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4" r:id="rId3"/>
    <p:sldId id="265" r:id="rId4"/>
    <p:sldId id="266" r:id="rId5"/>
    <p:sldId id="280" r:id="rId6"/>
    <p:sldId id="269" r:id="rId7"/>
    <p:sldId id="281" r:id="rId8"/>
    <p:sldId id="282" r:id="rId9"/>
    <p:sldId id="283" r:id="rId10"/>
    <p:sldId id="284" r:id="rId11"/>
    <p:sldId id="285" r:id="rId12"/>
    <p:sldId id="286" r:id="rId13"/>
    <p:sldId id="287" r:id="rId14"/>
    <p:sldId id="288" r:id="rId15"/>
    <p:sldId id="289" r:id="rId16"/>
    <p:sldId id="277" r:id="rId17"/>
    <p:sldId id="291" r:id="rId18"/>
    <p:sldId id="278" r:id="rId19"/>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D18"/>
    <a:srgbClr val="FDD927"/>
    <a:srgbClr val="BAC233"/>
    <a:srgbClr val="006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415" autoAdjust="0"/>
  </p:normalViewPr>
  <p:slideViewPr>
    <p:cSldViewPr>
      <p:cViewPr varScale="1">
        <p:scale>
          <a:sx n="79" d="100"/>
          <a:sy n="79" d="100"/>
        </p:scale>
        <p:origin x="508"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6688" y="0"/>
            <a:ext cx="3041650" cy="465138"/>
          </a:xfrm>
          <a:prstGeom prst="rect">
            <a:avLst/>
          </a:prstGeom>
        </p:spPr>
        <p:txBody>
          <a:bodyPr vert="horz" lIns="91440" tIns="45720" rIns="91440" bIns="45720" rtlCol="0"/>
          <a:lstStyle>
            <a:lvl1pPr algn="r">
              <a:defRPr sz="1200"/>
            </a:lvl1pPr>
          </a:lstStyle>
          <a:p>
            <a:fld id="{9B873596-A758-4AAE-9A25-568EFC27F20C}" type="datetimeFigureOut">
              <a:rPr lang="en-CA" smtClean="0"/>
              <a:t>2025-09-16</a:t>
            </a:fld>
            <a:endParaRPr lang="en-CA"/>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39200"/>
            <a:ext cx="3041650" cy="465138"/>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1440" tIns="45720" rIns="91440" bIns="45720" rtlCol="0" anchor="b"/>
          <a:lstStyle>
            <a:lvl1pPr algn="r">
              <a:defRPr sz="1200"/>
            </a:lvl1pPr>
          </a:lstStyle>
          <a:p>
            <a:fld id="{EF2AB982-C4CE-479A-A320-D16377311C30}" type="slidenum">
              <a:rPr lang="en-CA" smtClean="0"/>
              <a:t>‹#›</a:t>
            </a:fld>
            <a:endParaRPr lang="en-CA"/>
          </a:p>
        </p:txBody>
      </p:sp>
    </p:spTree>
    <p:extLst>
      <p:ext uri="{BB962C8B-B14F-4D97-AF65-F5344CB8AC3E}">
        <p14:creationId xmlns:p14="http://schemas.microsoft.com/office/powerpoint/2010/main" val="1468811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F2AB982-C4CE-479A-A320-D16377311C30}" type="slidenum">
              <a:rPr lang="en-CA" smtClean="0"/>
              <a:t>1</a:t>
            </a:fld>
            <a:endParaRPr lang="en-CA"/>
          </a:p>
        </p:txBody>
      </p:sp>
    </p:spTree>
    <p:extLst>
      <p:ext uri="{BB962C8B-B14F-4D97-AF65-F5344CB8AC3E}">
        <p14:creationId xmlns:p14="http://schemas.microsoft.com/office/powerpoint/2010/main" val="4234607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a:t>Choose one of “</a:t>
            </a:r>
            <a:r>
              <a:rPr lang="en-CA" dirty="0"/>
              <a:t>Practise communication (talking and listening)” (Activity 2, Option 1) or “Discuss how to cope with break ups” (Activity 2, Option 2). Delete the other one. </a:t>
            </a:r>
          </a:p>
          <a:p>
            <a:endParaRPr lang="en-US" dirty="0"/>
          </a:p>
        </p:txBody>
      </p:sp>
      <p:sp>
        <p:nvSpPr>
          <p:cNvPr id="4" name="Slide Number Placeholder 3"/>
          <p:cNvSpPr>
            <a:spLocks noGrp="1"/>
          </p:cNvSpPr>
          <p:nvPr>
            <p:ph type="sldNum" sz="quarter" idx="10"/>
          </p:nvPr>
        </p:nvSpPr>
        <p:spPr/>
        <p:txBody>
          <a:bodyPr/>
          <a:lstStyle/>
          <a:p>
            <a:fld id="{19F2B2CF-D52F-462E-A31B-8CDB59F92910}"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263046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nSpc>
                <a:spcPct val="90000"/>
              </a:lnSpc>
              <a:spcBef>
                <a:spcPts val="306"/>
              </a:spcBef>
              <a:spcAft>
                <a:spcPts val="306"/>
              </a:spcAft>
            </a:pPr>
            <a:r>
              <a:rPr lang="en-US" dirty="0"/>
              <a:t>Write</a:t>
            </a:r>
            <a:r>
              <a:rPr lang="en-US" baseline="0" dirty="0"/>
              <a:t> the group agreement on a whiteboard/ chart paper and hang up in the room. If anyone doesn’t follow this agreement, you can say “I want to remind everyone about the group agreement we all agreed to at the beginning of the class”</a:t>
            </a:r>
          </a:p>
          <a:p>
            <a:pPr lvl="1">
              <a:lnSpc>
                <a:spcPct val="90000"/>
              </a:lnSpc>
              <a:spcBef>
                <a:spcPts val="306"/>
              </a:spcBef>
              <a:spcAft>
                <a:spcPts val="306"/>
              </a:spcAft>
            </a:pPr>
            <a:endParaRPr lang="en-US" dirty="0"/>
          </a:p>
          <a:p>
            <a:pPr lvl="1">
              <a:lnSpc>
                <a:spcPct val="90000"/>
              </a:lnSpc>
              <a:spcBef>
                <a:spcPts val="306"/>
              </a:spcBef>
              <a:spcAft>
                <a:spcPts val="306"/>
              </a:spcAft>
            </a:pPr>
            <a:endParaRPr lang="en-US" dirty="0"/>
          </a:p>
          <a:p>
            <a:pPr lvl="1">
              <a:lnSpc>
                <a:spcPct val="90000"/>
              </a:lnSpc>
              <a:spcBef>
                <a:spcPts val="306"/>
              </a:spcBef>
              <a:spcAft>
                <a:spcPts val="306"/>
              </a:spcAft>
            </a:pPr>
            <a:endParaRPr lang="en-US" dirty="0"/>
          </a:p>
          <a:p>
            <a:endParaRPr lang="en-US" dirty="0"/>
          </a:p>
        </p:txBody>
      </p:sp>
      <p:sp>
        <p:nvSpPr>
          <p:cNvPr id="4" name="Slide Number Placeholder 3"/>
          <p:cNvSpPr>
            <a:spLocks noGrp="1"/>
          </p:cNvSpPr>
          <p:nvPr>
            <p:ph type="sldNum" sz="quarter" idx="10"/>
          </p:nvPr>
        </p:nvSpPr>
        <p:spPr/>
        <p:txBody>
          <a:bodyPr/>
          <a:lstStyle/>
          <a:p>
            <a:fld id="{19F2B2CF-D52F-462E-A31B-8CDB59F92910}"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671230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F2AB982-C4CE-479A-A320-D16377311C30}" type="slidenum">
              <a:rPr lang="en-CA" smtClean="0"/>
              <a:t>4</a:t>
            </a:fld>
            <a:endParaRPr lang="en-CA"/>
          </a:p>
        </p:txBody>
      </p:sp>
    </p:spTree>
    <p:extLst>
      <p:ext uri="{BB962C8B-B14F-4D97-AF65-F5344CB8AC3E}">
        <p14:creationId xmlns:p14="http://schemas.microsoft.com/office/powerpoint/2010/main" val="3080649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F2AB982-C4CE-479A-A320-D16377311C30}" type="slidenum">
              <a:rPr lang="en-CA" smtClean="0"/>
              <a:t>5</a:t>
            </a:fld>
            <a:endParaRPr lang="en-CA"/>
          </a:p>
        </p:txBody>
      </p:sp>
    </p:spTree>
    <p:extLst>
      <p:ext uri="{BB962C8B-B14F-4D97-AF65-F5344CB8AC3E}">
        <p14:creationId xmlns:p14="http://schemas.microsoft.com/office/powerpoint/2010/main" val="1900442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Look at the “Sexual Consent: Ask, Listen, Respect” pamphlet for information about age of consent. </a:t>
            </a:r>
          </a:p>
          <a:p>
            <a:endParaRPr lang="en-CA" dirty="0"/>
          </a:p>
        </p:txBody>
      </p:sp>
      <p:sp>
        <p:nvSpPr>
          <p:cNvPr id="4" name="Slide Number Placeholder 3"/>
          <p:cNvSpPr>
            <a:spLocks noGrp="1"/>
          </p:cNvSpPr>
          <p:nvPr>
            <p:ph type="sldNum" sz="quarter" idx="10"/>
          </p:nvPr>
        </p:nvSpPr>
        <p:spPr/>
        <p:txBody>
          <a:bodyPr/>
          <a:lstStyle/>
          <a:p>
            <a:fld id="{EF2AB982-C4CE-479A-A320-D16377311C30}" type="slidenum">
              <a:rPr lang="en-CA" smtClean="0"/>
              <a:t>8</a:t>
            </a:fld>
            <a:endParaRPr lang="en-CA"/>
          </a:p>
        </p:txBody>
      </p:sp>
    </p:spTree>
    <p:extLst>
      <p:ext uri="{BB962C8B-B14F-4D97-AF65-F5344CB8AC3E}">
        <p14:creationId xmlns:p14="http://schemas.microsoft.com/office/powerpoint/2010/main" val="1155204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F2AB982-C4CE-479A-A320-D16377311C30}" type="slidenum">
              <a:rPr lang="en-CA" smtClean="0"/>
              <a:t>9</a:t>
            </a:fld>
            <a:endParaRPr lang="en-CA"/>
          </a:p>
        </p:txBody>
      </p:sp>
    </p:spTree>
    <p:extLst>
      <p:ext uri="{BB962C8B-B14F-4D97-AF65-F5344CB8AC3E}">
        <p14:creationId xmlns:p14="http://schemas.microsoft.com/office/powerpoint/2010/main" val="956640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See the “Thinking about sex? Think about birth control!” pamphlet and www.irespectmyself.ca for myths and facts about birth control. </a:t>
            </a:r>
          </a:p>
        </p:txBody>
      </p:sp>
      <p:sp>
        <p:nvSpPr>
          <p:cNvPr id="4" name="Slide Number Placeholder 3"/>
          <p:cNvSpPr>
            <a:spLocks noGrp="1"/>
          </p:cNvSpPr>
          <p:nvPr>
            <p:ph type="sldNum" sz="quarter" idx="10"/>
          </p:nvPr>
        </p:nvSpPr>
        <p:spPr/>
        <p:txBody>
          <a:bodyPr/>
          <a:lstStyle/>
          <a:p>
            <a:fld id="{EF2AB982-C4CE-479A-A320-D16377311C30}" type="slidenum">
              <a:rPr lang="en-CA" smtClean="0"/>
              <a:t>10</a:t>
            </a:fld>
            <a:endParaRPr lang="en-CA"/>
          </a:p>
        </p:txBody>
      </p:sp>
    </p:spTree>
    <p:extLst>
      <p:ext uri="{BB962C8B-B14F-4D97-AF65-F5344CB8AC3E}">
        <p14:creationId xmlns:p14="http://schemas.microsoft.com/office/powerpoint/2010/main" val="3165477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you need more, call or email me!</a:t>
            </a:r>
          </a:p>
        </p:txBody>
      </p:sp>
      <p:sp>
        <p:nvSpPr>
          <p:cNvPr id="4" name="Slide Number Placeholder 3"/>
          <p:cNvSpPr>
            <a:spLocks noGrp="1"/>
          </p:cNvSpPr>
          <p:nvPr>
            <p:ph type="sldNum" sz="quarter" idx="10"/>
          </p:nvPr>
        </p:nvSpPr>
        <p:spPr/>
        <p:txBody>
          <a:bodyPr/>
          <a:lstStyle/>
          <a:p>
            <a:fld id="{C6881F5B-FF70-493D-BFF0-685C5B248C5A}" type="slidenum">
              <a:rPr lang="en-CA" smtClean="0"/>
              <a:t>17</a:t>
            </a:fld>
            <a:endParaRPr lang="en-CA"/>
          </a:p>
        </p:txBody>
      </p:sp>
    </p:spTree>
    <p:extLst>
      <p:ext uri="{BB962C8B-B14F-4D97-AF65-F5344CB8AC3E}">
        <p14:creationId xmlns:p14="http://schemas.microsoft.com/office/powerpoint/2010/main" val="1059006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2025-09-16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25112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2025-09-16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361965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2025-09-16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428057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7" name="Date Placeholder 3"/>
          <p:cNvSpPr>
            <a:spLocks noGrp="1"/>
          </p:cNvSpPr>
          <p:nvPr>
            <p:ph type="dt" sz="half" idx="10"/>
          </p:nvPr>
        </p:nvSpPr>
        <p:spPr>
          <a:xfrm>
            <a:off x="1371600" y="3886200"/>
            <a:ext cx="1905000" cy="457200"/>
          </a:xfrm>
          <a:prstGeom prst="rect">
            <a:avLst/>
          </a:prstGeom>
        </p:spPr>
        <p:txBody>
          <a:bodyPr/>
          <a:lstStyle>
            <a:lvl1pPr>
              <a:defRPr>
                <a:solidFill>
                  <a:srgbClr val="0070C0"/>
                </a:solidFill>
              </a:defRPr>
            </a:lvl1pPr>
          </a:lstStyle>
          <a:p>
            <a:endParaRPr lang="en-US" dirty="0"/>
          </a:p>
        </p:txBody>
      </p:sp>
    </p:spTree>
    <p:extLst>
      <p:ext uri="{BB962C8B-B14F-4D97-AF65-F5344CB8AC3E}">
        <p14:creationId xmlns:p14="http://schemas.microsoft.com/office/powerpoint/2010/main" val="3132016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2025-09-16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336035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26878B-36E5-4F09-9214-176A1E1FBA10}" type="datetimeFigureOut">
              <a:rPr lang="en-CA" smtClean="0"/>
              <a:pPr/>
              <a:t>2025-09-16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15544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2326878B-36E5-4F09-9214-176A1E1FBA10}" type="datetimeFigureOut">
              <a:rPr lang="en-CA" smtClean="0"/>
              <a:pPr/>
              <a:t>2025-09-16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4182186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2326878B-36E5-4F09-9214-176A1E1FBA10}" type="datetimeFigureOut">
              <a:rPr lang="en-CA" smtClean="0"/>
              <a:pPr/>
              <a:t>2025-09-16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89952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2326878B-36E5-4F09-9214-176A1E1FBA10}" type="datetimeFigureOut">
              <a:rPr lang="en-CA" smtClean="0"/>
              <a:pPr/>
              <a:t>2025-09-16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666341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6878B-36E5-4F09-9214-176A1E1FBA10}" type="datetimeFigureOut">
              <a:rPr lang="en-CA" smtClean="0"/>
              <a:pPr/>
              <a:t>2025-09-16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24204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26878B-36E5-4F09-9214-176A1E1FBA10}" type="datetimeFigureOut">
              <a:rPr lang="en-CA" smtClean="0"/>
              <a:pPr/>
              <a:t>2025-09-16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380690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26878B-36E5-4F09-9214-176A1E1FBA10}" type="datetimeFigureOut">
              <a:rPr lang="en-CA" smtClean="0"/>
              <a:pPr/>
              <a:t>2025-09-16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123741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6878B-36E5-4F09-9214-176A1E1FBA10}" type="datetimeFigureOut">
              <a:rPr lang="en-CA" smtClean="0"/>
              <a:pPr/>
              <a:t>2025-09-16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CD0E6-9D1D-4FEB-939D-095AAEFE68BF}" type="slidenum">
              <a:rPr lang="en-CA" smtClean="0"/>
              <a:pPr/>
              <a:t>‹#›</a:t>
            </a:fld>
            <a:endParaRPr lang="en-CA"/>
          </a:p>
        </p:txBody>
      </p:sp>
    </p:spTree>
    <p:extLst>
      <p:ext uri="{BB962C8B-B14F-4D97-AF65-F5344CB8AC3E}">
        <p14:creationId xmlns:p14="http://schemas.microsoft.com/office/powerpoint/2010/main" val="4148378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hyperlink" Target="http://www.sexandu.ca/" TargetMode="External"/><Relationship Id="rId2" Type="http://schemas.openxmlformats.org/officeDocument/2006/relationships/hyperlink" Target="http://www.irespectmyself.ca/"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www.kidshelpphone.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00"/>
            <a:ext cx="8305800" cy="2613025"/>
          </a:xfrm>
        </p:spPr>
        <p:txBody>
          <a:bodyPr>
            <a:normAutofit/>
          </a:bodyPr>
          <a:lstStyle/>
          <a:p>
            <a:r>
              <a:rPr lang="en-CA" sz="6000" b="1" dirty="0">
                <a:latin typeface="Arial" pitchFamily="34" charset="0"/>
                <a:cs typeface="Arial" pitchFamily="34" charset="0"/>
              </a:rPr>
              <a:t>Healthy Relationships</a:t>
            </a:r>
          </a:p>
        </p:txBody>
      </p:sp>
      <p:sp>
        <p:nvSpPr>
          <p:cNvPr id="3" name="Subtitle 2"/>
          <p:cNvSpPr>
            <a:spLocks noGrp="1"/>
          </p:cNvSpPr>
          <p:nvPr>
            <p:ph type="subTitle" idx="1"/>
          </p:nvPr>
        </p:nvSpPr>
        <p:spPr>
          <a:xfrm>
            <a:off x="228600" y="5486400"/>
            <a:ext cx="7848600" cy="1371600"/>
          </a:xfrm>
        </p:spPr>
        <p:txBody>
          <a:bodyPr>
            <a:normAutofit fontScale="92500" lnSpcReduction="10000"/>
          </a:bodyPr>
          <a:lstStyle/>
          <a:p>
            <a:pPr algn="l"/>
            <a:endParaRPr lang="en-CA" sz="2800" i="1" dirty="0">
              <a:solidFill>
                <a:schemeClr val="tx1"/>
              </a:solidFill>
              <a:latin typeface="Arial" pitchFamily="34" charset="0"/>
              <a:cs typeface="Arial" pitchFamily="34" charset="0"/>
            </a:endParaRPr>
          </a:p>
          <a:p>
            <a:pPr algn="l"/>
            <a:r>
              <a:rPr lang="en-CA" sz="2800" i="1">
                <a:solidFill>
                  <a:schemeClr val="tx1"/>
                </a:solidFill>
                <a:latin typeface="Arial" pitchFamily="34" charset="0"/>
                <a:cs typeface="Arial" pitchFamily="34" charset="0"/>
              </a:rPr>
              <a:t>Date:</a:t>
            </a:r>
            <a:endParaRPr lang="en-CA" sz="2800" i="1" dirty="0">
              <a:solidFill>
                <a:schemeClr val="tx1"/>
              </a:solidFill>
              <a:latin typeface="Arial" pitchFamily="34" charset="0"/>
              <a:cs typeface="Arial" pitchFamily="34" charset="0"/>
            </a:endParaRPr>
          </a:p>
          <a:p>
            <a:pPr algn="l"/>
            <a:r>
              <a:rPr lang="en-CA" sz="2800" i="1" dirty="0">
                <a:solidFill>
                  <a:schemeClr val="tx1"/>
                </a:solidFill>
                <a:latin typeface="Arial" pitchFamily="34" charset="0"/>
                <a:cs typeface="Arial" pitchFamily="34" charset="0"/>
              </a:rPr>
              <a:t>Presented by:</a:t>
            </a:r>
          </a:p>
        </p:txBody>
      </p:sp>
    </p:spTree>
    <p:extLst>
      <p:ext uri="{BB962C8B-B14F-4D97-AF65-F5344CB8AC3E}">
        <p14:creationId xmlns:p14="http://schemas.microsoft.com/office/powerpoint/2010/main" val="3528617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CF4AF-B7B6-4DBE-89D5-0C819373AE2A}"/>
              </a:ext>
            </a:extLst>
          </p:cNvPr>
          <p:cNvSpPr>
            <a:spLocks noGrp="1"/>
          </p:cNvSpPr>
          <p:nvPr>
            <p:ph type="title"/>
          </p:nvPr>
        </p:nvSpPr>
        <p:spPr/>
        <p:txBody>
          <a:bodyPr/>
          <a:lstStyle/>
          <a:p>
            <a:r>
              <a:rPr lang="en-CA" dirty="0"/>
              <a:t>Scenario 4</a:t>
            </a:r>
          </a:p>
        </p:txBody>
      </p:sp>
      <p:sp>
        <p:nvSpPr>
          <p:cNvPr id="3" name="Content Placeholder 2">
            <a:extLst>
              <a:ext uri="{FF2B5EF4-FFF2-40B4-BE49-F238E27FC236}">
                <a16:creationId xmlns:a16="http://schemas.microsoft.com/office/drawing/2014/main" id="{C060B5D9-DE38-4A79-A069-DFFC90A70C29}"/>
              </a:ext>
            </a:extLst>
          </p:cNvPr>
          <p:cNvSpPr>
            <a:spLocks noGrp="1"/>
          </p:cNvSpPr>
          <p:nvPr>
            <p:ph idx="1"/>
          </p:nvPr>
        </p:nvSpPr>
        <p:spPr>
          <a:xfrm>
            <a:off x="457200" y="1417638"/>
            <a:ext cx="8229600" cy="5440362"/>
          </a:xfrm>
        </p:spPr>
        <p:txBody>
          <a:bodyPr>
            <a:normAutofit fontScale="70000" lnSpcReduction="20000"/>
          </a:bodyPr>
          <a:lstStyle/>
          <a:p>
            <a:pPr marL="0" lvl="0" indent="0">
              <a:buNone/>
            </a:pPr>
            <a:r>
              <a:rPr lang="en-CA" sz="3400" i="1" dirty="0"/>
              <a:t>“My friend has been having sex with his girlfriend, and I know they aren’t using birth control.  She’s afraid to go on the pill because she doesn’t want to get fat and he doesn’t like condoms because they don’t feel as good. They are doing the pull-out method.  I just learned in health class that the pull-out method is not very effective.  Should I tell him he’s playing with fire?”</a:t>
            </a:r>
          </a:p>
          <a:p>
            <a:pPr marL="0" lvl="0" indent="0">
              <a:buNone/>
            </a:pPr>
            <a:endParaRPr lang="en-CA" sz="3400" dirty="0"/>
          </a:p>
          <a:p>
            <a:pPr marL="514350" lvl="0" indent="-514350">
              <a:buAutoNum type="arabicPeriod"/>
            </a:pPr>
            <a:r>
              <a:rPr lang="en-CA" sz="3400" dirty="0"/>
              <a:t>Tell him today! He should also know she can get an STD that way.</a:t>
            </a:r>
          </a:p>
          <a:p>
            <a:pPr marL="514350" lvl="0" indent="-514350">
              <a:buAutoNum type="arabicPeriod"/>
            </a:pPr>
            <a:r>
              <a:rPr lang="en-CA" sz="3400" dirty="0"/>
              <a:t>The pull-out method is better than nothing, don’t say anything.</a:t>
            </a:r>
          </a:p>
          <a:p>
            <a:pPr marL="514350" lvl="0" indent="-514350">
              <a:buAutoNum type="arabicPeriod"/>
            </a:pPr>
            <a:r>
              <a:rPr lang="en-CA" sz="3400" dirty="0"/>
              <a:t>So what if they get pregnant, it would be fun to have a baby around.</a:t>
            </a:r>
          </a:p>
          <a:p>
            <a:pPr marL="514350" lvl="0" indent="-514350">
              <a:buAutoNum type="arabicPeriod"/>
            </a:pPr>
            <a:r>
              <a:rPr lang="en-CA" sz="3400" dirty="0"/>
              <a:t>Tell him, and tell him to tell his girlfriend that they pill doesn’t make you fat. Tell him to make an appointment for both of them at the health centre. </a:t>
            </a:r>
          </a:p>
          <a:p>
            <a:endParaRPr lang="en-CA" dirty="0"/>
          </a:p>
        </p:txBody>
      </p:sp>
    </p:spTree>
    <p:extLst>
      <p:ext uri="{BB962C8B-B14F-4D97-AF65-F5344CB8AC3E}">
        <p14:creationId xmlns:p14="http://schemas.microsoft.com/office/powerpoint/2010/main" val="499641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ECCC3-9836-48A9-897E-23CE1160090A}"/>
              </a:ext>
            </a:extLst>
          </p:cNvPr>
          <p:cNvSpPr>
            <a:spLocks noGrp="1"/>
          </p:cNvSpPr>
          <p:nvPr>
            <p:ph type="title"/>
          </p:nvPr>
        </p:nvSpPr>
        <p:spPr/>
        <p:txBody>
          <a:bodyPr/>
          <a:lstStyle/>
          <a:p>
            <a:r>
              <a:rPr lang="en-CA" dirty="0"/>
              <a:t>Scenario 5</a:t>
            </a:r>
          </a:p>
        </p:txBody>
      </p:sp>
      <p:sp>
        <p:nvSpPr>
          <p:cNvPr id="3" name="Content Placeholder 2">
            <a:extLst>
              <a:ext uri="{FF2B5EF4-FFF2-40B4-BE49-F238E27FC236}">
                <a16:creationId xmlns:a16="http://schemas.microsoft.com/office/drawing/2014/main" id="{84976372-E4EF-4377-A187-B5CF15EE159B}"/>
              </a:ext>
            </a:extLst>
          </p:cNvPr>
          <p:cNvSpPr>
            <a:spLocks noGrp="1"/>
          </p:cNvSpPr>
          <p:nvPr>
            <p:ph idx="1"/>
          </p:nvPr>
        </p:nvSpPr>
        <p:spPr>
          <a:xfrm>
            <a:off x="457200" y="1600200"/>
            <a:ext cx="8229600" cy="4876800"/>
          </a:xfrm>
        </p:spPr>
        <p:txBody>
          <a:bodyPr>
            <a:normAutofit fontScale="85000" lnSpcReduction="10000"/>
          </a:bodyPr>
          <a:lstStyle/>
          <a:p>
            <a:pPr marL="0" lvl="0" indent="0">
              <a:buNone/>
            </a:pPr>
            <a:r>
              <a:rPr lang="en-CA" i="1" dirty="0"/>
              <a:t>“My best friend has been dating this guy and she thinks she is in love with him.  He’s such a player and I saw him kissing another girl behind a shed.  I’m not sure if I should tell my friend since she really likes him.</a:t>
            </a:r>
          </a:p>
          <a:p>
            <a:pPr marL="0" lvl="0" indent="0">
              <a:buNone/>
            </a:pPr>
            <a:endParaRPr lang="en-CA" dirty="0"/>
          </a:p>
          <a:p>
            <a:pPr marL="514350" indent="-514350">
              <a:buAutoNum type="arabicPeriod"/>
            </a:pPr>
            <a:r>
              <a:rPr lang="en-CA" dirty="0"/>
              <a:t>Don’t tell, it’s not your business.</a:t>
            </a:r>
          </a:p>
          <a:p>
            <a:pPr marL="514350" indent="-514350">
              <a:buAutoNum type="arabicPeriod"/>
            </a:pPr>
            <a:r>
              <a:rPr lang="en-CA" dirty="0"/>
              <a:t>Definitely tell her, she needs to know he’s playing around.</a:t>
            </a:r>
          </a:p>
          <a:p>
            <a:pPr marL="514350" indent="-514350">
              <a:buAutoNum type="arabicPeriod"/>
            </a:pPr>
            <a:r>
              <a:rPr lang="en-CA" dirty="0"/>
              <a:t>Talk to him and demand that he confess to your friend.</a:t>
            </a:r>
          </a:p>
          <a:p>
            <a:pPr marL="514350" indent="-514350">
              <a:buAutoNum type="arabicPeriod"/>
            </a:pPr>
            <a:r>
              <a:rPr lang="en-CA" dirty="0"/>
              <a:t>Try and hint to your friend with being direct about it.</a:t>
            </a:r>
          </a:p>
          <a:p>
            <a:endParaRPr lang="en-CA" dirty="0"/>
          </a:p>
        </p:txBody>
      </p:sp>
    </p:spTree>
    <p:extLst>
      <p:ext uri="{BB962C8B-B14F-4D97-AF65-F5344CB8AC3E}">
        <p14:creationId xmlns:p14="http://schemas.microsoft.com/office/powerpoint/2010/main" val="3552585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1EF5B-AD7C-4C4C-AB51-E99C3278B64B}"/>
              </a:ext>
            </a:extLst>
          </p:cNvPr>
          <p:cNvSpPr>
            <a:spLocks noGrp="1"/>
          </p:cNvSpPr>
          <p:nvPr>
            <p:ph type="title"/>
          </p:nvPr>
        </p:nvSpPr>
        <p:spPr/>
        <p:txBody>
          <a:bodyPr/>
          <a:lstStyle/>
          <a:p>
            <a:r>
              <a:rPr lang="en-CA" dirty="0"/>
              <a:t>Scenario 6</a:t>
            </a:r>
          </a:p>
        </p:txBody>
      </p:sp>
      <p:sp>
        <p:nvSpPr>
          <p:cNvPr id="3" name="Content Placeholder 2">
            <a:extLst>
              <a:ext uri="{FF2B5EF4-FFF2-40B4-BE49-F238E27FC236}">
                <a16:creationId xmlns:a16="http://schemas.microsoft.com/office/drawing/2014/main" id="{140808CB-3942-4A2F-BCBC-F7A1991BC83A}"/>
              </a:ext>
            </a:extLst>
          </p:cNvPr>
          <p:cNvSpPr>
            <a:spLocks noGrp="1"/>
          </p:cNvSpPr>
          <p:nvPr>
            <p:ph idx="1"/>
          </p:nvPr>
        </p:nvSpPr>
        <p:spPr/>
        <p:txBody>
          <a:bodyPr>
            <a:normAutofit fontScale="92500" lnSpcReduction="20000"/>
          </a:bodyPr>
          <a:lstStyle/>
          <a:p>
            <a:pPr marL="0" lvl="0" indent="0">
              <a:buNone/>
            </a:pPr>
            <a:r>
              <a:rPr lang="en-CA" i="1" dirty="0"/>
              <a:t>“I just started dating Martha, who is such a sweetie.  Now Annie, this hottie I’ve had a crush on all year, is totally into me.  I want to hook up with Annie this weekend, but I don’t want to hurt Martha.”</a:t>
            </a:r>
          </a:p>
          <a:p>
            <a:pPr marL="0" lvl="0" indent="0">
              <a:buNone/>
            </a:pPr>
            <a:endParaRPr lang="en-CA" dirty="0"/>
          </a:p>
          <a:p>
            <a:pPr marL="514350" indent="-514350">
              <a:buAutoNum type="arabicPeriod"/>
            </a:pPr>
            <a:r>
              <a:rPr lang="en-CA" dirty="0"/>
              <a:t>Hook up with Annie. You’re not that serious with Martha anyway.</a:t>
            </a:r>
          </a:p>
          <a:p>
            <a:pPr marL="514350" indent="-514350">
              <a:buAutoNum type="arabicPeriod"/>
            </a:pPr>
            <a:r>
              <a:rPr lang="en-CA" dirty="0"/>
              <a:t>Talk to Martha about ending things.</a:t>
            </a:r>
          </a:p>
          <a:p>
            <a:pPr marL="514350" indent="-514350">
              <a:buAutoNum type="arabicPeriod"/>
            </a:pPr>
            <a:r>
              <a:rPr lang="en-CA" dirty="0"/>
              <a:t>Tell Annie you’re interested, but taken.</a:t>
            </a:r>
          </a:p>
          <a:p>
            <a:pPr marL="514350" indent="-514350">
              <a:buAutoNum type="arabicPeriod"/>
            </a:pPr>
            <a:r>
              <a:rPr lang="en-CA" dirty="0"/>
              <a:t>Stay true to Martha, don’t hook up with Annie.</a:t>
            </a:r>
          </a:p>
          <a:p>
            <a:endParaRPr lang="en-CA" dirty="0"/>
          </a:p>
        </p:txBody>
      </p:sp>
    </p:spTree>
    <p:extLst>
      <p:ext uri="{BB962C8B-B14F-4D97-AF65-F5344CB8AC3E}">
        <p14:creationId xmlns:p14="http://schemas.microsoft.com/office/powerpoint/2010/main" val="1724780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A0886-B94E-405D-A87E-E475E0F2BA92}"/>
              </a:ext>
            </a:extLst>
          </p:cNvPr>
          <p:cNvSpPr>
            <a:spLocks noGrp="1"/>
          </p:cNvSpPr>
          <p:nvPr>
            <p:ph type="title"/>
          </p:nvPr>
        </p:nvSpPr>
        <p:spPr/>
        <p:txBody>
          <a:bodyPr/>
          <a:lstStyle/>
          <a:p>
            <a:r>
              <a:rPr lang="en-CA" dirty="0"/>
              <a:t>Activity 2: Listen to Hear</a:t>
            </a:r>
          </a:p>
        </p:txBody>
      </p:sp>
      <p:sp>
        <p:nvSpPr>
          <p:cNvPr id="3" name="Content Placeholder 2">
            <a:extLst>
              <a:ext uri="{FF2B5EF4-FFF2-40B4-BE49-F238E27FC236}">
                <a16:creationId xmlns:a16="http://schemas.microsoft.com/office/drawing/2014/main" id="{7B7C9FAA-E74E-4798-A753-FF3A297FDE5F}"/>
              </a:ext>
            </a:extLst>
          </p:cNvPr>
          <p:cNvSpPr>
            <a:spLocks noGrp="1"/>
          </p:cNvSpPr>
          <p:nvPr>
            <p:ph idx="1"/>
          </p:nvPr>
        </p:nvSpPr>
        <p:spPr>
          <a:xfrm>
            <a:off x="228600" y="1600200"/>
            <a:ext cx="6096000" cy="5029200"/>
          </a:xfrm>
        </p:spPr>
        <p:txBody>
          <a:bodyPr>
            <a:normAutofit fontScale="85000" lnSpcReduction="20000"/>
          </a:bodyPr>
          <a:lstStyle/>
          <a:p>
            <a:pPr lvl="0"/>
            <a:r>
              <a:rPr lang="en-CA" dirty="0"/>
              <a:t>Choose a partner and sit together back to back.</a:t>
            </a:r>
          </a:p>
          <a:p>
            <a:pPr lvl="0"/>
            <a:r>
              <a:rPr lang="en-CA" dirty="0"/>
              <a:t>You will each have 3 minutes to talk. </a:t>
            </a:r>
          </a:p>
          <a:p>
            <a:pPr lvl="0"/>
            <a:r>
              <a:rPr lang="en-CA" dirty="0"/>
              <a:t>The first person to talk will tell their partner how they want to be treated in a relationship. The partner will not say anything, they will just listen.</a:t>
            </a:r>
          </a:p>
          <a:p>
            <a:pPr lvl="0"/>
            <a:r>
              <a:rPr lang="en-CA" dirty="0"/>
              <a:t>After 3 minutes, the partners will turn around to face each other. The partner will tell the first person what they heard them say.</a:t>
            </a:r>
          </a:p>
          <a:p>
            <a:pPr lvl="0"/>
            <a:r>
              <a:rPr lang="en-CA" dirty="0"/>
              <a:t>Repeat the exercise with the person who spoke first now listening to their partner. </a:t>
            </a:r>
          </a:p>
          <a:p>
            <a:endParaRPr lang="en-CA" dirty="0"/>
          </a:p>
        </p:txBody>
      </p:sp>
      <p:pic>
        <p:nvPicPr>
          <p:cNvPr id="4" name="Picture 3">
            <a:extLst>
              <a:ext uri="{FF2B5EF4-FFF2-40B4-BE49-F238E27FC236}">
                <a16:creationId xmlns:a16="http://schemas.microsoft.com/office/drawing/2014/main" id="{08632B32-D23B-42F1-A213-6AE3732FB79D}"/>
              </a:ext>
            </a:extLst>
          </p:cNvPr>
          <p:cNvPicPr>
            <a:picLocks noChangeAspect="1"/>
          </p:cNvPicPr>
          <p:nvPr/>
        </p:nvPicPr>
        <p:blipFill>
          <a:blip r:embed="rId2"/>
          <a:stretch>
            <a:fillRect/>
          </a:stretch>
        </p:blipFill>
        <p:spPr>
          <a:xfrm>
            <a:off x="6324600" y="2514600"/>
            <a:ext cx="2545337" cy="1905000"/>
          </a:xfrm>
          <a:prstGeom prst="rect">
            <a:avLst/>
          </a:prstGeom>
          <a:ln>
            <a:solidFill>
              <a:schemeClr val="tx1"/>
            </a:solidFill>
          </a:ln>
        </p:spPr>
      </p:pic>
    </p:spTree>
    <p:extLst>
      <p:ext uri="{BB962C8B-B14F-4D97-AF65-F5344CB8AC3E}">
        <p14:creationId xmlns:p14="http://schemas.microsoft.com/office/powerpoint/2010/main" val="113692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4F636-42BE-4AE2-9CE6-58A29A7ED75D}"/>
              </a:ext>
            </a:extLst>
          </p:cNvPr>
          <p:cNvSpPr>
            <a:spLocks noGrp="1"/>
          </p:cNvSpPr>
          <p:nvPr>
            <p:ph type="title"/>
          </p:nvPr>
        </p:nvSpPr>
        <p:spPr/>
        <p:txBody>
          <a:bodyPr/>
          <a:lstStyle/>
          <a:p>
            <a:r>
              <a:rPr lang="en-CA" dirty="0"/>
              <a:t>Activity 2: Surviving Break Ups</a:t>
            </a:r>
          </a:p>
        </p:txBody>
      </p:sp>
      <p:sp>
        <p:nvSpPr>
          <p:cNvPr id="3" name="Content Placeholder 2">
            <a:extLst>
              <a:ext uri="{FF2B5EF4-FFF2-40B4-BE49-F238E27FC236}">
                <a16:creationId xmlns:a16="http://schemas.microsoft.com/office/drawing/2014/main" id="{D18438EA-E41B-4FCB-B3EC-ABBE20D4DAB3}"/>
              </a:ext>
            </a:extLst>
          </p:cNvPr>
          <p:cNvSpPr>
            <a:spLocks noGrp="1"/>
          </p:cNvSpPr>
          <p:nvPr>
            <p:ph idx="1"/>
          </p:nvPr>
        </p:nvSpPr>
        <p:spPr>
          <a:xfrm>
            <a:off x="152400" y="1600200"/>
            <a:ext cx="5396006" cy="5029200"/>
          </a:xfrm>
        </p:spPr>
        <p:txBody>
          <a:bodyPr>
            <a:normAutofit lnSpcReduction="10000"/>
          </a:bodyPr>
          <a:lstStyle/>
          <a:p>
            <a:r>
              <a:rPr lang="en-CA" dirty="0"/>
              <a:t>Get into groups of 2-3 people.</a:t>
            </a:r>
          </a:p>
          <a:p>
            <a:r>
              <a:rPr lang="en-CA" dirty="0"/>
              <a:t>In your small group, come up with a list of things you can do to feel better if you are sad or upset after a break up.</a:t>
            </a:r>
          </a:p>
          <a:p>
            <a:r>
              <a:rPr lang="en-CA" dirty="0"/>
              <a:t>We will then come back together as a big group, and each small group will read out their suggestions. </a:t>
            </a:r>
          </a:p>
        </p:txBody>
      </p:sp>
      <p:pic>
        <p:nvPicPr>
          <p:cNvPr id="4" name="Picture 3">
            <a:extLst>
              <a:ext uri="{FF2B5EF4-FFF2-40B4-BE49-F238E27FC236}">
                <a16:creationId xmlns:a16="http://schemas.microsoft.com/office/drawing/2014/main" id="{244AC88E-780B-4A9E-9BA1-A0DD952F3D4F}"/>
              </a:ext>
            </a:extLst>
          </p:cNvPr>
          <p:cNvPicPr>
            <a:picLocks noChangeAspect="1"/>
          </p:cNvPicPr>
          <p:nvPr/>
        </p:nvPicPr>
        <p:blipFill>
          <a:blip r:embed="rId2"/>
          <a:stretch>
            <a:fillRect/>
          </a:stretch>
        </p:blipFill>
        <p:spPr>
          <a:xfrm>
            <a:off x="5548406" y="2133600"/>
            <a:ext cx="3595593" cy="2277035"/>
          </a:xfrm>
          <a:prstGeom prst="rect">
            <a:avLst/>
          </a:prstGeom>
          <a:ln>
            <a:solidFill>
              <a:schemeClr val="tx1"/>
            </a:solidFill>
          </a:ln>
        </p:spPr>
      </p:pic>
    </p:spTree>
    <p:extLst>
      <p:ext uri="{BB962C8B-B14F-4D97-AF65-F5344CB8AC3E}">
        <p14:creationId xmlns:p14="http://schemas.microsoft.com/office/powerpoint/2010/main" val="1466285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8602B-6F1A-460B-8EA0-D38AEBEDC5A9}"/>
              </a:ext>
            </a:extLst>
          </p:cNvPr>
          <p:cNvSpPr>
            <a:spLocks noGrp="1"/>
          </p:cNvSpPr>
          <p:nvPr>
            <p:ph type="title"/>
          </p:nvPr>
        </p:nvSpPr>
        <p:spPr>
          <a:xfrm>
            <a:off x="457200" y="274638"/>
            <a:ext cx="3981951" cy="1143000"/>
          </a:xfrm>
        </p:spPr>
        <p:txBody>
          <a:bodyPr/>
          <a:lstStyle/>
          <a:p>
            <a:r>
              <a:rPr lang="en-CA" dirty="0"/>
              <a:t>Reminder</a:t>
            </a:r>
          </a:p>
        </p:txBody>
      </p:sp>
      <p:sp>
        <p:nvSpPr>
          <p:cNvPr id="12" name="Content Placeholder 11">
            <a:extLst>
              <a:ext uri="{FF2B5EF4-FFF2-40B4-BE49-F238E27FC236}">
                <a16:creationId xmlns:a16="http://schemas.microsoft.com/office/drawing/2014/main" id="{D3B67ED5-0901-4374-9877-ED2EE033ED3F}"/>
              </a:ext>
            </a:extLst>
          </p:cNvPr>
          <p:cNvSpPr>
            <a:spLocks noGrp="1"/>
          </p:cNvSpPr>
          <p:nvPr>
            <p:ph idx="1"/>
          </p:nvPr>
        </p:nvSpPr>
        <p:spPr>
          <a:xfrm>
            <a:off x="457200" y="1600200"/>
            <a:ext cx="3981951" cy="4525963"/>
          </a:xfrm>
        </p:spPr>
        <p:txBody>
          <a:bodyPr>
            <a:normAutofit fontScale="92500" lnSpcReduction="10000"/>
          </a:bodyPr>
          <a:lstStyle/>
          <a:p>
            <a:r>
              <a:rPr lang="en-CA" dirty="0"/>
              <a:t>You may need support to leave an unhealthy relationship. </a:t>
            </a:r>
          </a:p>
          <a:p>
            <a:r>
              <a:rPr lang="en-CA" dirty="0"/>
              <a:t>If you are in immediate danger or thinking about harming yourself or others, call the RCMP Emergency Line.</a:t>
            </a:r>
          </a:p>
        </p:txBody>
      </p:sp>
      <p:pic>
        <p:nvPicPr>
          <p:cNvPr id="13" name="Content Placeholder 10">
            <a:extLst>
              <a:ext uri="{FF2B5EF4-FFF2-40B4-BE49-F238E27FC236}">
                <a16:creationId xmlns:a16="http://schemas.microsoft.com/office/drawing/2014/main" id="{FC6E8E2F-962C-446F-B017-B59FC725C398}"/>
              </a:ext>
            </a:extLst>
          </p:cNvPr>
          <p:cNvPicPr>
            <a:picLocks noChangeAspect="1"/>
          </p:cNvPicPr>
          <p:nvPr/>
        </p:nvPicPr>
        <p:blipFill>
          <a:blip r:embed="rId2"/>
          <a:stretch>
            <a:fillRect/>
          </a:stretch>
        </p:blipFill>
        <p:spPr>
          <a:xfrm>
            <a:off x="4439151" y="204497"/>
            <a:ext cx="4676775" cy="6625429"/>
          </a:xfrm>
          <a:prstGeom prst="rect">
            <a:avLst/>
          </a:prstGeom>
        </p:spPr>
      </p:pic>
    </p:spTree>
    <p:extLst>
      <p:ext uri="{BB962C8B-B14F-4D97-AF65-F5344CB8AC3E}">
        <p14:creationId xmlns:p14="http://schemas.microsoft.com/office/powerpoint/2010/main" val="2581961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6733" y="838200"/>
            <a:ext cx="7772400" cy="1470025"/>
          </a:xfrm>
        </p:spPr>
        <p:txBody>
          <a:bodyPr/>
          <a:lstStyle/>
          <a:p>
            <a:pPr algn="ctr"/>
            <a:r>
              <a:rPr lang="en-US" b="1" dirty="0"/>
              <a:t>Any Questions?</a:t>
            </a:r>
          </a:p>
        </p:txBody>
      </p:sp>
      <p:pic>
        <p:nvPicPr>
          <p:cNvPr id="18434" name="Picture 2" descr="C:\Documents and Settings\BClarke\Local Settings\Temporary Internet Files\Content.IE5\GNX79A81\MC900441902[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530474"/>
            <a:ext cx="3017467" cy="356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558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7F095-A10B-47A4-83D0-03AB638987A8}"/>
              </a:ext>
            </a:extLst>
          </p:cNvPr>
          <p:cNvSpPr>
            <a:spLocks noGrp="1"/>
          </p:cNvSpPr>
          <p:nvPr>
            <p:ph type="title"/>
          </p:nvPr>
        </p:nvSpPr>
        <p:spPr/>
        <p:txBody>
          <a:bodyPr>
            <a:normAutofit fontScale="90000"/>
          </a:bodyPr>
          <a:lstStyle/>
          <a:p>
            <a:r>
              <a:rPr lang="en-CA" dirty="0"/>
              <a:t>Reminder: Other Sexual Health Resources Available!</a:t>
            </a:r>
          </a:p>
        </p:txBody>
      </p:sp>
      <p:sp>
        <p:nvSpPr>
          <p:cNvPr id="3" name="Content Placeholder 2">
            <a:extLst>
              <a:ext uri="{FF2B5EF4-FFF2-40B4-BE49-F238E27FC236}">
                <a16:creationId xmlns:a16="http://schemas.microsoft.com/office/drawing/2014/main" id="{9F559071-82D6-4125-B16A-F4F764699252}"/>
              </a:ext>
            </a:extLst>
          </p:cNvPr>
          <p:cNvSpPr>
            <a:spLocks noGrp="1"/>
          </p:cNvSpPr>
          <p:nvPr>
            <p:ph idx="1"/>
          </p:nvPr>
        </p:nvSpPr>
        <p:spPr>
          <a:xfrm>
            <a:off x="457200" y="1600200"/>
            <a:ext cx="8229600" cy="2321043"/>
          </a:xfrm>
        </p:spPr>
        <p:txBody>
          <a:bodyPr>
            <a:normAutofit fontScale="77500" lnSpcReduction="20000"/>
          </a:bodyPr>
          <a:lstStyle/>
          <a:p>
            <a:r>
              <a:rPr lang="en-CA" dirty="0"/>
              <a:t>Birth Control/ Family Planning</a:t>
            </a:r>
          </a:p>
          <a:p>
            <a:r>
              <a:rPr lang="en-CA" dirty="0"/>
              <a:t>Safer Sex</a:t>
            </a:r>
          </a:p>
          <a:p>
            <a:r>
              <a:rPr lang="en-CA" dirty="0"/>
              <a:t>Talking to Children about Sexuality</a:t>
            </a:r>
          </a:p>
          <a:p>
            <a:r>
              <a:rPr lang="en-CA" dirty="0"/>
              <a:t>Sexual Consent</a:t>
            </a:r>
          </a:p>
          <a:p>
            <a:r>
              <a:rPr lang="en-CA" dirty="0"/>
              <a:t>Puberty – Change is Normal</a:t>
            </a:r>
          </a:p>
          <a:p>
            <a:r>
              <a:rPr lang="en-CA" dirty="0"/>
              <a:t>Gender and Sexual Diversity</a:t>
            </a:r>
          </a:p>
          <a:p>
            <a:endParaRPr lang="en-CA" dirty="0"/>
          </a:p>
          <a:p>
            <a:endParaRPr lang="en-CA" dirty="0"/>
          </a:p>
        </p:txBody>
      </p:sp>
      <p:grpSp>
        <p:nvGrpSpPr>
          <p:cNvPr id="4" name="Group 3">
            <a:extLst>
              <a:ext uri="{FF2B5EF4-FFF2-40B4-BE49-F238E27FC236}">
                <a16:creationId xmlns:a16="http://schemas.microsoft.com/office/drawing/2014/main" id="{9E5D0ECB-81E9-4234-9F05-0F3E9C2974FF}"/>
              </a:ext>
            </a:extLst>
          </p:cNvPr>
          <p:cNvGrpSpPr/>
          <p:nvPr/>
        </p:nvGrpSpPr>
        <p:grpSpPr>
          <a:xfrm>
            <a:off x="386822" y="4191000"/>
            <a:ext cx="7513068" cy="2595960"/>
            <a:chOff x="2609672" y="3328526"/>
            <a:chExt cx="7513068" cy="2595960"/>
          </a:xfrm>
        </p:grpSpPr>
        <p:pic>
          <p:nvPicPr>
            <p:cNvPr id="5" name="Picture 2">
              <a:extLst>
                <a:ext uri="{FF2B5EF4-FFF2-40B4-BE49-F238E27FC236}">
                  <a16:creationId xmlns:a16="http://schemas.microsoft.com/office/drawing/2014/main" id="{A4D28643-D15A-445F-A384-7C1C2EDAC8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129810">
              <a:off x="2609672" y="3805548"/>
              <a:ext cx="1550096" cy="21189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3">
              <a:extLst>
                <a:ext uri="{FF2B5EF4-FFF2-40B4-BE49-F238E27FC236}">
                  <a16:creationId xmlns:a16="http://schemas.microsoft.com/office/drawing/2014/main" id="{3D725D72-1C16-4001-BE72-AC5A00AB60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96446">
              <a:off x="3734429" y="3376445"/>
              <a:ext cx="1375182" cy="21451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5">
              <a:extLst>
                <a:ext uri="{FF2B5EF4-FFF2-40B4-BE49-F238E27FC236}">
                  <a16:creationId xmlns:a16="http://schemas.microsoft.com/office/drawing/2014/main" id="{CEEF7470-FBF8-4D87-9643-130F29395F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137281">
              <a:off x="8662546" y="3647393"/>
              <a:ext cx="1460194" cy="21208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6">
              <a:extLst>
                <a:ext uri="{FF2B5EF4-FFF2-40B4-BE49-F238E27FC236}">
                  <a16:creationId xmlns:a16="http://schemas.microsoft.com/office/drawing/2014/main" id="{F2FE7896-A3E3-4BFD-AA47-F906F7EB8C2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5582">
              <a:off x="7389022" y="3328526"/>
              <a:ext cx="1657799" cy="21196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pic>
        <p:nvPicPr>
          <p:cNvPr id="10" name="Picture 9">
            <a:extLst>
              <a:ext uri="{FF2B5EF4-FFF2-40B4-BE49-F238E27FC236}">
                <a16:creationId xmlns:a16="http://schemas.microsoft.com/office/drawing/2014/main" id="{8697A1C5-5B93-28A9-2ACF-6D15BAB67696}"/>
              </a:ext>
            </a:extLst>
          </p:cNvPr>
          <p:cNvPicPr>
            <a:picLocks noChangeAspect="1"/>
          </p:cNvPicPr>
          <p:nvPr/>
        </p:nvPicPr>
        <p:blipFill>
          <a:blip r:embed="rId7"/>
          <a:stretch>
            <a:fillRect/>
          </a:stretch>
        </p:blipFill>
        <p:spPr>
          <a:xfrm rot="21351086">
            <a:off x="2615871" y="4055694"/>
            <a:ext cx="1442791" cy="2160066"/>
          </a:xfrm>
          <a:prstGeom prst="rect">
            <a:avLst/>
          </a:prstGeom>
          <a:ln>
            <a:solidFill>
              <a:schemeClr val="tx1"/>
            </a:solidFill>
          </a:ln>
        </p:spPr>
      </p:pic>
      <p:pic>
        <p:nvPicPr>
          <p:cNvPr id="12" name="Picture 11">
            <a:extLst>
              <a:ext uri="{FF2B5EF4-FFF2-40B4-BE49-F238E27FC236}">
                <a16:creationId xmlns:a16="http://schemas.microsoft.com/office/drawing/2014/main" id="{1DE97BB0-74C3-A658-AC73-DE98236801BC}"/>
              </a:ext>
            </a:extLst>
          </p:cNvPr>
          <p:cNvPicPr>
            <a:picLocks noChangeAspect="1"/>
          </p:cNvPicPr>
          <p:nvPr/>
        </p:nvPicPr>
        <p:blipFill>
          <a:blip r:embed="rId8"/>
          <a:stretch>
            <a:fillRect/>
          </a:stretch>
        </p:blipFill>
        <p:spPr>
          <a:xfrm rot="324755">
            <a:off x="3851035" y="4015648"/>
            <a:ext cx="1441930" cy="2173498"/>
          </a:xfrm>
          <a:prstGeom prst="rect">
            <a:avLst/>
          </a:prstGeom>
          <a:ln>
            <a:solidFill>
              <a:schemeClr val="tx1"/>
            </a:solidFill>
          </a:ln>
        </p:spPr>
      </p:pic>
    </p:spTree>
    <p:extLst>
      <p:ext uri="{BB962C8B-B14F-4D97-AF65-F5344CB8AC3E}">
        <p14:creationId xmlns:p14="http://schemas.microsoft.com/office/powerpoint/2010/main" val="2765228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704088"/>
            <a:ext cx="8229600" cy="819912"/>
          </a:xfrm>
        </p:spPr>
        <p:txBody>
          <a:bodyPr/>
          <a:lstStyle/>
          <a:p>
            <a:pPr algn="ctr"/>
            <a:r>
              <a:rPr lang="en-US" sz="4000" b="1"/>
              <a:t>Where </a:t>
            </a:r>
            <a:r>
              <a:rPr lang="en-US" sz="4000" b="1" dirty="0"/>
              <a:t>can I get more </a:t>
            </a:r>
            <a:r>
              <a:rPr lang="en-US" sz="4000" b="1"/>
              <a:t>information?</a:t>
            </a:r>
            <a:endParaRPr lang="en-US" sz="4000" b="1" dirty="0"/>
          </a:p>
        </p:txBody>
      </p:sp>
      <p:sp>
        <p:nvSpPr>
          <p:cNvPr id="17411" name="Rectangle 3"/>
          <p:cNvSpPr>
            <a:spLocks noGrp="1" noChangeArrowheads="1"/>
          </p:cNvSpPr>
          <p:nvPr>
            <p:ph idx="1"/>
          </p:nvPr>
        </p:nvSpPr>
        <p:spPr>
          <a:xfrm>
            <a:off x="304800" y="1752600"/>
            <a:ext cx="8305800" cy="4800600"/>
          </a:xfrm>
        </p:spPr>
        <p:txBody>
          <a:bodyPr>
            <a:normAutofit/>
          </a:bodyPr>
          <a:lstStyle/>
          <a:p>
            <a:r>
              <a:rPr lang="en-US" sz="2800" dirty="0"/>
              <a:t>From the Health Centre</a:t>
            </a:r>
          </a:p>
          <a:p>
            <a:pPr lvl="1"/>
            <a:r>
              <a:rPr lang="en-US" sz="2400" dirty="0"/>
              <a:t>Community Health Representative </a:t>
            </a:r>
          </a:p>
          <a:p>
            <a:pPr lvl="1"/>
            <a:r>
              <a:rPr lang="en-US" sz="2400" dirty="0"/>
              <a:t>Community Health Nurse or Doctor</a:t>
            </a:r>
          </a:p>
          <a:p>
            <a:pPr marL="457200" lvl="1" indent="0">
              <a:buNone/>
            </a:pPr>
            <a:endParaRPr lang="en-US" sz="2400" dirty="0"/>
          </a:p>
          <a:p>
            <a:r>
              <a:rPr lang="en-US" sz="2800" dirty="0"/>
              <a:t>From a trusted adult</a:t>
            </a:r>
          </a:p>
          <a:p>
            <a:endParaRPr lang="en-US" sz="2800" dirty="0"/>
          </a:p>
          <a:p>
            <a:r>
              <a:rPr lang="en-US" sz="2800" dirty="0"/>
              <a:t>From websites you can trust</a:t>
            </a:r>
          </a:p>
          <a:p>
            <a:pPr lvl="1"/>
            <a:r>
              <a:rPr lang="en-US" sz="2400">
                <a:hlinkClick r:id="rId2"/>
              </a:rPr>
              <a:t>www.irespectmyself.ca</a:t>
            </a:r>
            <a:r>
              <a:rPr lang="en-US" sz="2400"/>
              <a:t> </a:t>
            </a:r>
            <a:endParaRPr lang="en-US" sz="2400" dirty="0"/>
          </a:p>
          <a:p>
            <a:pPr lvl="1"/>
            <a:r>
              <a:rPr lang="en-US" sz="2400" dirty="0">
                <a:hlinkClick r:id="rId3"/>
              </a:rPr>
              <a:t>www.sexandu.ca</a:t>
            </a:r>
            <a:r>
              <a:rPr lang="en-US" sz="2400" dirty="0"/>
              <a:t> </a:t>
            </a:r>
          </a:p>
          <a:p>
            <a:pPr lvl="1"/>
            <a:r>
              <a:rPr lang="en-US" sz="2400" dirty="0">
                <a:hlinkClick r:id="rId4"/>
              </a:rPr>
              <a:t>www.kidshelpphone.ca</a:t>
            </a:r>
            <a:r>
              <a:rPr lang="en-US" sz="2400" dirty="0"/>
              <a:t> </a:t>
            </a:r>
          </a:p>
          <a:p>
            <a:pPr lvl="1"/>
            <a:endParaRPr lang="en-US" sz="2400"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1200" y="3276600"/>
            <a:ext cx="2604700" cy="2604700"/>
          </a:xfrm>
          <a:prstGeom prst="rect">
            <a:avLst/>
          </a:prstGeom>
        </p:spPr>
      </p:pic>
    </p:spTree>
    <p:extLst>
      <p:ext uri="{BB962C8B-B14F-4D97-AF65-F5344CB8AC3E}">
        <p14:creationId xmlns:p14="http://schemas.microsoft.com/office/powerpoint/2010/main" val="3485971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2199587"/>
            <a:ext cx="3475703" cy="3475703"/>
          </a:xfrm>
          <a:prstGeom prst="rect">
            <a:avLst/>
          </a:prstGeom>
        </p:spPr>
      </p:pic>
      <p:sp>
        <p:nvSpPr>
          <p:cNvPr id="3074" name="Rectangle 2"/>
          <p:cNvSpPr>
            <a:spLocks noGrp="1" noChangeArrowheads="1"/>
          </p:cNvSpPr>
          <p:nvPr>
            <p:ph type="title"/>
          </p:nvPr>
        </p:nvSpPr>
        <p:spPr>
          <a:xfrm>
            <a:off x="457200" y="457200"/>
            <a:ext cx="8229600" cy="1143000"/>
          </a:xfrm>
        </p:spPr>
        <p:txBody>
          <a:bodyPr/>
          <a:lstStyle/>
          <a:p>
            <a:pPr algn="ctr"/>
            <a:r>
              <a:rPr lang="en-US" b="1" dirty="0"/>
              <a:t>Today’s Agenda</a:t>
            </a:r>
          </a:p>
        </p:txBody>
      </p:sp>
      <p:sp>
        <p:nvSpPr>
          <p:cNvPr id="3075" name="Rectangle 3"/>
          <p:cNvSpPr>
            <a:spLocks noGrp="1" noChangeArrowheads="1"/>
          </p:cNvSpPr>
          <p:nvPr>
            <p:ph idx="1"/>
          </p:nvPr>
        </p:nvSpPr>
        <p:spPr>
          <a:xfrm>
            <a:off x="251520" y="1844824"/>
            <a:ext cx="4853880" cy="4829248"/>
          </a:xfrm>
        </p:spPr>
        <p:txBody>
          <a:bodyPr>
            <a:normAutofit fontScale="92500" lnSpcReduction="20000"/>
          </a:bodyPr>
          <a:lstStyle/>
          <a:p>
            <a:pPr lvl="0"/>
            <a:r>
              <a:rPr lang="en-CA" dirty="0"/>
              <a:t>Identify what healthy and unhealthy relationships look like.</a:t>
            </a:r>
          </a:p>
          <a:p>
            <a:pPr lvl="0"/>
            <a:r>
              <a:rPr lang="en-CA" dirty="0"/>
              <a:t>Discuss personal values and beliefs about how to behave in relationships.</a:t>
            </a:r>
          </a:p>
          <a:p>
            <a:pPr marL="0" lvl="0" indent="0">
              <a:buNone/>
            </a:pPr>
            <a:r>
              <a:rPr lang="en-CA" dirty="0"/>
              <a:t>One of:</a:t>
            </a:r>
          </a:p>
          <a:p>
            <a:pPr lvl="0"/>
            <a:r>
              <a:rPr lang="en-CA" dirty="0"/>
              <a:t>Practise communication (talking and listening).</a:t>
            </a:r>
          </a:p>
          <a:p>
            <a:pPr lvl="0"/>
            <a:r>
              <a:rPr lang="en-CA" dirty="0"/>
              <a:t>Discuss how to cope with break ups.</a:t>
            </a:r>
          </a:p>
          <a:p>
            <a:pPr lvl="0"/>
            <a:endParaRPr lang="en-CA" dirty="0"/>
          </a:p>
          <a:p>
            <a:pPr lvl="0"/>
            <a:endParaRPr lang="en-CA" dirty="0"/>
          </a:p>
          <a:p>
            <a:pPr lvl="0"/>
            <a:endParaRPr lang="en-CA" dirty="0"/>
          </a:p>
        </p:txBody>
      </p:sp>
    </p:spTree>
    <p:extLst>
      <p:ext uri="{BB962C8B-B14F-4D97-AF65-F5344CB8AC3E}">
        <p14:creationId xmlns:p14="http://schemas.microsoft.com/office/powerpoint/2010/main" val="781867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28600"/>
            <a:ext cx="8229600" cy="1143000"/>
          </a:xfrm>
        </p:spPr>
        <p:txBody>
          <a:bodyPr/>
          <a:lstStyle/>
          <a:p>
            <a:pPr algn="ctr"/>
            <a:r>
              <a:rPr lang="en-US" b="1" dirty="0"/>
              <a:t>Group Agreement</a:t>
            </a:r>
          </a:p>
        </p:txBody>
      </p:sp>
      <p:sp>
        <p:nvSpPr>
          <p:cNvPr id="3075" name="Rectangle 3"/>
          <p:cNvSpPr>
            <a:spLocks noGrp="1" noChangeArrowheads="1"/>
          </p:cNvSpPr>
          <p:nvPr>
            <p:ph idx="1"/>
          </p:nvPr>
        </p:nvSpPr>
        <p:spPr>
          <a:xfrm>
            <a:off x="457200" y="990600"/>
            <a:ext cx="8229600" cy="5318720"/>
          </a:xfrm>
        </p:spPr>
        <p:txBody>
          <a:bodyPr>
            <a:normAutofit lnSpcReduction="10000"/>
          </a:bodyPr>
          <a:lstStyle/>
          <a:p>
            <a:pPr marL="0" indent="0">
              <a:lnSpc>
                <a:spcPct val="90000"/>
              </a:lnSpc>
              <a:spcBef>
                <a:spcPts val="600"/>
              </a:spcBef>
              <a:spcAft>
                <a:spcPts val="600"/>
              </a:spcAft>
              <a:buNone/>
            </a:pPr>
            <a:endParaRPr lang="en-US" dirty="0"/>
          </a:p>
          <a:p>
            <a:r>
              <a:rPr lang="en-CA" dirty="0"/>
              <a:t>All questions are ok, at any time.</a:t>
            </a:r>
          </a:p>
          <a:p>
            <a:r>
              <a:rPr lang="en-CA" dirty="0"/>
              <a:t>If someone tells a personal story inside this room, it stays in this room.</a:t>
            </a:r>
          </a:p>
          <a:p>
            <a:r>
              <a:rPr lang="en-CA" dirty="0"/>
              <a:t>Be respectful – we all have our personal values and beliefs. No putting anyone down.</a:t>
            </a:r>
          </a:p>
          <a:p>
            <a:r>
              <a:rPr lang="en-CA" dirty="0"/>
              <a:t>It’s ok to pass.</a:t>
            </a:r>
          </a:p>
          <a:p>
            <a:pPr>
              <a:lnSpc>
                <a:spcPct val="90000"/>
              </a:lnSpc>
              <a:spcBef>
                <a:spcPts val="600"/>
              </a:spcBef>
              <a:spcAft>
                <a:spcPts val="600"/>
              </a:spcAft>
            </a:pPr>
            <a:r>
              <a:rPr lang="en-US" dirty="0"/>
              <a:t>Have fun learning!</a:t>
            </a:r>
          </a:p>
          <a:p>
            <a:pPr>
              <a:lnSpc>
                <a:spcPct val="90000"/>
              </a:lnSpc>
              <a:spcBef>
                <a:spcPts val="600"/>
              </a:spcBef>
              <a:spcAft>
                <a:spcPts val="600"/>
              </a:spcAft>
            </a:pPr>
            <a:r>
              <a:rPr lang="en-US" dirty="0"/>
              <a:t>When you see this symbol, we want you to try to answer the question!</a:t>
            </a:r>
          </a:p>
        </p:txBody>
      </p:sp>
      <p:sp>
        <p:nvSpPr>
          <p:cNvPr id="4" name="TextBox 3"/>
          <p:cNvSpPr txBox="1"/>
          <p:nvPr/>
        </p:nvSpPr>
        <p:spPr>
          <a:xfrm>
            <a:off x="457200" y="5695890"/>
            <a:ext cx="3581400" cy="261610"/>
          </a:xfrm>
          <a:prstGeom prst="rect">
            <a:avLst/>
          </a:prstGeom>
          <a:noFill/>
        </p:spPr>
        <p:txBody>
          <a:bodyPr wrap="square" rtlCol="0">
            <a:spAutoFit/>
          </a:bodyPr>
          <a:lstStyle/>
          <a:p>
            <a:endParaRPr lang="en-US" sz="1100" dirty="0">
              <a:solidFill>
                <a:prstClr val="black"/>
              </a:solidFill>
            </a:endParaRPr>
          </a:p>
        </p:txBody>
      </p:sp>
      <p:pic>
        <p:nvPicPr>
          <p:cNvPr id="5" name="Picture 2" descr="C:\Documents and Settings\BClarke\Local Settings\Temporary Internet Files\Content.IE5\GNX79A81\MC90044190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5502745"/>
            <a:ext cx="1119575" cy="1322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832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What does a healthy relationship look like?</a:t>
            </a:r>
          </a:p>
        </p:txBody>
      </p:sp>
      <p:pic>
        <p:nvPicPr>
          <p:cNvPr id="4" name="Picture 2" descr="C:\Documents and Settings\BClarke\Local Settings\Temporary Internet Files\Content.IE5\GNX79A81\MC900441902[1].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682439" y="1421794"/>
            <a:ext cx="2353114" cy="27805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EBC591B-40B0-4D54-8634-BA17B4FECF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750" t="19333" r="52468" b="60373"/>
          <a:stretch/>
        </p:blipFill>
        <p:spPr bwMode="auto">
          <a:xfrm>
            <a:off x="179547" y="2628902"/>
            <a:ext cx="2664068" cy="19811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a:extLst>
              <a:ext uri="{FF2B5EF4-FFF2-40B4-BE49-F238E27FC236}">
                <a16:creationId xmlns:a16="http://schemas.microsoft.com/office/drawing/2014/main" id="{56DD2D52-E441-41B7-AF42-70AC58153D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535" t="37389" r="33622" b="42209"/>
          <a:stretch/>
        </p:blipFill>
        <p:spPr bwMode="auto">
          <a:xfrm>
            <a:off x="3124200" y="4610100"/>
            <a:ext cx="2661811" cy="19811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a:extLst>
              <a:ext uri="{FF2B5EF4-FFF2-40B4-BE49-F238E27FC236}">
                <a16:creationId xmlns:a16="http://schemas.microsoft.com/office/drawing/2014/main" id="{24BB1414-7EB8-40AA-A34B-A4619956303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026" t="52494" r="52699" b="28932"/>
          <a:stretch/>
        </p:blipFill>
        <p:spPr bwMode="auto">
          <a:xfrm>
            <a:off x="6263739" y="2507316"/>
            <a:ext cx="2751667" cy="21027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02679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What does a healthy relationship look like?</a:t>
            </a:r>
          </a:p>
        </p:txBody>
      </p:sp>
      <p:pic>
        <p:nvPicPr>
          <p:cNvPr id="4" name="Picture 2" descr="C:\Documents and Settings\BClarke\Local Settings\Temporary Internet Files\Content.IE5\GNX79A81\MC900441902[1].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2286000"/>
            <a:ext cx="2353114" cy="27805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316D0A8-6E10-4537-A1B1-05AAF65BF985}"/>
              </a:ext>
            </a:extLst>
          </p:cNvPr>
          <p:cNvSpPr/>
          <p:nvPr/>
        </p:nvSpPr>
        <p:spPr>
          <a:xfrm rot="20517213">
            <a:off x="-1" y="1872442"/>
            <a:ext cx="3581400" cy="6463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cap="none" spc="0" dirty="0">
                <a:ln/>
                <a:solidFill>
                  <a:schemeClr val="accent3"/>
                </a:solidFill>
                <a:effectLst/>
              </a:rPr>
              <a:t>communication</a:t>
            </a:r>
          </a:p>
        </p:txBody>
      </p:sp>
      <p:sp>
        <p:nvSpPr>
          <p:cNvPr id="6" name="Rectangle 5">
            <a:extLst>
              <a:ext uri="{FF2B5EF4-FFF2-40B4-BE49-F238E27FC236}">
                <a16:creationId xmlns:a16="http://schemas.microsoft.com/office/drawing/2014/main" id="{C68AF9A4-1BD9-48B5-B15B-4241B48A4BF9}"/>
              </a:ext>
            </a:extLst>
          </p:cNvPr>
          <p:cNvSpPr/>
          <p:nvPr/>
        </p:nvSpPr>
        <p:spPr>
          <a:xfrm rot="1459545">
            <a:off x="76199" y="3526303"/>
            <a:ext cx="3581400" cy="6463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cap="none" spc="0" dirty="0">
                <a:ln/>
                <a:solidFill>
                  <a:schemeClr val="accent3"/>
                </a:solidFill>
                <a:effectLst/>
              </a:rPr>
              <a:t>trust</a:t>
            </a:r>
          </a:p>
        </p:txBody>
      </p:sp>
      <p:sp>
        <p:nvSpPr>
          <p:cNvPr id="7" name="Rectangle 6">
            <a:extLst>
              <a:ext uri="{FF2B5EF4-FFF2-40B4-BE49-F238E27FC236}">
                <a16:creationId xmlns:a16="http://schemas.microsoft.com/office/drawing/2014/main" id="{A5711AEF-7B04-45E5-A6BA-F89792E497DD}"/>
              </a:ext>
            </a:extLst>
          </p:cNvPr>
          <p:cNvSpPr/>
          <p:nvPr/>
        </p:nvSpPr>
        <p:spPr>
          <a:xfrm rot="1415266">
            <a:off x="4846034" y="1295319"/>
            <a:ext cx="3581400" cy="6463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cap="none" spc="0" dirty="0">
                <a:ln/>
                <a:solidFill>
                  <a:schemeClr val="accent3"/>
                </a:solidFill>
                <a:effectLst/>
              </a:rPr>
              <a:t>respect</a:t>
            </a:r>
          </a:p>
        </p:txBody>
      </p:sp>
      <p:sp>
        <p:nvSpPr>
          <p:cNvPr id="9" name="Rectangle 8">
            <a:extLst>
              <a:ext uri="{FF2B5EF4-FFF2-40B4-BE49-F238E27FC236}">
                <a16:creationId xmlns:a16="http://schemas.microsoft.com/office/drawing/2014/main" id="{B2EB25C9-FE20-4BA9-8F8B-9087FCAFE6FD}"/>
              </a:ext>
            </a:extLst>
          </p:cNvPr>
          <p:cNvSpPr/>
          <p:nvPr/>
        </p:nvSpPr>
        <p:spPr>
          <a:xfrm rot="20517213">
            <a:off x="152398" y="5224266"/>
            <a:ext cx="3581400" cy="6463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cap="none" spc="0" dirty="0">
                <a:ln/>
                <a:solidFill>
                  <a:schemeClr val="accent3"/>
                </a:solidFill>
                <a:effectLst/>
              </a:rPr>
              <a:t>caring</a:t>
            </a:r>
          </a:p>
        </p:txBody>
      </p:sp>
      <p:sp>
        <p:nvSpPr>
          <p:cNvPr id="10" name="Rectangle 9">
            <a:extLst>
              <a:ext uri="{FF2B5EF4-FFF2-40B4-BE49-F238E27FC236}">
                <a16:creationId xmlns:a16="http://schemas.microsoft.com/office/drawing/2014/main" id="{88746974-2C4A-43E8-9C7A-8D43F3739B01}"/>
              </a:ext>
            </a:extLst>
          </p:cNvPr>
          <p:cNvSpPr/>
          <p:nvPr/>
        </p:nvSpPr>
        <p:spPr>
          <a:xfrm rot="693515">
            <a:off x="5301684" y="4548852"/>
            <a:ext cx="3581400" cy="6463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a:solidFill>
                  <a:schemeClr val="accent3"/>
                </a:solidFill>
              </a:rPr>
              <a:t>safety</a:t>
            </a:r>
            <a:endParaRPr lang="en-US" sz="3600" b="1" cap="none" spc="0" dirty="0">
              <a:ln/>
              <a:solidFill>
                <a:schemeClr val="accent3"/>
              </a:solidFill>
              <a:effectLst/>
            </a:endParaRPr>
          </a:p>
        </p:txBody>
      </p:sp>
      <p:sp>
        <p:nvSpPr>
          <p:cNvPr id="11" name="Rectangle 10">
            <a:extLst>
              <a:ext uri="{FF2B5EF4-FFF2-40B4-BE49-F238E27FC236}">
                <a16:creationId xmlns:a16="http://schemas.microsoft.com/office/drawing/2014/main" id="{56C0CCC9-1C63-4BE9-B497-EE07112BFEA3}"/>
              </a:ext>
            </a:extLst>
          </p:cNvPr>
          <p:cNvSpPr/>
          <p:nvPr/>
        </p:nvSpPr>
        <p:spPr>
          <a:xfrm rot="20517213">
            <a:off x="5391503" y="2486174"/>
            <a:ext cx="3581400" cy="120032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cap="none" spc="0" dirty="0">
                <a:ln/>
                <a:solidFill>
                  <a:schemeClr val="accent3"/>
                </a:solidFill>
                <a:effectLst/>
              </a:rPr>
              <a:t>Enjoyment/ pleasure</a:t>
            </a:r>
          </a:p>
        </p:txBody>
      </p:sp>
    </p:spTree>
    <p:extLst>
      <p:ext uri="{BB962C8B-B14F-4D97-AF65-F5344CB8AC3E}">
        <p14:creationId xmlns:p14="http://schemas.microsoft.com/office/powerpoint/2010/main" val="3653272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Activity: Healthy Relationships Scenarios</a:t>
            </a:r>
          </a:p>
        </p:txBody>
      </p:sp>
      <p:sp>
        <p:nvSpPr>
          <p:cNvPr id="3" name="Content Placeholder 2"/>
          <p:cNvSpPr>
            <a:spLocks noGrp="1"/>
          </p:cNvSpPr>
          <p:nvPr>
            <p:ph idx="1"/>
          </p:nvPr>
        </p:nvSpPr>
        <p:spPr/>
        <p:txBody>
          <a:bodyPr/>
          <a:lstStyle/>
          <a:p>
            <a:r>
              <a:rPr lang="en-CA" dirty="0"/>
              <a:t>I will read a scenario and give you four choices about how to respond.</a:t>
            </a:r>
          </a:p>
          <a:p>
            <a:r>
              <a:rPr lang="en-CA" dirty="0"/>
              <a:t>Choose one option and move to the piece of paper that indicates your choice.</a:t>
            </a:r>
          </a:p>
          <a:p>
            <a:r>
              <a:rPr lang="en-CA" dirty="0"/>
              <a:t>There are no right or wrong answers. </a:t>
            </a:r>
          </a:p>
        </p:txBody>
      </p:sp>
      <p:pic>
        <p:nvPicPr>
          <p:cNvPr id="4" name="Picture 3">
            <a:extLst>
              <a:ext uri="{FF2B5EF4-FFF2-40B4-BE49-F238E27FC236}">
                <a16:creationId xmlns:a16="http://schemas.microsoft.com/office/drawing/2014/main" id="{7EEB009B-FAFD-41C0-8CA0-2B3040B601B8}"/>
              </a:ext>
            </a:extLst>
          </p:cNvPr>
          <p:cNvPicPr>
            <a:picLocks noChangeAspect="1"/>
          </p:cNvPicPr>
          <p:nvPr/>
        </p:nvPicPr>
        <p:blipFill>
          <a:blip r:embed="rId2"/>
          <a:stretch>
            <a:fillRect/>
          </a:stretch>
        </p:blipFill>
        <p:spPr>
          <a:xfrm rot="10800000">
            <a:off x="3200400" y="4708244"/>
            <a:ext cx="2362200" cy="1824600"/>
          </a:xfrm>
          <a:prstGeom prst="rect">
            <a:avLst/>
          </a:prstGeom>
          <a:ln>
            <a:solidFill>
              <a:schemeClr val="tx1"/>
            </a:solidFill>
          </a:ln>
        </p:spPr>
      </p:pic>
    </p:spTree>
    <p:extLst>
      <p:ext uri="{BB962C8B-B14F-4D97-AF65-F5344CB8AC3E}">
        <p14:creationId xmlns:p14="http://schemas.microsoft.com/office/powerpoint/2010/main" val="181676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B5117-178B-4326-9FFF-427982BEA73E}"/>
              </a:ext>
            </a:extLst>
          </p:cNvPr>
          <p:cNvSpPr>
            <a:spLocks noGrp="1"/>
          </p:cNvSpPr>
          <p:nvPr>
            <p:ph type="title"/>
          </p:nvPr>
        </p:nvSpPr>
        <p:spPr/>
        <p:txBody>
          <a:bodyPr/>
          <a:lstStyle/>
          <a:p>
            <a:r>
              <a:rPr lang="en-CA" dirty="0"/>
              <a:t>Scenario 1</a:t>
            </a:r>
          </a:p>
        </p:txBody>
      </p:sp>
      <p:sp>
        <p:nvSpPr>
          <p:cNvPr id="3" name="Content Placeholder 2">
            <a:extLst>
              <a:ext uri="{FF2B5EF4-FFF2-40B4-BE49-F238E27FC236}">
                <a16:creationId xmlns:a16="http://schemas.microsoft.com/office/drawing/2014/main" id="{A542DCF8-D7F1-4FC6-8896-375E93DFE0AF}"/>
              </a:ext>
            </a:extLst>
          </p:cNvPr>
          <p:cNvSpPr>
            <a:spLocks noGrp="1"/>
          </p:cNvSpPr>
          <p:nvPr>
            <p:ph idx="1"/>
          </p:nvPr>
        </p:nvSpPr>
        <p:spPr>
          <a:xfrm>
            <a:off x="457200" y="1600200"/>
            <a:ext cx="8229600" cy="4525963"/>
          </a:xfrm>
        </p:spPr>
        <p:txBody>
          <a:bodyPr>
            <a:normAutofit fontScale="70000" lnSpcReduction="20000"/>
          </a:bodyPr>
          <a:lstStyle/>
          <a:p>
            <a:pPr marL="0" lvl="0" indent="0">
              <a:buNone/>
            </a:pPr>
            <a:r>
              <a:rPr lang="en-CA" sz="4100" i="1" dirty="0"/>
              <a:t>I cheated on my boyfriend because the relationship had become so predictable and I needed some excitement.  He never found out and I’m not sure if I should tell him.”</a:t>
            </a:r>
          </a:p>
          <a:p>
            <a:pPr marL="0" lvl="0" indent="0">
              <a:buNone/>
            </a:pPr>
            <a:endParaRPr lang="en-CA" sz="4100" dirty="0"/>
          </a:p>
          <a:p>
            <a:pPr marL="514350" indent="-514350">
              <a:buAutoNum type="arabicPeriod"/>
            </a:pPr>
            <a:r>
              <a:rPr lang="en-CA" sz="4100" dirty="0"/>
              <a:t>Come clean and tell your boyfriend the truth.</a:t>
            </a:r>
          </a:p>
          <a:p>
            <a:pPr marL="514350" indent="-514350">
              <a:buAutoNum type="arabicPeriod"/>
            </a:pPr>
            <a:r>
              <a:rPr lang="en-CA" sz="4100" dirty="0"/>
              <a:t>Tell him you’re bored and try to improve your relationship.</a:t>
            </a:r>
          </a:p>
          <a:p>
            <a:pPr marL="514350" indent="-514350">
              <a:buAutoNum type="arabicPeriod"/>
            </a:pPr>
            <a:r>
              <a:rPr lang="en-CA" sz="4100" dirty="0"/>
              <a:t>Do nothing, what he doesn’t know can’t hurt him.</a:t>
            </a:r>
          </a:p>
          <a:p>
            <a:pPr marL="514350" indent="-514350">
              <a:buAutoNum type="arabicPeriod"/>
            </a:pPr>
            <a:r>
              <a:rPr lang="en-CA" sz="4100" dirty="0"/>
              <a:t>Break up. </a:t>
            </a:r>
          </a:p>
          <a:p>
            <a:endParaRPr lang="en-CA" b="1" dirty="0"/>
          </a:p>
        </p:txBody>
      </p:sp>
    </p:spTree>
    <p:extLst>
      <p:ext uri="{BB962C8B-B14F-4D97-AF65-F5344CB8AC3E}">
        <p14:creationId xmlns:p14="http://schemas.microsoft.com/office/powerpoint/2010/main" val="4007714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F415E-9725-4A80-B65C-043E79EF1D02}"/>
              </a:ext>
            </a:extLst>
          </p:cNvPr>
          <p:cNvSpPr>
            <a:spLocks noGrp="1"/>
          </p:cNvSpPr>
          <p:nvPr>
            <p:ph type="title"/>
          </p:nvPr>
        </p:nvSpPr>
        <p:spPr/>
        <p:txBody>
          <a:bodyPr/>
          <a:lstStyle/>
          <a:p>
            <a:r>
              <a:rPr lang="en-CA" dirty="0"/>
              <a:t>Scenario 2</a:t>
            </a:r>
          </a:p>
        </p:txBody>
      </p:sp>
      <p:sp>
        <p:nvSpPr>
          <p:cNvPr id="3" name="Content Placeholder 2">
            <a:extLst>
              <a:ext uri="{FF2B5EF4-FFF2-40B4-BE49-F238E27FC236}">
                <a16:creationId xmlns:a16="http://schemas.microsoft.com/office/drawing/2014/main" id="{E398E1C0-4CAE-4E1E-8F2B-81889B61D1BF}"/>
              </a:ext>
            </a:extLst>
          </p:cNvPr>
          <p:cNvSpPr>
            <a:spLocks noGrp="1"/>
          </p:cNvSpPr>
          <p:nvPr>
            <p:ph idx="1"/>
          </p:nvPr>
        </p:nvSpPr>
        <p:spPr>
          <a:xfrm>
            <a:off x="457200" y="1600200"/>
            <a:ext cx="8229600" cy="5257800"/>
          </a:xfrm>
        </p:spPr>
        <p:txBody>
          <a:bodyPr>
            <a:normAutofit fontScale="92500" lnSpcReduction="10000"/>
          </a:bodyPr>
          <a:lstStyle/>
          <a:p>
            <a:pPr marL="0" lvl="0" indent="0">
              <a:buNone/>
            </a:pPr>
            <a:r>
              <a:rPr lang="en-CA" sz="2400" i="1" dirty="0"/>
              <a:t>“</a:t>
            </a:r>
            <a:r>
              <a:rPr lang="en-CA" sz="2800" i="1" dirty="0"/>
              <a:t>My best friend has started dating this much older guy, she’s 13 and he’s 21.  She says she likes him because he’s more mature than the boys our age, and he buys her stuff. He’s been asking her to have sex with him.  I have a really bad feeling about this guy.  Should I tell her what I think?”</a:t>
            </a:r>
            <a:endParaRPr lang="en-CA" sz="2800" dirty="0"/>
          </a:p>
          <a:p>
            <a:pPr marL="0" indent="0">
              <a:buNone/>
            </a:pPr>
            <a:endParaRPr lang="en-CA" sz="2800" dirty="0"/>
          </a:p>
          <a:p>
            <a:pPr marL="514350" indent="-514350">
              <a:buAutoNum type="arabicPeriod"/>
            </a:pPr>
            <a:r>
              <a:rPr lang="en-CA" sz="2800" dirty="0"/>
              <a:t>It’s none of your business, so stay out of it.</a:t>
            </a:r>
          </a:p>
          <a:p>
            <a:pPr marL="514350" indent="-514350">
              <a:buAutoNum type="arabicPeriod"/>
            </a:pPr>
            <a:r>
              <a:rPr lang="en-CA" sz="2800" dirty="0"/>
              <a:t>You should tell her your concerns about him being so much older than her because she is your best friend.</a:t>
            </a:r>
          </a:p>
          <a:p>
            <a:pPr marL="514350" indent="-514350">
              <a:buAutoNum type="arabicPeriod"/>
            </a:pPr>
            <a:r>
              <a:rPr lang="en-CA" sz="2800" dirty="0"/>
              <a:t>What this guy is doing is illegal!  You should tell her parents.</a:t>
            </a:r>
          </a:p>
          <a:p>
            <a:pPr marL="514350" indent="-514350">
              <a:buAutoNum type="arabicPeriod"/>
            </a:pPr>
            <a:r>
              <a:rPr lang="en-CA" sz="2800" dirty="0"/>
              <a:t>Visit the guy and ask him what he wants with your friend.</a:t>
            </a:r>
          </a:p>
          <a:p>
            <a:endParaRPr lang="en-CA" sz="2400" dirty="0"/>
          </a:p>
        </p:txBody>
      </p:sp>
    </p:spTree>
    <p:extLst>
      <p:ext uri="{BB962C8B-B14F-4D97-AF65-F5344CB8AC3E}">
        <p14:creationId xmlns:p14="http://schemas.microsoft.com/office/powerpoint/2010/main" val="3736110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FFB66-6068-45A0-A339-7BC5508A76FF}"/>
              </a:ext>
            </a:extLst>
          </p:cNvPr>
          <p:cNvSpPr>
            <a:spLocks noGrp="1"/>
          </p:cNvSpPr>
          <p:nvPr>
            <p:ph type="title"/>
          </p:nvPr>
        </p:nvSpPr>
        <p:spPr/>
        <p:txBody>
          <a:bodyPr/>
          <a:lstStyle/>
          <a:p>
            <a:r>
              <a:rPr lang="en-CA" dirty="0"/>
              <a:t>Scenario 3</a:t>
            </a:r>
          </a:p>
        </p:txBody>
      </p:sp>
      <p:sp>
        <p:nvSpPr>
          <p:cNvPr id="5" name="Content Placeholder 4">
            <a:extLst>
              <a:ext uri="{FF2B5EF4-FFF2-40B4-BE49-F238E27FC236}">
                <a16:creationId xmlns:a16="http://schemas.microsoft.com/office/drawing/2014/main" id="{83F33757-DC08-4C9B-BC32-F9C541A35C5F}"/>
              </a:ext>
            </a:extLst>
          </p:cNvPr>
          <p:cNvSpPr>
            <a:spLocks noGrp="1"/>
          </p:cNvSpPr>
          <p:nvPr>
            <p:ph idx="1"/>
          </p:nvPr>
        </p:nvSpPr>
        <p:spPr>
          <a:xfrm>
            <a:off x="457200" y="1600200"/>
            <a:ext cx="8229600" cy="4953000"/>
          </a:xfrm>
        </p:spPr>
        <p:txBody>
          <a:bodyPr>
            <a:normAutofit fontScale="85000" lnSpcReduction="10000"/>
          </a:bodyPr>
          <a:lstStyle/>
          <a:p>
            <a:pPr marL="0" lvl="0" indent="0">
              <a:buNone/>
            </a:pPr>
            <a:r>
              <a:rPr lang="en-CA" i="1" dirty="0"/>
              <a:t>“I’ve cheated on my girlfriend a few times, but they were mistakes.  She kind of knows about them but she never brings it up, so I guess it doesn’t bother her.  Lately I’ve been wondering if I should tell her what I’ve done.”</a:t>
            </a:r>
          </a:p>
          <a:p>
            <a:pPr marL="0" lvl="0" indent="0">
              <a:buNone/>
            </a:pPr>
            <a:endParaRPr lang="en-CA" i="1" dirty="0"/>
          </a:p>
          <a:p>
            <a:pPr marL="514350" indent="-514350">
              <a:buAutoNum type="arabicPeriod"/>
            </a:pPr>
            <a:r>
              <a:rPr lang="en-CA" dirty="0"/>
              <a:t>Honesty is the best policy. You should tell her, even if she gets mad.</a:t>
            </a:r>
          </a:p>
          <a:p>
            <a:pPr marL="514350" indent="-514350">
              <a:buAutoNum type="arabicPeriod"/>
            </a:pPr>
            <a:r>
              <a:rPr lang="en-CA" dirty="0"/>
              <a:t>Maybe she doesn’t want to know.  She could be cheating too.</a:t>
            </a:r>
          </a:p>
          <a:p>
            <a:pPr marL="514350" indent="-514350">
              <a:buAutoNum type="arabicPeriod"/>
            </a:pPr>
            <a:r>
              <a:rPr lang="en-CA" dirty="0"/>
              <a:t>Don’t tell her, but don’t ever do it again.</a:t>
            </a:r>
          </a:p>
          <a:p>
            <a:pPr marL="514350" indent="-514350">
              <a:buAutoNum type="arabicPeriod"/>
            </a:pPr>
            <a:r>
              <a:rPr lang="en-CA" dirty="0"/>
              <a:t>You’re obviously not happy in the relationship. Break up with her. </a:t>
            </a:r>
          </a:p>
          <a:p>
            <a:endParaRPr lang="en-CA" dirty="0"/>
          </a:p>
        </p:txBody>
      </p:sp>
    </p:spTree>
    <p:extLst>
      <p:ext uri="{BB962C8B-B14F-4D97-AF65-F5344CB8AC3E}">
        <p14:creationId xmlns:p14="http://schemas.microsoft.com/office/powerpoint/2010/main" val="3559798158"/>
      </p:ext>
    </p:extLst>
  </p:cSld>
  <p:clrMapOvr>
    <a:masterClrMapping/>
  </p:clrMapOvr>
</p:sld>
</file>

<file path=ppt/theme/theme1.xml><?xml version="1.0" encoding="utf-8"?>
<a:theme xmlns:a="http://schemas.openxmlformats.org/drawingml/2006/main" name="GN Powerpoint H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GN Powerpoint HSS</Template>
  <TotalTime>123</TotalTime>
  <Words>1252</Words>
  <Application>Microsoft Office PowerPoint</Application>
  <PresentationFormat>On-screen Show (4:3)</PresentationFormat>
  <Paragraphs>121</Paragraphs>
  <Slides>18</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GN Powerpoint HSS</vt:lpstr>
      <vt:lpstr>Healthy Relationships</vt:lpstr>
      <vt:lpstr>Today’s Agenda</vt:lpstr>
      <vt:lpstr>Group Agreement</vt:lpstr>
      <vt:lpstr>What does a healthy relationship look like?</vt:lpstr>
      <vt:lpstr>What does a healthy relationship look like?</vt:lpstr>
      <vt:lpstr>Activity: Healthy Relationships Scenarios</vt:lpstr>
      <vt:lpstr>Scenario 1</vt:lpstr>
      <vt:lpstr>Scenario 2</vt:lpstr>
      <vt:lpstr>Scenario 3</vt:lpstr>
      <vt:lpstr>Scenario 4</vt:lpstr>
      <vt:lpstr>Scenario 5</vt:lpstr>
      <vt:lpstr>Scenario 6</vt:lpstr>
      <vt:lpstr>Activity 2: Listen to Hear</vt:lpstr>
      <vt:lpstr>Activity 2: Surviving Break Ups</vt:lpstr>
      <vt:lpstr>Reminder</vt:lpstr>
      <vt:lpstr>Any Questions?</vt:lpstr>
      <vt:lpstr>Reminder: Other Sexual Health Resources Available!</vt:lpstr>
      <vt:lpstr>Where can I get more information?</vt:lpstr>
    </vt:vector>
  </TitlesOfParts>
  <Company>Government of Nunavut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One</dc:title>
  <dc:creator>Alemieux</dc:creator>
  <cp:lastModifiedBy>Monahan, Andrea</cp:lastModifiedBy>
  <cp:revision>23</cp:revision>
  <cp:lastPrinted>2012-06-13T22:26:17Z</cp:lastPrinted>
  <dcterms:created xsi:type="dcterms:W3CDTF">2013-03-27T20:38:35Z</dcterms:created>
  <dcterms:modified xsi:type="dcterms:W3CDTF">2025-09-16T20:19:27Z</dcterms:modified>
</cp:coreProperties>
</file>