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90" r:id="rId3"/>
    <p:sldId id="270" r:id="rId4"/>
    <p:sldId id="271" r:id="rId5"/>
    <p:sldId id="272" r:id="rId6"/>
    <p:sldId id="273" r:id="rId7"/>
    <p:sldId id="294" r:id="rId8"/>
    <p:sldId id="295" r:id="rId9"/>
    <p:sldId id="296" r:id="rId10"/>
    <p:sldId id="297" r:id="rId11"/>
    <p:sldId id="298" r:id="rId12"/>
    <p:sldId id="299" r:id="rId13"/>
    <p:sldId id="300" r:id="rId14"/>
    <p:sldId id="301" r:id="rId15"/>
    <p:sldId id="302" r:id="rId16"/>
    <p:sldId id="274" r:id="rId17"/>
    <p:sldId id="293" r:id="rId18"/>
    <p:sldId id="276" r:id="rId19"/>
    <p:sldId id="308" r:id="rId20"/>
    <p:sldId id="309" r:id="rId21"/>
    <p:sldId id="277" r:id="rId22"/>
    <p:sldId id="261" r:id="rId23"/>
    <p:sldId id="291" r:id="rId24"/>
    <p:sldId id="262" r:id="rId25"/>
    <p:sldId id="263" r:id="rId26"/>
    <p:sldId id="304" r:id="rId27"/>
    <p:sldId id="305" r:id="rId28"/>
    <p:sldId id="306" r:id="rId29"/>
    <p:sldId id="307" r:id="rId30"/>
    <p:sldId id="266" r:id="rId31"/>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D18"/>
    <a:srgbClr val="FDD927"/>
    <a:srgbClr val="BAC233"/>
    <a:srgbClr val="006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01" autoAdjust="0"/>
  </p:normalViewPr>
  <p:slideViewPr>
    <p:cSldViewPr>
      <p:cViewPr varScale="1">
        <p:scale>
          <a:sx n="93" d="100"/>
          <a:sy n="93" d="100"/>
        </p:scale>
        <p:origin x="-151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6688" y="0"/>
            <a:ext cx="3041650" cy="465138"/>
          </a:xfrm>
          <a:prstGeom prst="rect">
            <a:avLst/>
          </a:prstGeom>
        </p:spPr>
        <p:txBody>
          <a:bodyPr vert="horz" lIns="91440" tIns="45720" rIns="91440" bIns="45720" rtlCol="0"/>
          <a:lstStyle>
            <a:lvl1pPr algn="r">
              <a:defRPr sz="1200"/>
            </a:lvl1pPr>
          </a:lstStyle>
          <a:p>
            <a:fld id="{DD4BAC6F-B27A-4CF8-901B-C39B5D7F4AF4}" type="datetimeFigureOut">
              <a:rPr lang="en-CA" smtClean="0"/>
              <a:t>2017-03-27</a:t>
            </a:fld>
            <a:endParaRPr lang="en-CA"/>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39200"/>
            <a:ext cx="3041650" cy="465138"/>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1440" tIns="45720" rIns="91440" bIns="45720" rtlCol="0" anchor="b"/>
          <a:lstStyle>
            <a:lvl1pPr algn="r">
              <a:defRPr sz="1200"/>
            </a:lvl1pPr>
          </a:lstStyle>
          <a:p>
            <a:fld id="{30309066-0692-4616-936B-64479EC44DBB}" type="slidenum">
              <a:rPr lang="en-CA" smtClean="0"/>
              <a:t>‹#›</a:t>
            </a:fld>
            <a:endParaRPr lang="en-CA"/>
          </a:p>
        </p:txBody>
      </p:sp>
    </p:spTree>
    <p:extLst>
      <p:ext uri="{BB962C8B-B14F-4D97-AF65-F5344CB8AC3E}">
        <p14:creationId xmlns:p14="http://schemas.microsoft.com/office/powerpoint/2010/main" val="4222490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8096AFB-CAE7-47F0-AF06-64FC35D673FF}" type="slidenum">
              <a:rPr lang="en-US" smtClean="0"/>
              <a:t>3</a:t>
            </a:fld>
            <a:endParaRPr lang="en-US"/>
          </a:p>
        </p:txBody>
      </p:sp>
    </p:spTree>
    <p:extLst>
      <p:ext uri="{BB962C8B-B14F-4D97-AF65-F5344CB8AC3E}">
        <p14:creationId xmlns:p14="http://schemas.microsoft.com/office/powerpoint/2010/main" val="2812744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06">
              <a:defRPr/>
            </a:pPr>
            <a:r>
              <a:rPr lang="en-US" dirty="0" smtClean="0">
                <a:sym typeface="Wingdings" panose="05000000000000000000" pitchFamily="2" charset="2"/>
              </a:rPr>
              <a:t> - advantages</a:t>
            </a:r>
            <a:endParaRPr lang="en-US" dirty="0" smtClean="0"/>
          </a:p>
          <a:p>
            <a:pPr defTabSz="915406">
              <a:defRPr/>
            </a:pPr>
            <a:r>
              <a:rPr lang="en-US" dirty="0" smtClean="0">
                <a:sym typeface="Wingdings"/>
              </a:rPr>
              <a:t> - information, not good or bad</a:t>
            </a:r>
            <a:endParaRPr lang="en-US" dirty="0" smtClean="0"/>
          </a:p>
          <a:p>
            <a:pPr defTabSz="915406">
              <a:defRPr/>
            </a:pPr>
            <a:r>
              <a:rPr lang="en-US" dirty="0" smtClean="0">
                <a:sym typeface="Wingdings" panose="05000000000000000000" pitchFamily="2" charset="2"/>
              </a:rPr>
              <a:t> - disadvantages</a:t>
            </a:r>
            <a:endParaRPr lang="en-US" dirty="0" smtClean="0"/>
          </a:p>
          <a:p>
            <a:endParaRPr lang="en-CA" dirty="0"/>
          </a:p>
        </p:txBody>
      </p:sp>
      <p:sp>
        <p:nvSpPr>
          <p:cNvPr id="4" name="Slide Number Placeholder 3"/>
          <p:cNvSpPr>
            <a:spLocks noGrp="1"/>
          </p:cNvSpPr>
          <p:nvPr>
            <p:ph type="sldNum" sz="quarter" idx="10"/>
          </p:nvPr>
        </p:nvSpPr>
        <p:spPr/>
        <p:txBody>
          <a:bodyPr/>
          <a:lstStyle/>
          <a:p>
            <a:fld id="{30309066-0692-4616-936B-64479EC44DBB}" type="slidenum">
              <a:rPr lang="en-CA" smtClean="0"/>
              <a:t>12</a:t>
            </a:fld>
            <a:endParaRPr lang="en-CA"/>
          </a:p>
        </p:txBody>
      </p:sp>
    </p:spTree>
    <p:extLst>
      <p:ext uri="{BB962C8B-B14F-4D97-AF65-F5344CB8AC3E}">
        <p14:creationId xmlns:p14="http://schemas.microsoft.com/office/powerpoint/2010/main" val="1442084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06">
              <a:defRPr/>
            </a:pPr>
            <a:r>
              <a:rPr lang="en-US" dirty="0" smtClean="0">
                <a:sym typeface="Wingdings" panose="05000000000000000000" pitchFamily="2" charset="2"/>
              </a:rPr>
              <a:t> - advantages</a:t>
            </a:r>
            <a:endParaRPr lang="en-US" dirty="0" smtClean="0"/>
          </a:p>
          <a:p>
            <a:pPr defTabSz="915406">
              <a:defRPr/>
            </a:pPr>
            <a:r>
              <a:rPr lang="en-US" dirty="0" smtClean="0">
                <a:sym typeface="Wingdings"/>
              </a:rPr>
              <a:t> - information, not good or bad</a:t>
            </a:r>
            <a:endParaRPr lang="en-US" dirty="0" smtClean="0"/>
          </a:p>
          <a:p>
            <a:pPr defTabSz="915406">
              <a:defRPr/>
            </a:pPr>
            <a:r>
              <a:rPr lang="en-US" dirty="0" smtClean="0">
                <a:sym typeface="Wingdings" panose="05000000000000000000" pitchFamily="2" charset="2"/>
              </a:rPr>
              <a:t> - disadvantages</a:t>
            </a:r>
            <a:endParaRPr lang="en-US" dirty="0" smtClean="0"/>
          </a:p>
          <a:p>
            <a:endParaRPr lang="en-CA" dirty="0"/>
          </a:p>
        </p:txBody>
      </p:sp>
      <p:sp>
        <p:nvSpPr>
          <p:cNvPr id="4" name="Slide Number Placeholder 3"/>
          <p:cNvSpPr>
            <a:spLocks noGrp="1"/>
          </p:cNvSpPr>
          <p:nvPr>
            <p:ph type="sldNum" sz="quarter" idx="10"/>
          </p:nvPr>
        </p:nvSpPr>
        <p:spPr/>
        <p:txBody>
          <a:bodyPr/>
          <a:lstStyle/>
          <a:p>
            <a:fld id="{30309066-0692-4616-936B-64479EC44DBB}" type="slidenum">
              <a:rPr lang="en-CA" smtClean="0"/>
              <a:t>13</a:t>
            </a:fld>
            <a:endParaRPr lang="en-CA"/>
          </a:p>
        </p:txBody>
      </p:sp>
    </p:spTree>
    <p:extLst>
      <p:ext uri="{BB962C8B-B14F-4D97-AF65-F5344CB8AC3E}">
        <p14:creationId xmlns:p14="http://schemas.microsoft.com/office/powerpoint/2010/main" val="3430356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96AFB-CAE7-47F0-AF06-64FC35D673FF}" type="slidenum">
              <a:rPr lang="en-US" smtClean="0"/>
              <a:t>15</a:t>
            </a:fld>
            <a:endParaRPr lang="en-US"/>
          </a:p>
        </p:txBody>
      </p:sp>
    </p:spTree>
    <p:extLst>
      <p:ext uri="{BB962C8B-B14F-4D97-AF65-F5344CB8AC3E}">
        <p14:creationId xmlns:p14="http://schemas.microsoft.com/office/powerpoint/2010/main" val="1513590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06">
              <a:defRPr/>
            </a:pPr>
            <a:endParaRPr lang="en-US" dirty="0"/>
          </a:p>
        </p:txBody>
      </p:sp>
      <p:sp>
        <p:nvSpPr>
          <p:cNvPr id="4" name="Slide Number Placeholder 3"/>
          <p:cNvSpPr>
            <a:spLocks noGrp="1"/>
          </p:cNvSpPr>
          <p:nvPr>
            <p:ph type="sldNum" sz="quarter" idx="10"/>
          </p:nvPr>
        </p:nvSpPr>
        <p:spPr/>
        <p:txBody>
          <a:bodyPr/>
          <a:lstStyle/>
          <a:p>
            <a:fld id="{78096AFB-CAE7-47F0-AF06-64FC35D673FF}" type="slidenum">
              <a:rPr lang="en-US" smtClean="0"/>
              <a:t>16</a:t>
            </a:fld>
            <a:endParaRPr lang="en-US"/>
          </a:p>
        </p:txBody>
      </p:sp>
    </p:spTree>
    <p:extLst>
      <p:ext uri="{BB962C8B-B14F-4D97-AF65-F5344CB8AC3E}">
        <p14:creationId xmlns:p14="http://schemas.microsoft.com/office/powerpoint/2010/main" val="1530711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96AFB-CAE7-47F0-AF06-64FC35D673FF}" type="slidenum">
              <a:rPr lang="en-US" smtClean="0"/>
              <a:t>17</a:t>
            </a:fld>
            <a:endParaRPr lang="en-US"/>
          </a:p>
        </p:txBody>
      </p:sp>
    </p:spTree>
    <p:extLst>
      <p:ext uri="{BB962C8B-B14F-4D97-AF65-F5344CB8AC3E}">
        <p14:creationId xmlns:p14="http://schemas.microsoft.com/office/powerpoint/2010/main" val="3441305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8096AFB-CAE7-47F0-AF06-64FC35D673FF}" type="slidenum">
              <a:rPr lang="en-US" smtClean="0"/>
              <a:t>18</a:t>
            </a:fld>
            <a:endParaRPr lang="en-US"/>
          </a:p>
        </p:txBody>
      </p:sp>
    </p:spTree>
    <p:extLst>
      <p:ext uri="{BB962C8B-B14F-4D97-AF65-F5344CB8AC3E}">
        <p14:creationId xmlns:p14="http://schemas.microsoft.com/office/powerpoint/2010/main" val="2536008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7C139-DA6D-4656-AD19-C403EB5B162E}" type="slidenum">
              <a:rPr lang="en-US" smtClean="0"/>
              <a:t>19</a:t>
            </a:fld>
            <a:endParaRPr lang="en-US"/>
          </a:p>
        </p:txBody>
      </p:sp>
    </p:spTree>
    <p:extLst>
      <p:ext uri="{BB962C8B-B14F-4D97-AF65-F5344CB8AC3E}">
        <p14:creationId xmlns:p14="http://schemas.microsoft.com/office/powerpoint/2010/main" val="324951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7C139-DA6D-4656-AD19-C403EB5B162E}" type="slidenum">
              <a:rPr lang="en-US" smtClean="0"/>
              <a:t>20</a:t>
            </a:fld>
            <a:endParaRPr lang="en-US"/>
          </a:p>
        </p:txBody>
      </p:sp>
    </p:spTree>
    <p:extLst>
      <p:ext uri="{BB962C8B-B14F-4D97-AF65-F5344CB8AC3E}">
        <p14:creationId xmlns:p14="http://schemas.microsoft.com/office/powerpoint/2010/main" val="324951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96AFB-CAE7-47F0-AF06-64FC35D673FF}" type="slidenum">
              <a:rPr lang="en-US" smtClean="0"/>
              <a:t>21</a:t>
            </a:fld>
            <a:endParaRPr lang="en-US"/>
          </a:p>
        </p:txBody>
      </p:sp>
    </p:spTree>
    <p:extLst>
      <p:ext uri="{BB962C8B-B14F-4D97-AF65-F5344CB8AC3E}">
        <p14:creationId xmlns:p14="http://schemas.microsoft.com/office/powerpoint/2010/main" val="754251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72E426-A503-4E7D-A1D3-9238E89E20DE}" type="slidenum">
              <a:rPr lang="en-CA" smtClean="0"/>
              <a:t>24</a:t>
            </a:fld>
            <a:endParaRPr lang="en-CA"/>
          </a:p>
        </p:txBody>
      </p:sp>
    </p:spTree>
    <p:extLst>
      <p:ext uri="{BB962C8B-B14F-4D97-AF65-F5344CB8AC3E}">
        <p14:creationId xmlns:p14="http://schemas.microsoft.com/office/powerpoint/2010/main" val="3578104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defTabSz="915406">
              <a:buFontTx/>
              <a:buChar char="-"/>
              <a:defRPr/>
            </a:pPr>
            <a:endParaRPr lang="en-US" dirty="0"/>
          </a:p>
        </p:txBody>
      </p:sp>
      <p:sp>
        <p:nvSpPr>
          <p:cNvPr id="4" name="Slide Number Placeholder 3"/>
          <p:cNvSpPr>
            <a:spLocks noGrp="1"/>
          </p:cNvSpPr>
          <p:nvPr>
            <p:ph type="sldNum" sz="quarter" idx="10"/>
          </p:nvPr>
        </p:nvSpPr>
        <p:spPr/>
        <p:txBody>
          <a:bodyPr/>
          <a:lstStyle/>
          <a:p>
            <a:fld id="{78096AFB-CAE7-47F0-AF06-64FC35D673FF}" type="slidenum">
              <a:rPr lang="en-US" smtClean="0"/>
              <a:t>4</a:t>
            </a:fld>
            <a:endParaRPr lang="en-US"/>
          </a:p>
        </p:txBody>
      </p:sp>
    </p:spTree>
    <p:extLst>
      <p:ext uri="{BB962C8B-B14F-4D97-AF65-F5344CB8AC3E}">
        <p14:creationId xmlns:p14="http://schemas.microsoft.com/office/powerpoint/2010/main" val="817034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8096AFB-CAE7-47F0-AF06-64FC35D673FF}" type="slidenum">
              <a:rPr lang="en-US" smtClean="0"/>
              <a:t>5</a:t>
            </a:fld>
            <a:endParaRPr lang="en-US"/>
          </a:p>
        </p:txBody>
      </p:sp>
    </p:spTree>
    <p:extLst>
      <p:ext uri="{BB962C8B-B14F-4D97-AF65-F5344CB8AC3E}">
        <p14:creationId xmlns:p14="http://schemas.microsoft.com/office/powerpoint/2010/main" val="3188983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96AFB-CAE7-47F0-AF06-64FC35D673FF}" type="slidenum">
              <a:rPr lang="en-US" smtClean="0"/>
              <a:t>6</a:t>
            </a:fld>
            <a:endParaRPr lang="en-US"/>
          </a:p>
        </p:txBody>
      </p:sp>
    </p:spTree>
    <p:extLst>
      <p:ext uri="{BB962C8B-B14F-4D97-AF65-F5344CB8AC3E}">
        <p14:creationId xmlns:p14="http://schemas.microsoft.com/office/powerpoint/2010/main" val="560358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96AFB-CAE7-47F0-AF06-64FC35D673FF}" type="slidenum">
              <a:rPr lang="en-US" smtClean="0"/>
              <a:t>7</a:t>
            </a:fld>
            <a:endParaRPr lang="en-US"/>
          </a:p>
        </p:txBody>
      </p:sp>
    </p:spTree>
    <p:extLst>
      <p:ext uri="{BB962C8B-B14F-4D97-AF65-F5344CB8AC3E}">
        <p14:creationId xmlns:p14="http://schemas.microsoft.com/office/powerpoint/2010/main" val="3520565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IUD</a:t>
            </a:r>
            <a:r>
              <a:rPr lang="en-US" baseline="0" dirty="0" smtClean="0"/>
              <a:t> is great because it lasts for 5 years and you don’t have to think about it. Good for young women, even if they haven’t had a baby.</a:t>
            </a:r>
          </a:p>
          <a:p>
            <a:endParaRPr lang="en-US" baseline="0" dirty="0" smtClean="0"/>
          </a:p>
          <a:p>
            <a:r>
              <a:rPr lang="en-US" baseline="0" dirty="0" smtClean="0"/>
              <a:t>If you talk about IUD first, girls are more likely to choose it.</a:t>
            </a:r>
          </a:p>
          <a:p>
            <a:endParaRPr lang="en-US" dirty="0" smtClean="0"/>
          </a:p>
          <a:p>
            <a:pPr defTabSz="915406">
              <a:defRPr/>
            </a:pPr>
            <a:r>
              <a:rPr lang="en-US" dirty="0">
                <a:sym typeface="Wingdings" panose="05000000000000000000" pitchFamily="2" charset="2"/>
              </a:rPr>
              <a:t> - advantages</a:t>
            </a:r>
            <a:endParaRPr lang="en-US" dirty="0"/>
          </a:p>
          <a:p>
            <a:pPr defTabSz="915406">
              <a:defRPr/>
            </a:pPr>
            <a:r>
              <a:rPr lang="en-US" dirty="0">
                <a:sym typeface="Wingdings"/>
              </a:rPr>
              <a:t> - information, not good or bad</a:t>
            </a:r>
            <a:endParaRPr lang="en-US" dirty="0"/>
          </a:p>
          <a:p>
            <a:pPr defTabSz="915406">
              <a:defRPr/>
            </a:pPr>
            <a:r>
              <a:rPr lang="en-US" dirty="0">
                <a:sym typeface="Wingdings" panose="05000000000000000000" pitchFamily="2" charset="2"/>
              </a:rPr>
              <a:t> - disadvantages</a:t>
            </a:r>
            <a:endParaRPr lang="en-US" dirty="0"/>
          </a:p>
          <a:p>
            <a:endParaRPr lang="en-US" dirty="0"/>
          </a:p>
        </p:txBody>
      </p:sp>
      <p:sp>
        <p:nvSpPr>
          <p:cNvPr id="4" name="Slide Number Placeholder 3"/>
          <p:cNvSpPr>
            <a:spLocks noGrp="1"/>
          </p:cNvSpPr>
          <p:nvPr>
            <p:ph type="sldNum" sz="quarter" idx="10"/>
          </p:nvPr>
        </p:nvSpPr>
        <p:spPr/>
        <p:txBody>
          <a:bodyPr/>
          <a:lstStyle/>
          <a:p>
            <a:fld id="{78096AFB-CAE7-47F0-AF06-64FC35D673FF}" type="slidenum">
              <a:rPr lang="en-US" smtClean="0"/>
              <a:t>8</a:t>
            </a:fld>
            <a:endParaRPr lang="en-US"/>
          </a:p>
        </p:txBody>
      </p:sp>
    </p:spTree>
    <p:extLst>
      <p:ext uri="{BB962C8B-B14F-4D97-AF65-F5344CB8AC3E}">
        <p14:creationId xmlns:p14="http://schemas.microsoft.com/office/powerpoint/2010/main" val="619913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06">
              <a:defRPr/>
            </a:pPr>
            <a:r>
              <a:rPr lang="en-US" dirty="0">
                <a:sym typeface="Wingdings" panose="05000000000000000000" pitchFamily="2" charset="2"/>
              </a:rPr>
              <a:t> - advantages</a:t>
            </a:r>
            <a:endParaRPr lang="en-US" dirty="0"/>
          </a:p>
          <a:p>
            <a:pPr defTabSz="915406">
              <a:defRPr/>
            </a:pPr>
            <a:r>
              <a:rPr lang="en-US" dirty="0">
                <a:sym typeface="Wingdings"/>
              </a:rPr>
              <a:t> - information, not good or bad</a:t>
            </a:r>
            <a:endParaRPr lang="en-US" dirty="0"/>
          </a:p>
          <a:p>
            <a:pPr defTabSz="915406">
              <a:defRPr/>
            </a:pPr>
            <a:r>
              <a:rPr lang="en-US" dirty="0">
                <a:sym typeface="Wingdings" panose="05000000000000000000" pitchFamily="2" charset="2"/>
              </a:rPr>
              <a:t> - disadvantages</a:t>
            </a:r>
            <a:endParaRPr lang="en-US" dirty="0"/>
          </a:p>
          <a:p>
            <a:endParaRPr lang="en-US" dirty="0"/>
          </a:p>
        </p:txBody>
      </p:sp>
      <p:sp>
        <p:nvSpPr>
          <p:cNvPr id="4" name="Slide Number Placeholder 3"/>
          <p:cNvSpPr>
            <a:spLocks noGrp="1"/>
          </p:cNvSpPr>
          <p:nvPr>
            <p:ph type="sldNum" sz="quarter" idx="10"/>
          </p:nvPr>
        </p:nvSpPr>
        <p:spPr/>
        <p:txBody>
          <a:bodyPr/>
          <a:lstStyle/>
          <a:p>
            <a:fld id="{78096AFB-CAE7-47F0-AF06-64FC35D673FF}" type="slidenum">
              <a:rPr lang="en-US" smtClean="0"/>
              <a:t>9</a:t>
            </a:fld>
            <a:endParaRPr lang="en-US"/>
          </a:p>
        </p:txBody>
      </p:sp>
    </p:spTree>
    <p:extLst>
      <p:ext uri="{BB962C8B-B14F-4D97-AF65-F5344CB8AC3E}">
        <p14:creationId xmlns:p14="http://schemas.microsoft.com/office/powerpoint/2010/main" val="3288863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IUD, Depo, and the pill are all really effective</a:t>
            </a:r>
            <a:r>
              <a:rPr lang="en-US" baseline="0" dirty="0" smtClean="0"/>
              <a:t> methods of birth control – the difference is in how easy it is to make a mistake. It’s easy to make a mistake with the pill, a bit harder to make a mistake with Depo, and really hard to make a mistake with  IUD. </a:t>
            </a:r>
          </a:p>
          <a:p>
            <a:endParaRPr lang="en-US" baseline="0" dirty="0" smtClean="0"/>
          </a:p>
          <a:p>
            <a:pPr defTabSz="915406">
              <a:defRPr/>
            </a:pPr>
            <a:r>
              <a:rPr lang="en-US" dirty="0">
                <a:sym typeface="Wingdings" panose="05000000000000000000" pitchFamily="2" charset="2"/>
              </a:rPr>
              <a:t> - advantages</a:t>
            </a:r>
            <a:endParaRPr lang="en-US" dirty="0"/>
          </a:p>
          <a:p>
            <a:pPr defTabSz="915406">
              <a:defRPr/>
            </a:pPr>
            <a:r>
              <a:rPr lang="en-US" dirty="0">
                <a:sym typeface="Wingdings"/>
              </a:rPr>
              <a:t> - information, not good or bad</a:t>
            </a:r>
            <a:endParaRPr lang="en-US" dirty="0"/>
          </a:p>
          <a:p>
            <a:pPr defTabSz="915406">
              <a:defRPr/>
            </a:pPr>
            <a:r>
              <a:rPr lang="en-US" dirty="0">
                <a:sym typeface="Wingdings" panose="05000000000000000000" pitchFamily="2" charset="2"/>
              </a:rPr>
              <a:t> - disadvantages</a:t>
            </a:r>
            <a:endParaRPr lang="en-US" dirty="0"/>
          </a:p>
          <a:p>
            <a:endParaRPr lang="en-US" dirty="0"/>
          </a:p>
        </p:txBody>
      </p:sp>
      <p:sp>
        <p:nvSpPr>
          <p:cNvPr id="4" name="Slide Number Placeholder 3"/>
          <p:cNvSpPr>
            <a:spLocks noGrp="1"/>
          </p:cNvSpPr>
          <p:nvPr>
            <p:ph type="sldNum" sz="quarter" idx="10"/>
          </p:nvPr>
        </p:nvSpPr>
        <p:spPr/>
        <p:txBody>
          <a:bodyPr/>
          <a:lstStyle/>
          <a:p>
            <a:fld id="{78096AFB-CAE7-47F0-AF06-64FC35D673FF}" type="slidenum">
              <a:rPr lang="en-US" smtClean="0"/>
              <a:t>10</a:t>
            </a:fld>
            <a:endParaRPr lang="en-US"/>
          </a:p>
        </p:txBody>
      </p:sp>
    </p:spTree>
    <p:extLst>
      <p:ext uri="{BB962C8B-B14F-4D97-AF65-F5344CB8AC3E}">
        <p14:creationId xmlns:p14="http://schemas.microsoft.com/office/powerpoint/2010/main" val="4166112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06">
              <a:defRPr/>
            </a:pPr>
            <a:r>
              <a:rPr lang="en-US" dirty="0">
                <a:sym typeface="Wingdings" panose="05000000000000000000" pitchFamily="2" charset="2"/>
              </a:rPr>
              <a:t> - advantages</a:t>
            </a:r>
            <a:endParaRPr lang="en-US" dirty="0"/>
          </a:p>
          <a:p>
            <a:pPr defTabSz="915406">
              <a:defRPr/>
            </a:pPr>
            <a:r>
              <a:rPr lang="en-US" dirty="0">
                <a:sym typeface="Wingdings"/>
              </a:rPr>
              <a:t> - information, not good or bad</a:t>
            </a:r>
            <a:endParaRPr lang="en-US" dirty="0"/>
          </a:p>
          <a:p>
            <a:pPr defTabSz="915406">
              <a:defRPr/>
            </a:pPr>
            <a:r>
              <a:rPr lang="en-US" dirty="0">
                <a:sym typeface="Wingdings" panose="05000000000000000000" pitchFamily="2" charset="2"/>
              </a:rPr>
              <a:t> - disadvantages</a:t>
            </a:r>
            <a:endParaRPr lang="en-US" dirty="0"/>
          </a:p>
          <a:p>
            <a:endParaRPr lang="en-US" dirty="0"/>
          </a:p>
        </p:txBody>
      </p:sp>
      <p:sp>
        <p:nvSpPr>
          <p:cNvPr id="4" name="Slide Number Placeholder 3"/>
          <p:cNvSpPr>
            <a:spLocks noGrp="1"/>
          </p:cNvSpPr>
          <p:nvPr>
            <p:ph type="sldNum" sz="quarter" idx="10"/>
          </p:nvPr>
        </p:nvSpPr>
        <p:spPr/>
        <p:txBody>
          <a:bodyPr/>
          <a:lstStyle/>
          <a:p>
            <a:fld id="{78096AFB-CAE7-47F0-AF06-64FC35D673FF}" type="slidenum">
              <a:rPr lang="en-US" smtClean="0"/>
              <a:t>11</a:t>
            </a:fld>
            <a:endParaRPr lang="en-US"/>
          </a:p>
        </p:txBody>
      </p:sp>
    </p:spTree>
    <p:extLst>
      <p:ext uri="{BB962C8B-B14F-4D97-AF65-F5344CB8AC3E}">
        <p14:creationId xmlns:p14="http://schemas.microsoft.com/office/powerpoint/2010/main" val="4207376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2017-03-27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25112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2017-03-27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361965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2017-03-27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428057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2017-03-27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336035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26878B-36E5-4F09-9214-176A1E1FBA10}" type="datetimeFigureOut">
              <a:rPr lang="en-CA" smtClean="0"/>
              <a:pPr/>
              <a:t>2017-03-27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15544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326878B-36E5-4F09-9214-176A1E1FBA10}" type="datetimeFigureOut">
              <a:rPr lang="en-CA" smtClean="0"/>
              <a:pPr/>
              <a:t>2017-03-27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4182186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326878B-36E5-4F09-9214-176A1E1FBA10}" type="datetimeFigureOut">
              <a:rPr lang="en-CA" smtClean="0"/>
              <a:pPr/>
              <a:t>2017-03-27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89952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326878B-36E5-4F09-9214-176A1E1FBA10}" type="datetimeFigureOut">
              <a:rPr lang="en-CA" smtClean="0"/>
              <a:pPr/>
              <a:t>2017-03-27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666341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6878B-36E5-4F09-9214-176A1E1FBA10}" type="datetimeFigureOut">
              <a:rPr lang="en-CA" smtClean="0"/>
              <a:pPr/>
              <a:t>2017-03-27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24204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6878B-36E5-4F09-9214-176A1E1FBA10}" type="datetimeFigureOut">
              <a:rPr lang="en-CA" smtClean="0"/>
              <a:pPr/>
              <a:t>2017-03-27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380690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6878B-36E5-4F09-9214-176A1E1FBA10}" type="datetimeFigureOut">
              <a:rPr lang="en-CA" smtClean="0"/>
              <a:pPr/>
              <a:t>2017-03-27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123741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6878B-36E5-4F09-9214-176A1E1FBA10}" type="datetimeFigureOut">
              <a:rPr lang="en-CA" smtClean="0"/>
              <a:pPr/>
              <a:t>2017-03-27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CD0E6-9D1D-4FEB-939D-095AAEFE68BF}" type="slidenum">
              <a:rPr lang="en-CA" smtClean="0"/>
              <a:pPr/>
              <a:t>‹#›</a:t>
            </a:fld>
            <a:endParaRPr lang="en-CA"/>
          </a:p>
        </p:txBody>
      </p:sp>
    </p:spTree>
    <p:extLst>
      <p:ext uri="{BB962C8B-B14F-4D97-AF65-F5344CB8AC3E}">
        <p14:creationId xmlns:p14="http://schemas.microsoft.com/office/powerpoint/2010/main" val="4148378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exualhealth@gov.nu.ca"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mailto:sexualhealth@gov.nu.ca" TargetMode="External"/><Relationship Id="rId4" Type="http://schemas.openxmlformats.org/officeDocument/2006/relationships/hyperlink" Target="http://www.irespectmyself.ca/"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www.iwtc.org/ideas/10_games.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irespectmyself.ca/en/having-sex/protect-yourself/birth-control" TargetMode="External"/><Relationship Id="rId2" Type="http://schemas.openxmlformats.org/officeDocument/2006/relationships/hyperlink" Target="http://www.irespectmyself.ca/" TargetMode="External"/><Relationship Id="rId1" Type="http://schemas.openxmlformats.org/officeDocument/2006/relationships/slideLayout" Target="../slideLayouts/slideLayout2.xml"/><Relationship Id="rId5" Type="http://schemas.openxmlformats.org/officeDocument/2006/relationships/hyperlink" Target="http://www.sexandu.ca/contraception/" TargetMode="External"/><Relationship Id="rId4" Type="http://schemas.openxmlformats.org/officeDocument/2006/relationships/hyperlink" Target="https://www.bedsider.org/method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438400"/>
            <a:ext cx="8305800" cy="2460625"/>
          </a:xfrm>
        </p:spPr>
        <p:txBody>
          <a:bodyPr>
            <a:normAutofit fontScale="90000"/>
          </a:bodyPr>
          <a:lstStyle/>
          <a:p>
            <a:r>
              <a:rPr lang="en-CA" sz="6000" b="1" dirty="0" smtClean="0">
                <a:latin typeface="Arial" pitchFamily="34" charset="0"/>
                <a:cs typeface="Arial" pitchFamily="34" charset="0"/>
              </a:rPr>
              <a:t>Family Planning – </a:t>
            </a:r>
            <a:r>
              <a:rPr lang="en-CA" sz="6000" b="1" dirty="0">
                <a:latin typeface="Arial" pitchFamily="34" charset="0"/>
                <a:cs typeface="Arial" pitchFamily="34" charset="0"/>
              </a:rPr>
              <a:t>Information for Educators</a:t>
            </a:r>
          </a:p>
        </p:txBody>
      </p:sp>
      <p:sp>
        <p:nvSpPr>
          <p:cNvPr id="3" name="Subtitle 2"/>
          <p:cNvSpPr>
            <a:spLocks noGrp="1"/>
          </p:cNvSpPr>
          <p:nvPr>
            <p:ph type="subTitle" idx="1"/>
          </p:nvPr>
        </p:nvSpPr>
        <p:spPr>
          <a:xfrm>
            <a:off x="228600" y="5257800"/>
            <a:ext cx="6927776" cy="1600200"/>
          </a:xfrm>
        </p:spPr>
        <p:txBody>
          <a:bodyPr>
            <a:normAutofit fontScale="92500" lnSpcReduction="20000"/>
          </a:bodyPr>
          <a:lstStyle/>
          <a:p>
            <a:pPr algn="l"/>
            <a:endParaRPr lang="en-CA" sz="2800" i="1" dirty="0" smtClean="0">
              <a:solidFill>
                <a:schemeClr val="tx1"/>
              </a:solidFill>
              <a:latin typeface="Arial" pitchFamily="34" charset="0"/>
              <a:cs typeface="Arial" pitchFamily="34" charset="0"/>
            </a:endParaRPr>
          </a:p>
          <a:p>
            <a:pPr algn="l"/>
            <a:r>
              <a:rPr lang="en-CA" sz="2800" i="1" smtClean="0">
                <a:solidFill>
                  <a:schemeClr val="tx1"/>
                </a:solidFill>
                <a:latin typeface="Arial" pitchFamily="34" charset="0"/>
                <a:cs typeface="Arial" pitchFamily="34" charset="0"/>
              </a:rPr>
              <a:t>January 2017</a:t>
            </a:r>
            <a:endParaRPr lang="en-CA" sz="2800" i="1" dirty="0">
              <a:solidFill>
                <a:schemeClr val="tx1"/>
              </a:solidFill>
              <a:latin typeface="Arial" pitchFamily="34" charset="0"/>
              <a:cs typeface="Arial" pitchFamily="34" charset="0"/>
            </a:endParaRPr>
          </a:p>
          <a:p>
            <a:pPr algn="l"/>
            <a:r>
              <a:rPr lang="en-CA" sz="2800" i="1" dirty="0">
                <a:solidFill>
                  <a:schemeClr val="tx1"/>
                </a:solidFill>
                <a:latin typeface="Arial" pitchFamily="34" charset="0"/>
                <a:cs typeface="Arial" pitchFamily="34" charset="0"/>
              </a:rPr>
              <a:t>Please contact </a:t>
            </a:r>
            <a:r>
              <a:rPr lang="en-CA" sz="2800" i="1" dirty="0">
                <a:solidFill>
                  <a:schemeClr val="tx1"/>
                </a:solidFill>
                <a:latin typeface="Arial" pitchFamily="34" charset="0"/>
                <a:cs typeface="Arial" pitchFamily="34" charset="0"/>
                <a:hlinkClick r:id="rId3"/>
              </a:rPr>
              <a:t>sexualhealth@gov.nu.ca</a:t>
            </a:r>
            <a:r>
              <a:rPr lang="en-CA" sz="2800" i="1" dirty="0">
                <a:solidFill>
                  <a:schemeClr val="tx1"/>
                </a:solidFill>
                <a:latin typeface="Arial" pitchFamily="34" charset="0"/>
                <a:cs typeface="Arial" pitchFamily="34" charset="0"/>
              </a:rPr>
              <a:t> if you need support to </a:t>
            </a:r>
            <a:r>
              <a:rPr lang="en-CA" sz="2800" i="1" dirty="0" smtClean="0">
                <a:solidFill>
                  <a:schemeClr val="tx1"/>
                </a:solidFill>
                <a:latin typeface="Arial" pitchFamily="34" charset="0"/>
                <a:cs typeface="Arial" pitchFamily="34" charset="0"/>
              </a:rPr>
              <a:t>teach </a:t>
            </a:r>
            <a:r>
              <a:rPr lang="en-CA" sz="2800" i="1" dirty="0">
                <a:solidFill>
                  <a:schemeClr val="tx1"/>
                </a:solidFill>
                <a:latin typeface="Arial" pitchFamily="34" charset="0"/>
                <a:cs typeface="Arial" pitchFamily="34" charset="0"/>
              </a:rPr>
              <a:t>this topic.</a:t>
            </a:r>
          </a:p>
          <a:p>
            <a:pPr algn="l"/>
            <a:endParaRPr lang="en-CA" sz="2800" i="1"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528617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Birth Control Pill</a:t>
            </a:r>
            <a:endParaRPr lang="en-US" dirty="0"/>
          </a:p>
        </p:txBody>
      </p:sp>
      <p:sp>
        <p:nvSpPr>
          <p:cNvPr id="3" name="Content Placeholder 2"/>
          <p:cNvSpPr>
            <a:spLocks noGrp="1"/>
          </p:cNvSpPr>
          <p:nvPr>
            <p:ph idx="1"/>
          </p:nvPr>
        </p:nvSpPr>
        <p:spPr>
          <a:xfrm>
            <a:off x="457200" y="1600200"/>
            <a:ext cx="6553200" cy="4525963"/>
          </a:xfrm>
        </p:spPr>
        <p:txBody>
          <a:bodyPr/>
          <a:lstStyle/>
          <a:p>
            <a:r>
              <a:rPr lang="en-US" dirty="0" smtClean="0"/>
              <a:t>Key message: You MUST take it at the same time. EVERY DAY!</a:t>
            </a:r>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214" t="3435" r="66010" b="32714"/>
          <a:stretch/>
        </p:blipFill>
        <p:spPr bwMode="auto">
          <a:xfrm>
            <a:off x="7086600" y="1524000"/>
            <a:ext cx="187345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1544989194"/>
              </p:ext>
            </p:extLst>
          </p:nvPr>
        </p:nvGraphicFramePr>
        <p:xfrm>
          <a:off x="152400" y="2667000"/>
          <a:ext cx="6743272" cy="3962400"/>
        </p:xfrm>
        <a:graphic>
          <a:graphicData uri="http://schemas.openxmlformats.org/drawingml/2006/table">
            <a:tbl>
              <a:tblPr firstRow="1" bandRow="1">
                <a:tableStyleId>{21E4AEA4-8DFA-4A89-87EB-49C32662AFE0}</a:tableStyleId>
              </a:tblPr>
              <a:tblGrid>
                <a:gridCol w="2697309"/>
                <a:gridCol w="2247757"/>
                <a:gridCol w="1798206"/>
              </a:tblGrid>
              <a:tr h="445690">
                <a:tc>
                  <a:txBody>
                    <a:bodyPr/>
                    <a:lstStyle/>
                    <a:p>
                      <a:pPr algn="ctr"/>
                      <a:r>
                        <a:rPr lang="en-US" sz="2800" dirty="0" smtClean="0">
                          <a:sym typeface="Wingdings" panose="05000000000000000000" pitchFamily="2" charset="2"/>
                        </a:rPr>
                        <a:t></a:t>
                      </a:r>
                      <a:endParaRPr lang="en-US" sz="2800" dirty="0"/>
                    </a:p>
                  </a:txBody>
                  <a:tcPr/>
                </a:tc>
                <a:tc>
                  <a:txBody>
                    <a:bodyPr/>
                    <a:lstStyle/>
                    <a:p>
                      <a:pPr algn="ctr"/>
                      <a:r>
                        <a:rPr lang="en-US" sz="2800" kern="1200" dirty="0" smtClean="0">
                          <a:effectLst/>
                          <a:sym typeface="Wingdings"/>
                        </a:rPr>
                        <a:t></a:t>
                      </a:r>
                      <a:endParaRPr lang="en-US" sz="2800" dirty="0"/>
                    </a:p>
                  </a:txBody>
                  <a:tcPr/>
                </a:tc>
                <a:tc>
                  <a:txBody>
                    <a:bodyPr/>
                    <a:lstStyle/>
                    <a:p>
                      <a:pPr algn="ctr"/>
                      <a:r>
                        <a:rPr lang="en-US" sz="2800" dirty="0" smtClean="0">
                          <a:sym typeface="Wingdings" panose="05000000000000000000" pitchFamily="2" charset="2"/>
                        </a:rPr>
                        <a:t> </a:t>
                      </a:r>
                      <a:endParaRPr lang="en-US" sz="2800" dirty="0"/>
                    </a:p>
                  </a:txBody>
                  <a:tcPr/>
                </a:tc>
              </a:tr>
              <a:tr h="1258419">
                <a:tc>
                  <a:txBody>
                    <a:bodyPr/>
                    <a:lstStyle/>
                    <a:p>
                      <a:r>
                        <a:rPr lang="en-US" sz="1600" dirty="0" smtClean="0"/>
                        <a:t>All health </a:t>
                      </a:r>
                      <a:r>
                        <a:rPr lang="en-US" sz="1600" dirty="0" err="1" smtClean="0"/>
                        <a:t>centres</a:t>
                      </a:r>
                      <a:r>
                        <a:rPr lang="en-US" sz="1600" dirty="0" smtClean="0"/>
                        <a:t> have birth control pills!</a:t>
                      </a:r>
                      <a:endParaRPr lang="en-US" sz="1600" dirty="0"/>
                    </a:p>
                  </a:txBody>
                  <a:tcPr/>
                </a:tc>
                <a:tc>
                  <a:txBody>
                    <a:bodyPr/>
                    <a:lstStyle/>
                    <a:p>
                      <a:r>
                        <a:rPr lang="en-US" sz="1600" dirty="0" smtClean="0"/>
                        <a:t>Effective</a:t>
                      </a:r>
                      <a:r>
                        <a:rPr lang="en-US" sz="1600" baseline="0" dirty="0" smtClean="0"/>
                        <a:t> when taken perfectly – but it’s hard to be perfect! (have to take it at the same time, every day)</a:t>
                      </a:r>
                      <a:endParaRPr lang="en-US" sz="1600" dirty="0"/>
                    </a:p>
                  </a:txBody>
                  <a:tcPr/>
                </a:tc>
                <a:tc>
                  <a:txBody>
                    <a:bodyPr/>
                    <a:lstStyle/>
                    <a:p>
                      <a:r>
                        <a:rPr lang="en-US" sz="1600" dirty="0" smtClean="0"/>
                        <a:t>Doesn’t protect against STIs.</a:t>
                      </a:r>
                      <a:endParaRPr lang="en-US" sz="1600" dirty="0"/>
                    </a:p>
                  </a:txBody>
                  <a:tcPr/>
                </a:tc>
              </a:tr>
              <a:tr h="12584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Protects</a:t>
                      </a:r>
                      <a:r>
                        <a:rPr lang="en-US" sz="1600" baseline="0" dirty="0" smtClean="0"/>
                        <a:t> against endometrial and ovarian cancer, anemia, ovarian cysts, and pelvic inflammatory disease.</a:t>
                      </a: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Common side</a:t>
                      </a:r>
                      <a:r>
                        <a:rPr lang="en-US" sz="1600" baseline="0" dirty="0" smtClean="0"/>
                        <a:t> effects are irregular bleeding, sore breasts, nausea. These should go away after a while.  </a:t>
                      </a: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Wait 3-6 weeks</a:t>
                      </a:r>
                      <a:r>
                        <a:rPr lang="en-US" sz="1600" baseline="0" dirty="0" smtClean="0"/>
                        <a:t> after giving birth for most types.</a:t>
                      </a:r>
                      <a:endParaRPr lang="en-US" sz="1600" dirty="0" smtClean="0"/>
                    </a:p>
                  </a:txBody>
                  <a:tcPr/>
                </a:tc>
              </a:tr>
              <a:tr h="7865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May make periods lighter and</a:t>
                      </a:r>
                      <a:r>
                        <a:rPr lang="en-US" sz="1600" baseline="0" dirty="0" smtClean="0"/>
                        <a:t> shorter – or you can skip periods completely!</a:t>
                      </a:r>
                      <a:endParaRPr lang="en-US" sz="1600" dirty="0" smtClean="0"/>
                    </a:p>
                  </a:txBody>
                  <a:tcPr/>
                </a:tc>
                <a:tc>
                  <a:txBody>
                    <a:bodyPr/>
                    <a:lstStyle/>
                    <a:p>
                      <a:endParaRPr lang="en-US" sz="1600" dirty="0"/>
                    </a:p>
                  </a:txBody>
                  <a:tcPr/>
                </a:tc>
                <a:tc>
                  <a:txBody>
                    <a:bodyPr/>
                    <a:lstStyle/>
                    <a:p>
                      <a:endParaRPr lang="en-US" sz="1600" dirty="0"/>
                    </a:p>
                  </a:txBody>
                  <a:tcPr/>
                </a:tc>
              </a:tr>
            </a:tbl>
          </a:graphicData>
        </a:graphic>
      </p:graphicFrame>
    </p:spTree>
    <p:extLst>
      <p:ext uri="{BB962C8B-B14F-4D97-AF65-F5344CB8AC3E}">
        <p14:creationId xmlns:p14="http://schemas.microsoft.com/office/powerpoint/2010/main" val="660587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External (Male) and Internal (Female) Condoms</a:t>
            </a:r>
            <a:endParaRPr lang="en-US" dirty="0"/>
          </a:p>
        </p:txBody>
      </p:sp>
      <p:sp>
        <p:nvSpPr>
          <p:cNvPr id="3" name="Content Placeholder 2"/>
          <p:cNvSpPr>
            <a:spLocks noGrp="1"/>
          </p:cNvSpPr>
          <p:nvPr>
            <p:ph idx="1"/>
          </p:nvPr>
        </p:nvSpPr>
        <p:spPr/>
        <p:txBody>
          <a:bodyPr/>
          <a:lstStyle/>
          <a:p>
            <a:r>
              <a:rPr lang="en-US" dirty="0" smtClean="0"/>
              <a:t>Key Message: Condoms are the only birth control that also protect against STIs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86093861"/>
              </p:ext>
            </p:extLst>
          </p:nvPr>
        </p:nvGraphicFramePr>
        <p:xfrm>
          <a:off x="381000" y="2758440"/>
          <a:ext cx="8382000" cy="3779520"/>
        </p:xfrm>
        <a:graphic>
          <a:graphicData uri="http://schemas.openxmlformats.org/drawingml/2006/table">
            <a:tbl>
              <a:tblPr firstRow="1" bandRow="1">
                <a:tableStyleId>{F5AB1C69-6EDB-4FF4-983F-18BD219EF322}</a:tableStyleId>
              </a:tblPr>
              <a:tblGrid>
                <a:gridCol w="2794000"/>
                <a:gridCol w="2794000"/>
                <a:gridCol w="2794000"/>
              </a:tblGrid>
              <a:tr h="370840">
                <a:tc>
                  <a:txBody>
                    <a:bodyPr/>
                    <a:lstStyle/>
                    <a:p>
                      <a:pPr algn="ctr"/>
                      <a:r>
                        <a:rPr lang="en-US" sz="2800" dirty="0" smtClean="0">
                          <a:sym typeface="Wingdings" panose="05000000000000000000" pitchFamily="2" charset="2"/>
                        </a:rPr>
                        <a:t></a:t>
                      </a:r>
                      <a:endParaRPr lang="en-US" sz="2800" dirty="0"/>
                    </a:p>
                  </a:txBody>
                  <a:tcPr/>
                </a:tc>
                <a:tc>
                  <a:txBody>
                    <a:bodyPr/>
                    <a:lstStyle/>
                    <a:p>
                      <a:pPr algn="ctr"/>
                      <a:r>
                        <a:rPr lang="en-US" sz="2800" kern="1200" dirty="0" smtClean="0">
                          <a:effectLst/>
                          <a:sym typeface="Wingdings"/>
                        </a:rPr>
                        <a:t></a:t>
                      </a:r>
                      <a:endParaRPr lang="en-US" sz="2800" dirty="0"/>
                    </a:p>
                  </a:txBody>
                  <a:tcPr/>
                </a:tc>
                <a:tc>
                  <a:txBody>
                    <a:bodyPr/>
                    <a:lstStyle/>
                    <a:p>
                      <a:pPr algn="ctr"/>
                      <a:r>
                        <a:rPr lang="en-US" sz="2800" dirty="0" smtClean="0">
                          <a:sym typeface="Wingdings" panose="05000000000000000000" pitchFamily="2" charset="2"/>
                        </a:rPr>
                        <a:t> </a:t>
                      </a:r>
                      <a:endParaRPr lang="en-US" sz="2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Condoms are the only birth</a:t>
                      </a:r>
                      <a:r>
                        <a:rPr lang="en-US" sz="1400" baseline="0" dirty="0" smtClean="0"/>
                        <a:t> control </a:t>
                      </a:r>
                      <a:r>
                        <a:rPr lang="en-US" sz="1400" dirty="0" smtClean="0"/>
                        <a:t>that protect against STIs (if used correctly)</a:t>
                      </a:r>
                    </a:p>
                  </a:txBody>
                  <a:tcPr/>
                </a:tc>
                <a:tc>
                  <a:txBody>
                    <a:bodyPr/>
                    <a:lstStyle/>
                    <a:p>
                      <a:r>
                        <a:rPr lang="en-US" sz="1400" dirty="0" smtClean="0"/>
                        <a:t>Some people think condoms decrease sensation</a:t>
                      </a:r>
                      <a:r>
                        <a:rPr lang="en-US" sz="1400" baseline="0" dirty="0" smtClean="0"/>
                        <a:t> or interfere with “the mood”. Try putting a bit of lube in and on the condom, and practice putting them on so it’s easier!</a:t>
                      </a:r>
                      <a:endParaRPr lang="en-US" sz="1400" dirty="0"/>
                    </a:p>
                  </a:txBody>
                  <a:tcPr/>
                </a:tc>
                <a:tc>
                  <a:txBody>
                    <a:bodyPr/>
                    <a:lstStyle/>
                    <a:p>
                      <a:r>
                        <a:rPr lang="en-US" sz="1400" dirty="0" smtClean="0"/>
                        <a:t>Effective if</a:t>
                      </a:r>
                      <a:r>
                        <a:rPr lang="en-US" sz="1400" baseline="0" dirty="0" smtClean="0"/>
                        <a:t> used perfectly – but almost no one uses it perfectly!</a:t>
                      </a:r>
                      <a:endParaRPr lang="en-US" sz="1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No side effects! (Latex-free condoms are available</a:t>
                      </a:r>
                      <a:r>
                        <a:rPr lang="en-US" sz="1400" baseline="0" dirty="0" smtClean="0"/>
                        <a:t> if you or your partner is allergic to latex)</a:t>
                      </a:r>
                      <a:endParaRPr lang="en-US" sz="1400" dirty="0" smtClean="0"/>
                    </a:p>
                  </a:txBody>
                  <a:tcPr/>
                </a:tc>
                <a:tc>
                  <a:txBody>
                    <a:bodyPr/>
                    <a:lstStyle/>
                    <a:p>
                      <a:endParaRPr lang="en-US" sz="1400" dirty="0"/>
                    </a:p>
                  </a:txBody>
                  <a:tcPr/>
                </a:tc>
                <a:tc>
                  <a:txBody>
                    <a:bodyPr/>
                    <a:lstStyle/>
                    <a:p>
                      <a:endParaRPr lang="en-US" sz="1400" dirty="0"/>
                    </a:p>
                  </a:txBody>
                  <a:tcPr/>
                </a:tc>
              </a:tr>
              <a:tr h="1010920">
                <a:tc>
                  <a:txBody>
                    <a:bodyPr/>
                    <a:lstStyle/>
                    <a:p>
                      <a:r>
                        <a:rPr lang="en-US" sz="1400" dirty="0" smtClean="0"/>
                        <a:t>External condoms are available in every community, free</a:t>
                      </a:r>
                      <a:r>
                        <a:rPr lang="en-US" sz="1400" baseline="0" dirty="0" smtClean="0"/>
                        <a:t> at health </a:t>
                      </a:r>
                      <a:r>
                        <a:rPr lang="en-US" sz="1400" baseline="0" dirty="0" err="1" smtClean="0"/>
                        <a:t>centres</a:t>
                      </a:r>
                      <a:r>
                        <a:rPr lang="en-US" sz="1400" baseline="0" dirty="0" smtClean="0"/>
                        <a:t> and some other community locations. Internal condoms are available free in some communities. </a:t>
                      </a:r>
                      <a:endParaRPr lang="en-US" sz="1400" dirty="0"/>
                    </a:p>
                  </a:txBody>
                  <a:tcPr/>
                </a:tc>
                <a:tc>
                  <a:txBody>
                    <a:bodyPr/>
                    <a:lstStyle/>
                    <a:p>
                      <a:endParaRPr lang="en-US" sz="1400" dirty="0"/>
                    </a:p>
                  </a:txBody>
                  <a:tcPr/>
                </a:tc>
                <a:tc>
                  <a:txBody>
                    <a:bodyPr/>
                    <a:lstStyle/>
                    <a:p>
                      <a:endParaRPr lang="en-US" sz="1400" dirty="0"/>
                    </a:p>
                  </a:txBody>
                  <a:tcPr/>
                </a:tc>
              </a:tr>
            </a:tbl>
          </a:graphicData>
        </a:graphic>
      </p:graphicFrame>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426" t="68183" r="33708" b="1572"/>
          <a:stretch/>
        </p:blipFill>
        <p:spPr bwMode="auto">
          <a:xfrm>
            <a:off x="4114800" y="4876800"/>
            <a:ext cx="4376791" cy="1387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6088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Nuvaring</a:t>
            </a:r>
            <a:endParaRPr lang="en-CA" dirty="0"/>
          </a:p>
        </p:txBody>
      </p:sp>
      <p:sp>
        <p:nvSpPr>
          <p:cNvPr id="3" name="Content Placeholder 2"/>
          <p:cNvSpPr>
            <a:spLocks noGrp="1"/>
          </p:cNvSpPr>
          <p:nvPr>
            <p:ph idx="1"/>
          </p:nvPr>
        </p:nvSpPr>
        <p:spPr>
          <a:xfrm>
            <a:off x="457200" y="1371600"/>
            <a:ext cx="8229600" cy="4525963"/>
          </a:xfrm>
        </p:spPr>
        <p:txBody>
          <a:bodyPr>
            <a:normAutofit/>
          </a:bodyPr>
          <a:lstStyle/>
          <a:p>
            <a:r>
              <a:rPr lang="en-CA" sz="2800" dirty="0" smtClean="0"/>
              <a:t>Key Message: It’s a small, flexible ring worn inside the vagina for three weeks at a time. Use a new ring every month!</a:t>
            </a:r>
            <a:endParaRPr lang="en-CA" sz="2800" dirty="0"/>
          </a:p>
        </p:txBody>
      </p:sp>
      <p:graphicFrame>
        <p:nvGraphicFramePr>
          <p:cNvPr id="4" name="Table 3"/>
          <p:cNvGraphicFramePr>
            <a:graphicFrameLocks noGrp="1"/>
          </p:cNvGraphicFramePr>
          <p:nvPr>
            <p:extLst>
              <p:ext uri="{D42A27DB-BD31-4B8C-83A1-F6EECF244321}">
                <p14:modId xmlns:p14="http://schemas.microsoft.com/office/powerpoint/2010/main" val="3710326131"/>
              </p:ext>
            </p:extLst>
          </p:nvPr>
        </p:nvGraphicFramePr>
        <p:xfrm>
          <a:off x="457200" y="2819400"/>
          <a:ext cx="8382000" cy="3962400"/>
        </p:xfrm>
        <a:graphic>
          <a:graphicData uri="http://schemas.openxmlformats.org/drawingml/2006/table">
            <a:tbl>
              <a:tblPr firstRow="1" bandRow="1">
                <a:tableStyleId>{93296810-A885-4BE3-A3E7-6D5BEEA58F35}</a:tableStyleId>
              </a:tblPr>
              <a:tblGrid>
                <a:gridCol w="2794000"/>
                <a:gridCol w="2794000"/>
                <a:gridCol w="2794000"/>
              </a:tblGrid>
              <a:tr h="370840">
                <a:tc>
                  <a:txBody>
                    <a:bodyPr/>
                    <a:lstStyle/>
                    <a:p>
                      <a:pPr algn="ctr"/>
                      <a:r>
                        <a:rPr lang="en-US" sz="2800" dirty="0" smtClean="0">
                          <a:sym typeface="Wingdings" panose="05000000000000000000" pitchFamily="2" charset="2"/>
                        </a:rPr>
                        <a:t></a:t>
                      </a:r>
                      <a:endParaRPr lang="en-US" sz="2800" dirty="0"/>
                    </a:p>
                  </a:txBody>
                  <a:tcPr/>
                </a:tc>
                <a:tc>
                  <a:txBody>
                    <a:bodyPr/>
                    <a:lstStyle/>
                    <a:p>
                      <a:pPr algn="ctr"/>
                      <a:r>
                        <a:rPr lang="en-US" sz="2800" kern="1200" dirty="0" smtClean="0">
                          <a:effectLst/>
                          <a:sym typeface="Wingdings"/>
                        </a:rPr>
                        <a:t></a:t>
                      </a:r>
                      <a:endParaRPr lang="en-US" sz="2800" dirty="0"/>
                    </a:p>
                  </a:txBody>
                  <a:tcPr/>
                </a:tc>
                <a:tc>
                  <a:txBody>
                    <a:bodyPr/>
                    <a:lstStyle/>
                    <a:p>
                      <a:pPr algn="ctr"/>
                      <a:r>
                        <a:rPr lang="en-US" sz="2800" dirty="0" smtClean="0">
                          <a:sym typeface="Wingdings" panose="05000000000000000000" pitchFamily="2" charset="2"/>
                        </a:rPr>
                        <a:t> </a:t>
                      </a:r>
                      <a:endParaRPr lang="en-US" sz="2800" dirty="0"/>
                    </a:p>
                  </a:txBody>
                  <a:tcPr/>
                </a:tc>
              </a:tr>
              <a:tr h="370840">
                <a:tc>
                  <a:txBody>
                    <a:bodyPr/>
                    <a:lstStyle/>
                    <a:p>
                      <a:pPr algn="l"/>
                      <a:r>
                        <a:rPr lang="en-US" sz="1600" dirty="0" smtClean="0"/>
                        <a:t>You only need to remember it twice per month (to put</a:t>
                      </a:r>
                      <a:r>
                        <a:rPr lang="en-US" sz="1600" baseline="0" dirty="0" smtClean="0"/>
                        <a:t> it in and take it out) </a:t>
                      </a:r>
                      <a:endParaRPr lang="en-US" sz="1600" dirty="0"/>
                    </a:p>
                  </a:txBody>
                  <a:tcPr/>
                </a:tc>
                <a:tc>
                  <a:txBody>
                    <a:bodyPr/>
                    <a:lstStyle/>
                    <a:p>
                      <a:pPr algn="l"/>
                      <a:r>
                        <a:rPr lang="en-US" sz="1600" dirty="0" smtClean="0"/>
                        <a:t>It’s placed</a:t>
                      </a:r>
                      <a:r>
                        <a:rPr lang="en-US" sz="1600" baseline="0" dirty="0" smtClean="0"/>
                        <a:t> inside the vagina, so it helps if you’re comfortable with your body (it’s similar to using a tampon or menstrual cup)</a:t>
                      </a:r>
                      <a:endParaRPr lang="en-US" sz="1600" dirty="0"/>
                    </a:p>
                  </a:txBody>
                  <a:tcPr/>
                </a:tc>
                <a:tc>
                  <a:txBody>
                    <a:bodyPr/>
                    <a:lstStyle/>
                    <a:p>
                      <a:pPr algn="l"/>
                      <a:r>
                        <a:rPr lang="en-US" sz="1600" dirty="0" smtClean="0"/>
                        <a:t>Does not protect against</a:t>
                      </a:r>
                      <a:r>
                        <a:rPr lang="en-US" sz="1600" baseline="0" dirty="0" smtClean="0"/>
                        <a:t> STIs</a:t>
                      </a:r>
                      <a:endParaRPr lang="en-U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Protects</a:t>
                      </a:r>
                      <a:r>
                        <a:rPr lang="en-US" sz="1600" baseline="0" dirty="0" smtClean="0"/>
                        <a:t> against endometrial and ovarian cancer, anemia, ovarian cysts, and pelvic inflammatory disease.</a:t>
                      </a: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Possible side effects are: bleeding between periods, tender breasts, or nausea and vomiting. T</a:t>
                      </a:r>
                      <a:r>
                        <a:rPr lang="en-US" sz="1600" baseline="0" dirty="0" smtClean="0"/>
                        <a:t>hese should go away after a while.</a:t>
                      </a:r>
                      <a:endParaRPr lang="en-US" sz="1600" dirty="0" smtClean="0"/>
                    </a:p>
                  </a:txBody>
                  <a:tcPr/>
                </a:tc>
                <a:tc>
                  <a:txBody>
                    <a:bodyPr/>
                    <a:lstStyle/>
                    <a:p>
                      <a:pPr algn="l"/>
                      <a:endParaRPr lang="en-U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May make periods lighter and shorter – or you can skip them completely!</a:t>
                      </a:r>
                    </a:p>
                  </a:txBody>
                  <a:tcPr/>
                </a:tc>
                <a:tc>
                  <a:txBody>
                    <a:bodyPr/>
                    <a:lstStyle/>
                    <a:p>
                      <a:pPr algn="l"/>
                      <a:endParaRPr lang="en-US" sz="1600" dirty="0"/>
                    </a:p>
                  </a:txBody>
                  <a:tcPr/>
                </a:tc>
                <a:tc>
                  <a:txBody>
                    <a:bodyPr/>
                    <a:lstStyle/>
                    <a:p>
                      <a:pPr algn="l"/>
                      <a:endParaRPr lang="en-US" sz="1600" dirty="0"/>
                    </a:p>
                  </a:txBody>
                  <a:tcPr/>
                </a:tc>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4953000"/>
            <a:ext cx="1505160" cy="1495634"/>
          </a:xfrm>
          <a:prstGeom prst="rect">
            <a:avLst/>
          </a:prstGeom>
          <a:ln>
            <a:solidFill>
              <a:schemeClr val="tx1"/>
            </a:solidFill>
          </a:ln>
        </p:spPr>
      </p:pic>
    </p:spTree>
    <p:extLst>
      <p:ext uri="{BB962C8B-B14F-4D97-AF65-F5344CB8AC3E}">
        <p14:creationId xmlns:p14="http://schemas.microsoft.com/office/powerpoint/2010/main" val="688865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Patch</a:t>
            </a:r>
            <a:endParaRPr lang="en-CA" dirty="0"/>
          </a:p>
        </p:txBody>
      </p:sp>
      <p:sp>
        <p:nvSpPr>
          <p:cNvPr id="3" name="Content Placeholder 2"/>
          <p:cNvSpPr>
            <a:spLocks noGrp="1"/>
          </p:cNvSpPr>
          <p:nvPr>
            <p:ph idx="1"/>
          </p:nvPr>
        </p:nvSpPr>
        <p:spPr/>
        <p:txBody>
          <a:bodyPr/>
          <a:lstStyle/>
          <a:p>
            <a:r>
              <a:rPr lang="en-CA" sz="2800" dirty="0" smtClean="0"/>
              <a:t>Key message: place it on the bum, stomach, upper outer arm, or shoulder – but never on the breast!</a:t>
            </a:r>
          </a:p>
          <a:p>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1979215447"/>
              </p:ext>
            </p:extLst>
          </p:nvPr>
        </p:nvGraphicFramePr>
        <p:xfrm>
          <a:off x="533400" y="2514600"/>
          <a:ext cx="8382000" cy="4053840"/>
        </p:xfrm>
        <a:graphic>
          <a:graphicData uri="http://schemas.openxmlformats.org/drawingml/2006/table">
            <a:tbl>
              <a:tblPr firstRow="1" bandRow="1">
                <a:tableStyleId>{5C22544A-7EE6-4342-B048-85BDC9FD1C3A}</a:tableStyleId>
              </a:tblPr>
              <a:tblGrid>
                <a:gridCol w="2971800"/>
                <a:gridCol w="3429000"/>
                <a:gridCol w="1981200"/>
              </a:tblGrid>
              <a:tr h="370840">
                <a:tc>
                  <a:txBody>
                    <a:bodyPr/>
                    <a:lstStyle/>
                    <a:p>
                      <a:pPr algn="ctr"/>
                      <a:r>
                        <a:rPr lang="en-US" sz="2800" dirty="0" smtClean="0">
                          <a:sym typeface="Wingdings" panose="05000000000000000000" pitchFamily="2" charset="2"/>
                        </a:rPr>
                        <a:t></a:t>
                      </a:r>
                      <a:endParaRPr lang="en-US" sz="2800" dirty="0"/>
                    </a:p>
                  </a:txBody>
                  <a:tcPr/>
                </a:tc>
                <a:tc>
                  <a:txBody>
                    <a:bodyPr/>
                    <a:lstStyle/>
                    <a:p>
                      <a:pPr algn="ctr"/>
                      <a:r>
                        <a:rPr lang="en-US" sz="2800" kern="1200" dirty="0" smtClean="0">
                          <a:effectLst/>
                          <a:sym typeface="Wingdings"/>
                        </a:rPr>
                        <a:t></a:t>
                      </a:r>
                      <a:endParaRPr lang="en-US" sz="2800" dirty="0"/>
                    </a:p>
                  </a:txBody>
                  <a:tcPr/>
                </a:tc>
                <a:tc>
                  <a:txBody>
                    <a:bodyPr/>
                    <a:lstStyle/>
                    <a:p>
                      <a:pPr algn="ctr"/>
                      <a:r>
                        <a:rPr lang="en-US" sz="2800" dirty="0" smtClean="0">
                          <a:sym typeface="Wingdings" panose="05000000000000000000" pitchFamily="2" charset="2"/>
                        </a:rPr>
                        <a:t> </a:t>
                      </a:r>
                      <a:endParaRPr lang="en-US" sz="2800" dirty="0"/>
                    </a:p>
                  </a:txBody>
                  <a:tcPr/>
                </a:tc>
              </a:tr>
              <a:tr h="370840">
                <a:tc>
                  <a:txBody>
                    <a:bodyPr/>
                    <a:lstStyle/>
                    <a:p>
                      <a:pPr algn="l"/>
                      <a:r>
                        <a:rPr lang="en-US" sz="1600" dirty="0" smtClean="0"/>
                        <a:t>May cause more regular, shorter, and lighter periods.</a:t>
                      </a:r>
                      <a:endParaRPr lang="en-US" sz="1600" dirty="0"/>
                    </a:p>
                  </a:txBody>
                  <a:tcPr/>
                </a:tc>
                <a:tc>
                  <a:txBody>
                    <a:bodyPr/>
                    <a:lstStyle/>
                    <a:p>
                      <a:pPr algn="l"/>
                      <a:r>
                        <a:rPr lang="en-US" sz="1600" dirty="0" smtClean="0"/>
                        <a:t>Possible side effects are: bleeding between periods, tender breasts, nausea and vomiting,</a:t>
                      </a:r>
                      <a:r>
                        <a:rPr lang="en-US" sz="1600" baseline="0" dirty="0" smtClean="0"/>
                        <a:t> skin irritation from the patch. Most of these should go away after a while.</a:t>
                      </a:r>
                      <a:endParaRPr lang="en-US" sz="1600" dirty="0"/>
                    </a:p>
                  </a:txBody>
                  <a:tcPr/>
                </a:tc>
                <a:tc>
                  <a:txBody>
                    <a:bodyPr/>
                    <a:lstStyle/>
                    <a:p>
                      <a:pPr algn="l"/>
                      <a:r>
                        <a:rPr lang="en-US" sz="1600" dirty="0" smtClean="0"/>
                        <a:t>Does not protect against</a:t>
                      </a:r>
                      <a:r>
                        <a:rPr lang="en-US" sz="1600" baseline="0" dirty="0" smtClean="0"/>
                        <a:t> STIs.</a:t>
                      </a:r>
                      <a:endParaRPr lang="en-US" sz="1600" dirty="0"/>
                    </a:p>
                  </a:txBody>
                  <a:tcPr/>
                </a:tc>
              </a:tr>
              <a:tr h="370840">
                <a:tc>
                  <a:txBody>
                    <a:bodyPr/>
                    <a:lstStyle/>
                    <a:p>
                      <a:pPr algn="l"/>
                      <a:r>
                        <a:rPr lang="en-US" sz="1600" dirty="0" smtClean="0"/>
                        <a:t>Only have to change it once per week.</a:t>
                      </a:r>
                      <a:endParaRPr lang="en-US" sz="1600" dirty="0"/>
                    </a:p>
                  </a:txBody>
                  <a:tcPr/>
                </a:tc>
                <a:tc>
                  <a:txBody>
                    <a:bodyPr/>
                    <a:lstStyle/>
                    <a:p>
                      <a:pPr algn="l"/>
                      <a:endParaRPr lang="en-US" sz="1600" dirty="0"/>
                    </a:p>
                  </a:txBody>
                  <a:tcPr/>
                </a:tc>
                <a:tc>
                  <a:txBody>
                    <a:bodyPr/>
                    <a:lstStyle/>
                    <a:p>
                      <a:pPr algn="l"/>
                      <a:endParaRPr lang="en-US" sz="1600" dirty="0"/>
                    </a:p>
                  </a:txBody>
                  <a:tcPr/>
                </a:tc>
              </a:tr>
              <a:tr h="370840">
                <a:tc>
                  <a:txBody>
                    <a:bodyPr/>
                    <a:lstStyle/>
                    <a:p>
                      <a:pPr algn="l"/>
                      <a:r>
                        <a:rPr lang="en-US" sz="1600" dirty="0" smtClean="0"/>
                        <a:t>You</a:t>
                      </a:r>
                      <a:r>
                        <a:rPr lang="en-US" sz="1600" baseline="0" dirty="0" smtClean="0"/>
                        <a:t> can get pregnant right after stopping the patch.</a:t>
                      </a:r>
                      <a:endParaRPr lang="en-US" sz="1600" dirty="0"/>
                    </a:p>
                  </a:txBody>
                  <a:tcPr/>
                </a:tc>
                <a:tc>
                  <a:txBody>
                    <a:bodyPr/>
                    <a:lstStyle/>
                    <a:p>
                      <a:pPr algn="l"/>
                      <a:endParaRPr lang="en-US" sz="1600" dirty="0"/>
                    </a:p>
                  </a:txBody>
                  <a:tcPr/>
                </a:tc>
                <a:tc>
                  <a:txBody>
                    <a:bodyPr/>
                    <a:lstStyle/>
                    <a:p>
                      <a:pPr algn="l"/>
                      <a:endParaRPr lang="en-U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Protects</a:t>
                      </a:r>
                      <a:r>
                        <a:rPr lang="en-US" sz="1600" baseline="0" dirty="0" smtClean="0"/>
                        <a:t> against endometrial and ovarian cancer, anemia, ovarian cysts, and pelvic inflammatory disease.</a:t>
                      </a:r>
                      <a:endParaRPr lang="en-US" sz="1600" dirty="0" smtClean="0"/>
                    </a:p>
                  </a:txBody>
                  <a:tcPr/>
                </a:tc>
                <a:tc>
                  <a:txBody>
                    <a:bodyPr/>
                    <a:lstStyle/>
                    <a:p>
                      <a:pPr algn="l"/>
                      <a:endParaRPr lang="en-US" sz="1600" dirty="0"/>
                    </a:p>
                  </a:txBody>
                  <a:tcPr/>
                </a:tc>
                <a:tc>
                  <a:txBody>
                    <a:bodyPr/>
                    <a:lstStyle/>
                    <a:p>
                      <a:pPr algn="l"/>
                      <a:endParaRPr lang="en-US" sz="1600" dirty="0"/>
                    </a:p>
                  </a:txBody>
                  <a:tcPr/>
                </a:tc>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4572000"/>
            <a:ext cx="1952898" cy="1905266"/>
          </a:xfrm>
          <a:prstGeom prst="rect">
            <a:avLst/>
          </a:prstGeom>
          <a:ln>
            <a:solidFill>
              <a:schemeClr val="tx1"/>
            </a:solidFill>
          </a:ln>
        </p:spPr>
      </p:pic>
    </p:spTree>
    <p:extLst>
      <p:ext uri="{BB962C8B-B14F-4D97-AF65-F5344CB8AC3E}">
        <p14:creationId xmlns:p14="http://schemas.microsoft.com/office/powerpoint/2010/main" val="1396776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note about side-effects</a:t>
            </a:r>
            <a:endParaRPr lang="en-CA" dirty="0"/>
          </a:p>
        </p:txBody>
      </p:sp>
      <p:sp>
        <p:nvSpPr>
          <p:cNvPr id="3" name="Content Placeholder 2"/>
          <p:cNvSpPr>
            <a:spLocks noGrp="1"/>
          </p:cNvSpPr>
          <p:nvPr>
            <p:ph idx="1"/>
          </p:nvPr>
        </p:nvSpPr>
        <p:spPr/>
        <p:txBody>
          <a:bodyPr>
            <a:normAutofit/>
          </a:bodyPr>
          <a:lstStyle/>
          <a:p>
            <a:r>
              <a:rPr lang="en-CA" sz="2400" dirty="0" smtClean="0"/>
              <a:t>Common side effects to hormonal birth control are:</a:t>
            </a:r>
          </a:p>
          <a:p>
            <a:pPr lvl="1"/>
            <a:r>
              <a:rPr lang="en-US" sz="2400" dirty="0" smtClean="0"/>
              <a:t>bleeding </a:t>
            </a:r>
            <a:r>
              <a:rPr lang="en-US" sz="2400" dirty="0"/>
              <a:t>between </a:t>
            </a:r>
            <a:r>
              <a:rPr lang="en-US" sz="2400" dirty="0" smtClean="0"/>
              <a:t>periods</a:t>
            </a:r>
          </a:p>
          <a:p>
            <a:pPr lvl="1"/>
            <a:r>
              <a:rPr lang="en-US" sz="2400" dirty="0" smtClean="0"/>
              <a:t>tender breasts</a:t>
            </a:r>
          </a:p>
          <a:p>
            <a:pPr lvl="1"/>
            <a:r>
              <a:rPr lang="en-US" sz="2400" dirty="0" smtClean="0"/>
              <a:t>nausea </a:t>
            </a:r>
            <a:r>
              <a:rPr lang="en-US" sz="2400" dirty="0"/>
              <a:t>and </a:t>
            </a:r>
            <a:r>
              <a:rPr lang="en-US" sz="2400" dirty="0" smtClean="0"/>
              <a:t>vomiting</a:t>
            </a:r>
          </a:p>
          <a:p>
            <a:pPr lvl="1"/>
            <a:r>
              <a:rPr lang="en-US" sz="2400" dirty="0" smtClean="0"/>
              <a:t>A change in sex drive</a:t>
            </a:r>
            <a:endParaRPr lang="en-CA" sz="2400" dirty="0" smtClean="0"/>
          </a:p>
          <a:p>
            <a:pPr marL="342900" lvl="1" indent="-342900">
              <a:buFont typeface="Arial" pitchFamily="34" charset="0"/>
              <a:buChar char="•"/>
            </a:pPr>
            <a:r>
              <a:rPr lang="en-CA" sz="2400" dirty="0" smtClean="0"/>
              <a:t>Most </a:t>
            </a:r>
            <a:r>
              <a:rPr lang="en-US" sz="2400" dirty="0" smtClean="0"/>
              <a:t>side-effects </a:t>
            </a:r>
            <a:r>
              <a:rPr lang="en-US" sz="2400" dirty="0"/>
              <a:t>should go away after a while.</a:t>
            </a:r>
          </a:p>
          <a:p>
            <a:r>
              <a:rPr lang="en-CA" sz="2400" dirty="0" smtClean="0"/>
              <a:t>If someone continues to have uncomfortable side effects from their birth control after three months, encourage them to see a nurse or doctor to switch methods (and use a condom to stay protected!).</a:t>
            </a:r>
            <a:endParaRPr lang="en-CA" sz="2400" dirty="0"/>
          </a:p>
        </p:txBody>
      </p:sp>
    </p:spTree>
    <p:extLst>
      <p:ext uri="{BB962C8B-B14F-4D97-AF65-F5344CB8AC3E}">
        <p14:creationId xmlns:p14="http://schemas.microsoft.com/office/powerpoint/2010/main" val="445418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Protection and Abstinence</a:t>
            </a:r>
            <a:endParaRPr lang="en-US" dirty="0"/>
          </a:p>
        </p:txBody>
      </p:sp>
      <p:sp>
        <p:nvSpPr>
          <p:cNvPr id="5" name="Content Placeholder 4"/>
          <p:cNvSpPr>
            <a:spLocks noGrp="1"/>
          </p:cNvSpPr>
          <p:nvPr>
            <p:ph idx="1"/>
          </p:nvPr>
        </p:nvSpPr>
        <p:spPr>
          <a:xfrm>
            <a:off x="457200" y="1600200"/>
            <a:ext cx="6373377" cy="4525963"/>
          </a:xfrm>
        </p:spPr>
        <p:txBody>
          <a:bodyPr/>
          <a:lstStyle/>
          <a:p>
            <a:r>
              <a:rPr lang="en-US" dirty="0" smtClean="0"/>
              <a:t>Dual protection is when you use a condom at the same time as any other form of birth control. Extra protection against pregnancy AND STI protection</a:t>
            </a:r>
          </a:p>
          <a:p>
            <a:r>
              <a:rPr lang="en-US" dirty="0" smtClean="0"/>
              <a:t>Most teenagers in Nunavut are NOT having sex! </a:t>
            </a:r>
            <a:endParaRPr lang="en-US"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4582" t="4110" r="562" b="36565"/>
          <a:stretch/>
        </p:blipFill>
        <p:spPr bwMode="auto">
          <a:xfrm>
            <a:off x="6830577" y="2003460"/>
            <a:ext cx="1809989" cy="3559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4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you ready to have a baby?</a:t>
            </a:r>
            <a:endParaRPr lang="en-US" dirty="0"/>
          </a:p>
        </p:txBody>
      </p:sp>
      <p:sp>
        <p:nvSpPr>
          <p:cNvPr id="6" name="Content Placeholder 5"/>
          <p:cNvSpPr>
            <a:spLocks noGrp="1"/>
          </p:cNvSpPr>
          <p:nvPr>
            <p:ph idx="1"/>
          </p:nvPr>
        </p:nvSpPr>
        <p:spPr>
          <a:xfrm>
            <a:off x="457200" y="1371600"/>
            <a:ext cx="5334000" cy="5334000"/>
          </a:xfrm>
        </p:spPr>
        <p:txBody>
          <a:bodyPr>
            <a:normAutofit fontScale="92500" lnSpcReduction="20000"/>
          </a:bodyPr>
          <a:lstStyle/>
          <a:p>
            <a:r>
              <a:rPr lang="en-US" dirty="0" smtClean="0"/>
              <a:t>Keep it positive!</a:t>
            </a:r>
          </a:p>
          <a:p>
            <a:r>
              <a:rPr lang="en-US" dirty="0" smtClean="0"/>
              <a:t>Ask questions like:</a:t>
            </a:r>
          </a:p>
          <a:p>
            <a:pPr lvl="1"/>
            <a:r>
              <a:rPr lang="en-US" dirty="0" smtClean="0"/>
              <a:t>What </a:t>
            </a:r>
            <a:r>
              <a:rPr lang="en-US" dirty="0"/>
              <a:t>are the good things about having a baby when you’re young? What are the good things about having a baby when you’re older? </a:t>
            </a:r>
          </a:p>
          <a:p>
            <a:r>
              <a:rPr lang="en-US" dirty="0" smtClean="0"/>
              <a:t>Talk about Inuit values</a:t>
            </a:r>
          </a:p>
          <a:p>
            <a:pPr lvl="1"/>
            <a:r>
              <a:rPr lang="en-US" dirty="0" smtClean="0"/>
              <a:t>Inuit values teach us that it is best to wait to have babies until we can provide for them.</a:t>
            </a:r>
          </a:p>
          <a:p>
            <a:pPr lvl="1"/>
            <a:r>
              <a:rPr lang="en-US" dirty="0" smtClean="0"/>
              <a:t>Inuit values remind us that people have babies when they are ready to be teachers.</a:t>
            </a:r>
          </a:p>
          <a:p>
            <a:pPr lvl="1"/>
            <a:endParaRPr lang="en-US" dirty="0"/>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58" r="69975" b="1"/>
          <a:stretch/>
        </p:blipFill>
        <p:spPr bwMode="auto">
          <a:xfrm>
            <a:off x="5943600" y="1600200"/>
            <a:ext cx="2470935" cy="4182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7896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Birth Control/ Plan B</a:t>
            </a:r>
            <a:endParaRPr lang="en-US" dirty="0"/>
          </a:p>
        </p:txBody>
      </p:sp>
      <p:sp>
        <p:nvSpPr>
          <p:cNvPr id="3" name="Content Placeholder 2"/>
          <p:cNvSpPr>
            <a:spLocks noGrp="1"/>
          </p:cNvSpPr>
          <p:nvPr>
            <p:ph idx="1"/>
          </p:nvPr>
        </p:nvSpPr>
        <p:spPr>
          <a:xfrm>
            <a:off x="457200" y="1600200"/>
            <a:ext cx="6172200" cy="4525963"/>
          </a:xfrm>
        </p:spPr>
        <p:txBody>
          <a:bodyPr>
            <a:normAutofit lnSpcReduction="10000"/>
          </a:bodyPr>
          <a:lstStyle/>
          <a:p>
            <a:r>
              <a:rPr lang="en-US" dirty="0" smtClean="0"/>
              <a:t>Emergency contraception is available at every health </a:t>
            </a:r>
            <a:r>
              <a:rPr lang="en-US" dirty="0" err="1" smtClean="0"/>
              <a:t>centre</a:t>
            </a:r>
            <a:r>
              <a:rPr lang="en-US" dirty="0" smtClean="0"/>
              <a:t> in Nunavut</a:t>
            </a:r>
          </a:p>
          <a:p>
            <a:r>
              <a:rPr lang="en-US" dirty="0" smtClean="0"/>
              <a:t>Free for Nunavut Inuit; often covered under health insurance for non-Inuit</a:t>
            </a:r>
          </a:p>
          <a:p>
            <a:r>
              <a:rPr lang="en-US" dirty="0" smtClean="0"/>
              <a:t>It is more effective if it is used soon after unprotected sex (less than 3 days, but up until 5 days)</a:t>
            </a:r>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625" t="-145" r="51567" b="54460"/>
          <a:stretch/>
        </p:blipFill>
        <p:spPr bwMode="auto">
          <a:xfrm>
            <a:off x="6705600" y="1447801"/>
            <a:ext cx="2278828" cy="3155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6453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 pregnant…now what?</a:t>
            </a:r>
            <a:endParaRPr lang="en-US" dirty="0"/>
          </a:p>
        </p:txBody>
      </p:sp>
      <p:sp>
        <p:nvSpPr>
          <p:cNvPr id="3" name="Content Placeholder 2"/>
          <p:cNvSpPr>
            <a:spLocks noGrp="1"/>
          </p:cNvSpPr>
          <p:nvPr>
            <p:ph idx="1"/>
          </p:nvPr>
        </p:nvSpPr>
        <p:spPr>
          <a:xfrm>
            <a:off x="228600" y="1417638"/>
            <a:ext cx="6324600" cy="5211762"/>
          </a:xfrm>
        </p:spPr>
        <p:txBody>
          <a:bodyPr>
            <a:normAutofit fontScale="85000" lnSpcReduction="10000"/>
          </a:bodyPr>
          <a:lstStyle/>
          <a:p>
            <a:r>
              <a:rPr lang="en-US" dirty="0" smtClean="0"/>
              <a:t>There will be youth who get pregnant – it’s important that they know what to do!</a:t>
            </a:r>
          </a:p>
          <a:p>
            <a:r>
              <a:rPr lang="en-US" dirty="0" smtClean="0"/>
              <a:t>Encourage them to book a pre-natal visit at the health </a:t>
            </a:r>
            <a:r>
              <a:rPr lang="en-US" dirty="0" err="1" smtClean="0"/>
              <a:t>centre</a:t>
            </a:r>
            <a:r>
              <a:rPr lang="en-US" dirty="0" smtClean="0"/>
              <a:t>.</a:t>
            </a:r>
          </a:p>
          <a:p>
            <a:r>
              <a:rPr lang="en-US" dirty="0" smtClean="0"/>
              <a:t>Encourage them to stop drinking alcohol and stop smoking.</a:t>
            </a:r>
          </a:p>
          <a:p>
            <a:pPr lvl="1"/>
            <a:r>
              <a:rPr lang="en-US" dirty="0" smtClean="0"/>
              <a:t>If they can’t quit, then reduce the amount they are drinking/ smoking.</a:t>
            </a:r>
          </a:p>
          <a:p>
            <a:pPr lvl="1"/>
            <a:r>
              <a:rPr lang="en-US" dirty="0" smtClean="0"/>
              <a:t>If they need help to quit/ reduce, they can get help at the health </a:t>
            </a:r>
            <a:r>
              <a:rPr lang="en-US" dirty="0" err="1" smtClean="0"/>
              <a:t>centre</a:t>
            </a:r>
            <a:r>
              <a:rPr lang="en-US" dirty="0" smtClean="0"/>
              <a:t>.</a:t>
            </a:r>
          </a:p>
          <a:p>
            <a:r>
              <a:rPr lang="en-US" dirty="0" smtClean="0"/>
              <a:t>Keeping the baby, adoption, and abortion are options in all Nunavut communities.</a:t>
            </a:r>
          </a:p>
          <a:p>
            <a:endParaRPr lang="en-US" dirty="0" smtClean="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737" t="45685" r="51454"/>
          <a:stretch/>
        </p:blipFill>
        <p:spPr bwMode="auto">
          <a:xfrm>
            <a:off x="6641809" y="2057400"/>
            <a:ext cx="2082663" cy="3429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8066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Adoption</a:t>
            </a:r>
            <a:endParaRPr lang="en-US" b="1" dirty="0"/>
          </a:p>
        </p:txBody>
      </p:sp>
      <p:sp>
        <p:nvSpPr>
          <p:cNvPr id="5" name="Content Placeholder 2"/>
          <p:cNvSpPr txBox="1">
            <a:spLocks/>
          </p:cNvSpPr>
          <p:nvPr/>
        </p:nvSpPr>
        <p:spPr>
          <a:xfrm>
            <a:off x="381000" y="1524000"/>
            <a:ext cx="8077200" cy="518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Adoption means that the biological mother will continue the pregnancy and then give up parental rights to someone else after the baby is born</a:t>
            </a:r>
          </a:p>
          <a:p>
            <a:r>
              <a:rPr lang="en-US" sz="2800" dirty="0" smtClean="0"/>
              <a:t>Women can change their mind about adoption up until the point that the adoption becomes legal</a:t>
            </a:r>
          </a:p>
          <a:p>
            <a:pPr lvl="2"/>
            <a:endParaRPr lang="en-US" sz="2200" dirty="0"/>
          </a:p>
          <a:p>
            <a:pPr marL="914400" lvl="2" indent="0">
              <a:buNone/>
            </a:pPr>
            <a:endParaRPr lang="en-US" sz="2200" dirty="0" smtClean="0"/>
          </a:p>
          <a:p>
            <a:pPr marL="914400" lvl="2" indent="0">
              <a:buNone/>
            </a:pPr>
            <a:endParaRPr lang="en-US" sz="2200" dirty="0"/>
          </a:p>
          <a:p>
            <a:pPr marL="914400" lvl="2" indent="0">
              <a:buNone/>
            </a:pPr>
            <a:endParaRPr lang="en-US" sz="2200" dirty="0" smtClean="0"/>
          </a:p>
          <a:p>
            <a:pPr marL="914400" lvl="2" indent="0">
              <a:buNone/>
            </a:pPr>
            <a:endParaRPr lang="en-US" sz="2200" dirty="0"/>
          </a:p>
          <a:p>
            <a:pPr marL="914400" lvl="2" indent="0">
              <a:buNone/>
            </a:pPr>
            <a:endParaRPr lang="en-US" sz="2200" dirty="0"/>
          </a:p>
        </p:txBody>
      </p:sp>
    </p:spTree>
    <p:extLst>
      <p:ext uri="{BB962C8B-B14F-4D97-AF65-F5344CB8AC3E}">
        <p14:creationId xmlns:p14="http://schemas.microsoft.com/office/powerpoint/2010/main" val="2163470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Nunavut-Specific Resources for Teaching </a:t>
            </a:r>
            <a:r>
              <a:rPr lang="en-CA" dirty="0" smtClean="0"/>
              <a:t>Family Planning</a:t>
            </a:r>
            <a:endParaRPr lang="en-CA"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76400"/>
            <a:ext cx="3114675" cy="42576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51037"/>
            <a:ext cx="3901463" cy="42925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29968" y="6334780"/>
            <a:ext cx="3822843" cy="523220"/>
          </a:xfrm>
          <a:prstGeom prst="rect">
            <a:avLst/>
          </a:prstGeom>
          <a:noFill/>
        </p:spPr>
        <p:txBody>
          <a:bodyPr wrap="square" rtlCol="0">
            <a:spAutoFit/>
          </a:bodyPr>
          <a:lstStyle/>
          <a:p>
            <a:r>
              <a:rPr lang="en-CA" sz="1400" dirty="0" smtClean="0"/>
              <a:t>Available at: </a:t>
            </a:r>
            <a:r>
              <a:rPr lang="en-CA" sz="1400" dirty="0" smtClean="0">
                <a:hlinkClick r:id="rId4"/>
              </a:rPr>
              <a:t>www.irespectmyself.ca</a:t>
            </a:r>
            <a:r>
              <a:rPr lang="en-CA" sz="1400" dirty="0" smtClean="0"/>
              <a:t>, from local CHR, or by contacting </a:t>
            </a:r>
            <a:r>
              <a:rPr lang="en-CA" sz="1400" dirty="0" smtClean="0">
                <a:hlinkClick r:id="rId5"/>
              </a:rPr>
              <a:t>sexualhealth@gov.nu.ca</a:t>
            </a:r>
            <a:r>
              <a:rPr lang="en-CA" sz="1400" dirty="0" smtClean="0"/>
              <a:t> </a:t>
            </a:r>
            <a:endParaRPr lang="en-CA" sz="1400" dirty="0"/>
          </a:p>
        </p:txBody>
      </p:sp>
    </p:spTree>
    <p:extLst>
      <p:ext uri="{BB962C8B-B14F-4D97-AF65-F5344CB8AC3E}">
        <p14:creationId xmlns:p14="http://schemas.microsoft.com/office/powerpoint/2010/main" val="1974139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Abortion</a:t>
            </a:r>
            <a:endParaRPr lang="en-US" b="1" dirty="0"/>
          </a:p>
        </p:txBody>
      </p:sp>
      <p:sp>
        <p:nvSpPr>
          <p:cNvPr id="5" name="Content Placeholder 2"/>
          <p:cNvSpPr txBox="1">
            <a:spLocks/>
          </p:cNvSpPr>
          <p:nvPr/>
        </p:nvSpPr>
        <p:spPr>
          <a:xfrm>
            <a:off x="457200" y="1219201"/>
            <a:ext cx="8229600" cy="526077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smtClean="0"/>
              <a:t>Abortion means ending the pregnancy with medication or surgery.</a:t>
            </a:r>
          </a:p>
          <a:p>
            <a:r>
              <a:rPr lang="en-US" sz="3000" dirty="0" smtClean="0"/>
              <a:t>In Nunavut, abortions are available in Iqaluit up to 13 weeks. Travel to Iqaluit is covered. </a:t>
            </a:r>
          </a:p>
          <a:p>
            <a:r>
              <a:rPr lang="en-US" sz="3000" dirty="0" smtClean="0"/>
              <a:t>Abortion is available later than this in other parts of Canada. </a:t>
            </a:r>
          </a:p>
          <a:p>
            <a:r>
              <a:rPr lang="en-US" sz="2800" dirty="0"/>
              <a:t>Abortion does not affect the ability to have other children in the future</a:t>
            </a:r>
          </a:p>
          <a:p>
            <a:r>
              <a:rPr lang="en-US" sz="2800" dirty="0"/>
              <a:t>Abortion is legal in Canada, and it is always the woman’s decision whether or not to have an </a:t>
            </a:r>
            <a:r>
              <a:rPr lang="en-US" sz="2800" dirty="0" smtClean="0"/>
              <a:t>abortion</a:t>
            </a:r>
            <a:endParaRPr lang="en-US" sz="2800" dirty="0"/>
          </a:p>
        </p:txBody>
      </p:sp>
    </p:spTree>
    <p:extLst>
      <p:ext uri="{BB962C8B-B14F-4D97-AF65-F5344CB8AC3E}">
        <p14:creationId xmlns:p14="http://schemas.microsoft.com/office/powerpoint/2010/main" val="31055348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Myths and Facts</a:t>
            </a:r>
            <a:endParaRPr lang="en-US" dirty="0"/>
          </a:p>
        </p:txBody>
      </p:sp>
      <p:sp>
        <p:nvSpPr>
          <p:cNvPr id="3" name="Content Placeholder 2"/>
          <p:cNvSpPr>
            <a:spLocks noGrp="1"/>
          </p:cNvSpPr>
          <p:nvPr>
            <p:ph idx="1"/>
          </p:nvPr>
        </p:nvSpPr>
        <p:spPr>
          <a:xfrm>
            <a:off x="457200" y="1600200"/>
            <a:ext cx="5410200" cy="5029200"/>
          </a:xfrm>
        </p:spPr>
        <p:txBody>
          <a:bodyPr>
            <a:normAutofit fontScale="92500" lnSpcReduction="20000"/>
          </a:bodyPr>
          <a:lstStyle/>
          <a:p>
            <a:r>
              <a:rPr lang="en-US" dirty="0" smtClean="0"/>
              <a:t>Myths and facts are a great way to engage the group.</a:t>
            </a:r>
          </a:p>
          <a:p>
            <a:pPr lvl="1"/>
            <a:r>
              <a:rPr lang="en-US" dirty="0" smtClean="0"/>
              <a:t>You can get pregnant any time you have sex.</a:t>
            </a:r>
          </a:p>
          <a:p>
            <a:pPr lvl="1"/>
            <a:r>
              <a:rPr lang="en-US" dirty="0" smtClean="0"/>
              <a:t>You can get pregnant even if your partner pulls out (and you’re at risk for STIs!)</a:t>
            </a:r>
          </a:p>
          <a:p>
            <a:pPr lvl="1"/>
            <a:r>
              <a:rPr lang="en-US" dirty="0" smtClean="0"/>
              <a:t>Most </a:t>
            </a:r>
            <a:r>
              <a:rPr lang="en-US" dirty="0" smtClean="0"/>
              <a:t>types of family planning don’t protect </a:t>
            </a:r>
            <a:r>
              <a:rPr lang="en-US" dirty="0" smtClean="0"/>
              <a:t>against STIs. Only condoms protect against pregnancy AND STIs.</a:t>
            </a:r>
          </a:p>
          <a:p>
            <a:pPr lvl="1"/>
            <a:r>
              <a:rPr lang="en-US" dirty="0" smtClean="0"/>
              <a:t>It’s easier to talk about protection than it is to have a baby or get treated for an STI.</a:t>
            </a:r>
          </a:p>
          <a:p>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656" r="19165"/>
          <a:stretch/>
        </p:blipFill>
        <p:spPr bwMode="auto">
          <a:xfrm>
            <a:off x="6015519" y="1143000"/>
            <a:ext cx="2989780"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971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mtClean="0"/>
              <a:t>Choices</a:t>
            </a:r>
            <a:endParaRPr lang="en-CA" dirty="0"/>
          </a:p>
        </p:txBody>
      </p:sp>
      <p:sp>
        <p:nvSpPr>
          <p:cNvPr id="3" name="Content Placeholder 2"/>
          <p:cNvSpPr>
            <a:spLocks noGrp="1"/>
          </p:cNvSpPr>
          <p:nvPr>
            <p:ph idx="1"/>
          </p:nvPr>
        </p:nvSpPr>
        <p:spPr>
          <a:xfrm>
            <a:off x="457200" y="1600200"/>
            <a:ext cx="5244715" cy="4525963"/>
          </a:xfrm>
        </p:spPr>
        <p:txBody>
          <a:bodyPr>
            <a:normAutofit fontScale="92500" lnSpcReduction="20000"/>
          </a:bodyPr>
          <a:lstStyle/>
          <a:p>
            <a:r>
              <a:rPr lang="en-CA" dirty="0" smtClean="0"/>
              <a:t>Available in all schools in Nunavut: graphic novel, lesson plans, and DVD</a:t>
            </a:r>
          </a:p>
          <a:p>
            <a:r>
              <a:rPr lang="en-CA" dirty="0" smtClean="0"/>
              <a:t>Approved by </a:t>
            </a:r>
            <a:r>
              <a:rPr lang="en-CA" dirty="0" err="1" smtClean="0"/>
              <a:t>Dept</a:t>
            </a:r>
            <a:r>
              <a:rPr lang="en-CA" dirty="0" smtClean="0"/>
              <a:t> of Education for Grade 7-9 </a:t>
            </a:r>
            <a:r>
              <a:rPr lang="en-CA" dirty="0" err="1" smtClean="0"/>
              <a:t>Aulajaaqtut</a:t>
            </a:r>
            <a:endParaRPr lang="en-CA" dirty="0" smtClean="0"/>
          </a:p>
          <a:p>
            <a:r>
              <a:rPr lang="en-CA" dirty="0" smtClean="0"/>
              <a:t>Themes: sexual health, decision making, peer pressure, healthy relationships, communication, accessing health care</a:t>
            </a:r>
            <a:endParaRPr lang="en-CA"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1915" y="1615934"/>
            <a:ext cx="3442085" cy="37871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591995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CA" dirty="0" smtClean="0"/>
              <a:t>Extra note for educators regarding age of consent for STI testing/ treatment and birth control:</a:t>
            </a:r>
            <a:endParaRPr lang="en-CA" dirty="0"/>
          </a:p>
        </p:txBody>
      </p:sp>
      <p:sp>
        <p:nvSpPr>
          <p:cNvPr id="3" name="Content Placeholder 2"/>
          <p:cNvSpPr>
            <a:spLocks noGrp="1"/>
          </p:cNvSpPr>
          <p:nvPr>
            <p:ph idx="1"/>
          </p:nvPr>
        </p:nvSpPr>
        <p:spPr/>
        <p:txBody>
          <a:bodyPr>
            <a:normAutofit lnSpcReduction="10000"/>
          </a:bodyPr>
          <a:lstStyle/>
          <a:p>
            <a:endParaRPr lang="en-CA" dirty="0" smtClean="0"/>
          </a:p>
          <a:p>
            <a:r>
              <a:rPr lang="en-CA" dirty="0" smtClean="0"/>
              <a:t>Anyone, of any age, can come to the health centre for STI testing/ treatment and birth control.</a:t>
            </a:r>
          </a:p>
          <a:p>
            <a:r>
              <a:rPr lang="en-CA" dirty="0" smtClean="0"/>
              <a:t>If the person is young, the nurse may ask a few </a:t>
            </a:r>
            <a:r>
              <a:rPr lang="en-CA" dirty="0" smtClean="0"/>
              <a:t>extra questions </a:t>
            </a:r>
            <a:r>
              <a:rPr lang="en-CA" dirty="0" smtClean="0"/>
              <a:t>to be sure that the person is not being sexually abused and to be sure that the person understands the benefits and risks of treatment.</a:t>
            </a:r>
            <a:endParaRPr lang="en-CA" dirty="0"/>
          </a:p>
        </p:txBody>
      </p:sp>
    </p:spTree>
    <p:extLst>
      <p:ext uri="{BB962C8B-B14F-4D97-AF65-F5344CB8AC3E}">
        <p14:creationId xmlns:p14="http://schemas.microsoft.com/office/powerpoint/2010/main" val="1440546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Our role as sexuality </a:t>
            </a:r>
            <a:r>
              <a:rPr lang="en-CA" dirty="0" smtClean="0"/>
              <a:t>educators</a:t>
            </a:r>
            <a:endParaRPr lang="en-CA" dirty="0"/>
          </a:p>
        </p:txBody>
      </p:sp>
      <p:sp>
        <p:nvSpPr>
          <p:cNvPr id="3" name="Content Placeholder 2"/>
          <p:cNvSpPr>
            <a:spLocks noGrp="1"/>
          </p:cNvSpPr>
          <p:nvPr>
            <p:ph idx="1"/>
          </p:nvPr>
        </p:nvSpPr>
        <p:spPr/>
        <p:txBody>
          <a:bodyPr>
            <a:normAutofit/>
          </a:bodyPr>
          <a:lstStyle/>
          <a:p>
            <a:pPr marL="0" indent="0">
              <a:buNone/>
            </a:pPr>
            <a:r>
              <a:rPr lang="en-CA" dirty="0" smtClean="0"/>
              <a:t>Build our participants’</a:t>
            </a:r>
          </a:p>
          <a:p>
            <a:r>
              <a:rPr lang="en-CA" dirty="0" smtClean="0"/>
              <a:t>Knowledge </a:t>
            </a:r>
          </a:p>
          <a:p>
            <a:r>
              <a:rPr lang="en-CA" dirty="0" smtClean="0"/>
              <a:t>Skills </a:t>
            </a:r>
          </a:p>
          <a:p>
            <a:r>
              <a:rPr lang="en-CA" dirty="0" smtClean="0"/>
              <a:t>Confidence</a:t>
            </a:r>
          </a:p>
          <a:p>
            <a:pPr marL="457200" lvl="1" indent="0">
              <a:buNone/>
            </a:pPr>
            <a:endParaRPr lang="en-CA" dirty="0" smtClean="0"/>
          </a:p>
          <a:p>
            <a:pPr marL="0" indent="0" algn="ctr">
              <a:buNone/>
            </a:pPr>
            <a:r>
              <a:rPr lang="en-CA" sz="4400" dirty="0" smtClean="0"/>
              <a:t>How can we do this?</a:t>
            </a:r>
          </a:p>
          <a:p>
            <a:pPr marL="457200" lvl="1" indent="0">
              <a:buNone/>
            </a:pPr>
            <a:endParaRPr lang="en-CA" dirty="0"/>
          </a:p>
        </p:txBody>
      </p:sp>
    </p:spTree>
    <p:extLst>
      <p:ext uri="{BB962C8B-B14F-4D97-AF65-F5344CB8AC3E}">
        <p14:creationId xmlns:p14="http://schemas.microsoft.com/office/powerpoint/2010/main" val="403459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Best Ways to Teach</a:t>
            </a:r>
            <a:endParaRPr lang="en-CA" dirty="0"/>
          </a:p>
        </p:txBody>
      </p:sp>
      <p:sp>
        <p:nvSpPr>
          <p:cNvPr id="4" name="Content Placeholder 3"/>
          <p:cNvSpPr>
            <a:spLocks noGrp="1"/>
          </p:cNvSpPr>
          <p:nvPr>
            <p:ph sz="half" idx="1"/>
          </p:nvPr>
        </p:nvSpPr>
        <p:spPr/>
        <p:txBody>
          <a:bodyPr>
            <a:normAutofit fontScale="70000" lnSpcReduction="20000"/>
          </a:bodyPr>
          <a:lstStyle/>
          <a:p>
            <a:r>
              <a:rPr lang="en-CA" dirty="0" smtClean="0"/>
              <a:t>Find out what they already know</a:t>
            </a:r>
          </a:p>
          <a:p>
            <a:r>
              <a:rPr lang="en-CA" dirty="0" smtClean="0"/>
              <a:t>Make them feel good about themselves – recognize success!</a:t>
            </a:r>
          </a:p>
          <a:p>
            <a:r>
              <a:rPr lang="en-CA" dirty="0" smtClean="0"/>
              <a:t>Make it relevant to their life</a:t>
            </a:r>
          </a:p>
          <a:p>
            <a:r>
              <a:rPr lang="en-CA" dirty="0" smtClean="0"/>
              <a:t>Focus on good things – not just fear</a:t>
            </a:r>
          </a:p>
          <a:p>
            <a:r>
              <a:rPr lang="en-CA" dirty="0"/>
              <a:t>Humour – get the giggles out</a:t>
            </a:r>
          </a:p>
          <a:p>
            <a:r>
              <a:rPr lang="en-CA" dirty="0" smtClean="0"/>
              <a:t>Drama/ Role Play</a:t>
            </a:r>
          </a:p>
          <a:p>
            <a:r>
              <a:rPr lang="en-CA" dirty="0" smtClean="0"/>
              <a:t>Telling stories</a:t>
            </a:r>
          </a:p>
          <a:p>
            <a:r>
              <a:rPr lang="en-CA" dirty="0" smtClean="0"/>
              <a:t>Yell out words to get comfortable saying them</a:t>
            </a:r>
          </a:p>
          <a:p>
            <a:r>
              <a:rPr lang="en-CA" dirty="0" smtClean="0"/>
              <a:t>Arts and crafts</a:t>
            </a:r>
          </a:p>
          <a:p>
            <a:r>
              <a:rPr lang="en-CA" dirty="0" smtClean="0"/>
              <a:t>Songs</a:t>
            </a:r>
          </a:p>
          <a:p>
            <a:r>
              <a:rPr lang="en-CA" dirty="0" smtClean="0"/>
              <a:t>Radio and TV script writing</a:t>
            </a:r>
            <a:endParaRPr lang="en-CA" dirty="0"/>
          </a:p>
        </p:txBody>
      </p:sp>
      <p:sp>
        <p:nvSpPr>
          <p:cNvPr id="5" name="Content Placeholder 4"/>
          <p:cNvSpPr>
            <a:spLocks noGrp="1"/>
          </p:cNvSpPr>
          <p:nvPr>
            <p:ph sz="half" idx="2"/>
          </p:nvPr>
        </p:nvSpPr>
        <p:spPr/>
        <p:txBody>
          <a:bodyPr>
            <a:normAutofit fontScale="70000" lnSpcReduction="20000"/>
          </a:bodyPr>
          <a:lstStyle/>
          <a:p>
            <a:r>
              <a:rPr lang="en-CA" dirty="0" smtClean="0"/>
              <a:t>Videos</a:t>
            </a:r>
          </a:p>
          <a:p>
            <a:r>
              <a:rPr lang="en-CA" dirty="0" smtClean="0"/>
              <a:t>Activities and games</a:t>
            </a:r>
          </a:p>
          <a:p>
            <a:r>
              <a:rPr lang="en-CA" dirty="0" smtClean="0"/>
              <a:t>Debates</a:t>
            </a:r>
          </a:p>
          <a:p>
            <a:r>
              <a:rPr lang="en-CA" dirty="0" smtClean="0"/>
              <a:t>Expert groups – have them teach themselves!</a:t>
            </a:r>
          </a:p>
          <a:p>
            <a:r>
              <a:rPr lang="en-CA" dirty="0" smtClean="0"/>
              <a:t>Storytelling</a:t>
            </a:r>
          </a:p>
          <a:p>
            <a:r>
              <a:rPr lang="en-CA" dirty="0" smtClean="0"/>
              <a:t>Hands-on</a:t>
            </a:r>
          </a:p>
          <a:p>
            <a:r>
              <a:rPr lang="en-CA" dirty="0" smtClean="0"/>
              <a:t>Pictures</a:t>
            </a:r>
          </a:p>
          <a:p>
            <a:r>
              <a:rPr lang="en-CA" dirty="0" smtClean="0"/>
              <a:t>Guest speakers</a:t>
            </a:r>
          </a:p>
          <a:p>
            <a:r>
              <a:rPr lang="en-CA" dirty="0" smtClean="0"/>
              <a:t>Field trips</a:t>
            </a:r>
          </a:p>
          <a:p>
            <a:r>
              <a:rPr lang="en-CA" dirty="0" smtClean="0"/>
              <a:t>Question box</a:t>
            </a:r>
          </a:p>
          <a:p>
            <a:r>
              <a:rPr lang="en-CA" dirty="0"/>
              <a:t>Ask questions to check participant’s </a:t>
            </a:r>
            <a:r>
              <a:rPr lang="en-CA" dirty="0" smtClean="0"/>
              <a:t>understanding</a:t>
            </a:r>
          </a:p>
          <a:p>
            <a:endParaRPr lang="en-CA" dirty="0" smtClean="0"/>
          </a:p>
        </p:txBody>
      </p:sp>
    </p:spTree>
    <p:extLst>
      <p:ext uri="{BB962C8B-B14F-4D97-AF65-F5344CB8AC3E}">
        <p14:creationId xmlns:p14="http://schemas.microsoft.com/office/powerpoint/2010/main" val="8770141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CA" dirty="0" smtClean="0"/>
              <a:t>Activities for Teaching about </a:t>
            </a:r>
            <a:r>
              <a:rPr lang="en-CA" dirty="0" smtClean="0"/>
              <a:t>Family Planning</a:t>
            </a:r>
            <a:endParaRPr lang="en-CA" dirty="0"/>
          </a:p>
        </p:txBody>
      </p:sp>
      <p:sp>
        <p:nvSpPr>
          <p:cNvPr id="6" name="Content Placeholder 5"/>
          <p:cNvSpPr>
            <a:spLocks noGrp="1"/>
          </p:cNvSpPr>
          <p:nvPr>
            <p:ph idx="1"/>
          </p:nvPr>
        </p:nvSpPr>
        <p:spPr/>
        <p:txBody>
          <a:bodyPr>
            <a:normAutofit fontScale="70000" lnSpcReduction="20000"/>
          </a:bodyPr>
          <a:lstStyle/>
          <a:p>
            <a:r>
              <a:rPr lang="en-CA" dirty="0" smtClean="0"/>
              <a:t>Think-Pair-Share</a:t>
            </a:r>
          </a:p>
          <a:p>
            <a:r>
              <a:rPr lang="en-CA" dirty="0" smtClean="0"/>
              <a:t>Gallery Walk</a:t>
            </a:r>
          </a:p>
          <a:p>
            <a:r>
              <a:rPr lang="en-CA" dirty="0" smtClean="0"/>
              <a:t>Role Play</a:t>
            </a:r>
          </a:p>
          <a:p>
            <a:r>
              <a:rPr lang="en-CA" dirty="0" smtClean="0"/>
              <a:t>True/False</a:t>
            </a:r>
          </a:p>
          <a:p>
            <a:r>
              <a:rPr lang="en-CA" dirty="0" smtClean="0"/>
              <a:t>Expert Groups</a:t>
            </a:r>
          </a:p>
          <a:p>
            <a:r>
              <a:rPr lang="en-CA" dirty="0" smtClean="0"/>
              <a:t>BINGO</a:t>
            </a:r>
          </a:p>
          <a:p>
            <a:r>
              <a:rPr lang="en-CA" dirty="0" smtClean="0"/>
              <a:t>Storytelling – stories, poems, songs</a:t>
            </a:r>
          </a:p>
          <a:p>
            <a:r>
              <a:rPr lang="en-CA" dirty="0" smtClean="0"/>
              <a:t>Condom balloons</a:t>
            </a:r>
          </a:p>
          <a:p>
            <a:r>
              <a:rPr lang="en-CA" dirty="0" smtClean="0"/>
              <a:t>Debates</a:t>
            </a:r>
          </a:p>
          <a:p>
            <a:r>
              <a:rPr lang="en-CA" dirty="0" smtClean="0"/>
              <a:t>Guest speakers</a:t>
            </a:r>
          </a:p>
          <a:p>
            <a:r>
              <a:rPr lang="en-CA" dirty="0" smtClean="0"/>
              <a:t>Field trips to the health centre</a:t>
            </a:r>
          </a:p>
          <a:p>
            <a:r>
              <a:rPr lang="en-CA" dirty="0" smtClean="0"/>
              <a:t>Games for Adolescent </a:t>
            </a:r>
            <a:r>
              <a:rPr lang="en-CA" dirty="0"/>
              <a:t>Reproductive Health - </a:t>
            </a:r>
            <a:r>
              <a:rPr lang="en-CA" dirty="0">
                <a:hlinkClick r:id="rId2"/>
              </a:rPr>
              <a:t>http://</a:t>
            </a:r>
            <a:r>
              <a:rPr lang="en-CA" dirty="0" smtClean="0">
                <a:hlinkClick r:id="rId2"/>
              </a:rPr>
              <a:t>www.iwtc.org/ideas/10_games.pdf</a:t>
            </a:r>
            <a:r>
              <a:rPr lang="en-CA" dirty="0" smtClean="0"/>
              <a:t> </a:t>
            </a:r>
            <a:endParaRPr lang="en-CA" dirty="0"/>
          </a:p>
          <a:p>
            <a:endParaRPr lang="en-CA" dirty="0" smtClean="0"/>
          </a:p>
          <a:p>
            <a:endParaRPr lang="en-CA" dirty="0"/>
          </a:p>
        </p:txBody>
      </p:sp>
    </p:spTree>
    <p:extLst>
      <p:ext uri="{BB962C8B-B14F-4D97-AF65-F5344CB8AC3E}">
        <p14:creationId xmlns:p14="http://schemas.microsoft.com/office/powerpoint/2010/main" val="1086975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Tips for educators teaching sexual health</a:t>
            </a:r>
            <a:endParaRPr lang="en-CA" dirty="0"/>
          </a:p>
        </p:txBody>
      </p:sp>
      <p:sp>
        <p:nvSpPr>
          <p:cNvPr id="3" name="Content Placeholder 2"/>
          <p:cNvSpPr>
            <a:spLocks noGrp="1"/>
          </p:cNvSpPr>
          <p:nvPr>
            <p:ph idx="1"/>
          </p:nvPr>
        </p:nvSpPr>
        <p:spPr>
          <a:xfrm>
            <a:off x="755576" y="1340768"/>
            <a:ext cx="7920880" cy="3168352"/>
          </a:xfrm>
        </p:spPr>
        <p:txBody>
          <a:bodyPr>
            <a:normAutofit/>
          </a:bodyPr>
          <a:lstStyle/>
          <a:p>
            <a:r>
              <a:rPr lang="en-CA" dirty="0" smtClean="0"/>
              <a:t>Be honest, open, and welcoming</a:t>
            </a:r>
          </a:p>
          <a:p>
            <a:r>
              <a:rPr lang="en-CA" dirty="0" smtClean="0"/>
              <a:t>Keep your sense of humour</a:t>
            </a:r>
          </a:p>
          <a:p>
            <a:r>
              <a:rPr lang="en-CA" dirty="0" smtClean="0"/>
              <a:t>Don’t worry if the conversation isn’t perfect</a:t>
            </a:r>
          </a:p>
          <a:p>
            <a:r>
              <a:rPr lang="en-CA" dirty="0" smtClean="0"/>
              <a:t>Use TV shows, music, movies, the news, and real life to start a conversation.</a:t>
            </a:r>
            <a:endParaRPr lang="en-CA"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4490892"/>
            <a:ext cx="5616624" cy="2362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311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pPr marL="0" indent="0" algn="ctr">
              <a:buNone/>
            </a:pPr>
            <a:r>
              <a:rPr lang="en-CA" sz="5400" dirty="0" smtClean="0"/>
              <a:t>“People won’t remember what you said or what you did. They will remember how you made them feel.”</a:t>
            </a:r>
            <a:endParaRPr lang="en-CA" sz="5400" dirty="0"/>
          </a:p>
        </p:txBody>
      </p:sp>
    </p:spTree>
    <p:extLst>
      <p:ext uri="{BB962C8B-B14F-4D97-AF65-F5344CB8AC3E}">
        <p14:creationId xmlns:p14="http://schemas.microsoft.com/office/powerpoint/2010/main" val="41916066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Consider…</a:t>
            </a:r>
            <a:endParaRPr lang="en-CA" dirty="0"/>
          </a:p>
        </p:txBody>
      </p:sp>
      <p:sp>
        <p:nvSpPr>
          <p:cNvPr id="3" name="Content Placeholder 2"/>
          <p:cNvSpPr>
            <a:spLocks noGrp="1"/>
          </p:cNvSpPr>
          <p:nvPr>
            <p:ph idx="1"/>
          </p:nvPr>
        </p:nvSpPr>
        <p:spPr/>
        <p:txBody>
          <a:bodyPr>
            <a:normAutofit fontScale="85000" lnSpcReduction="10000"/>
          </a:bodyPr>
          <a:lstStyle/>
          <a:p>
            <a:r>
              <a:rPr lang="en-CA" dirty="0" smtClean="0"/>
              <a:t>Asking a respected Elder to come in and speak about the topic to share traditional knowledge and values.</a:t>
            </a:r>
          </a:p>
          <a:p>
            <a:r>
              <a:rPr lang="en-CA" dirty="0" smtClean="0"/>
              <a:t>Meet with the Elder in advance to discuss the topic and ensure appropriate, inclusive, and respectful sharing of knowledge. Consider whether there is any potential for hurt or harm in the information being shared.</a:t>
            </a:r>
          </a:p>
          <a:p>
            <a:r>
              <a:rPr lang="en-CA" dirty="0" smtClean="0"/>
              <a:t>After the Elder leaves, have a discussion with your group about </a:t>
            </a:r>
            <a:r>
              <a:rPr lang="en-CA" dirty="0"/>
              <a:t>similarities </a:t>
            </a:r>
            <a:r>
              <a:rPr lang="en-CA" dirty="0" smtClean="0"/>
              <a:t>and </a:t>
            </a:r>
            <a:r>
              <a:rPr lang="en-CA" dirty="0"/>
              <a:t>differences between traditional and modern knowledge</a:t>
            </a:r>
            <a:r>
              <a:rPr lang="en-CA" dirty="0" smtClean="0"/>
              <a:t>. Be prepared to answer questions with objective, factual, and up-to-date information.</a:t>
            </a:r>
            <a:endParaRPr lang="en-CA" dirty="0"/>
          </a:p>
          <a:p>
            <a:endParaRPr lang="en-CA" dirty="0" smtClean="0"/>
          </a:p>
        </p:txBody>
      </p:sp>
    </p:spTree>
    <p:extLst>
      <p:ext uri="{BB962C8B-B14F-4D97-AF65-F5344CB8AC3E}">
        <p14:creationId xmlns:p14="http://schemas.microsoft.com/office/powerpoint/2010/main" val="600566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Thinking about Sex? Think about birth control! pamphlet</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46478"/>
            <a:ext cx="9143999" cy="4659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6358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77500" lnSpcReduction="20000"/>
          </a:bodyPr>
          <a:lstStyle/>
          <a:p>
            <a:pPr marL="0" indent="0">
              <a:buNone/>
            </a:pPr>
            <a:r>
              <a:rPr lang="en-CA" dirty="0" smtClean="0"/>
              <a:t>Please </a:t>
            </a:r>
            <a:r>
              <a:rPr lang="en-CA" dirty="0"/>
              <a:t>review “Teaching Sexual Health – Background Information for </a:t>
            </a:r>
            <a:r>
              <a:rPr lang="en-CA" dirty="0" smtClean="0"/>
              <a:t>Educators” at </a:t>
            </a:r>
            <a:r>
              <a:rPr lang="en-CA" dirty="0" smtClean="0">
                <a:hlinkClick r:id="rId2"/>
              </a:rPr>
              <a:t>www.irespectmyself.ca</a:t>
            </a:r>
            <a:r>
              <a:rPr lang="en-CA" dirty="0" smtClean="0"/>
              <a:t>.</a:t>
            </a:r>
          </a:p>
          <a:p>
            <a:pPr marL="0" indent="0">
              <a:buNone/>
            </a:pPr>
            <a:endParaRPr lang="en-CA" dirty="0"/>
          </a:p>
          <a:p>
            <a:pPr marL="0" indent="0">
              <a:buNone/>
            </a:pPr>
            <a:r>
              <a:rPr lang="en-CA" dirty="0" smtClean="0"/>
              <a:t>Please check out the  “Pregnancy and </a:t>
            </a:r>
            <a:r>
              <a:rPr lang="en-CA" dirty="0" smtClean="0"/>
              <a:t>Family Planning” </a:t>
            </a:r>
            <a:r>
              <a:rPr lang="en-CA" dirty="0" smtClean="0"/>
              <a:t>Classroom Presentation and Lesson Plan at </a:t>
            </a:r>
            <a:r>
              <a:rPr lang="en-CA" dirty="0" smtClean="0">
                <a:hlinkClick r:id="rId2"/>
              </a:rPr>
              <a:t>www.irespectmyself.ca</a:t>
            </a:r>
            <a:r>
              <a:rPr lang="en-CA" dirty="0" smtClean="0"/>
              <a:t>.</a:t>
            </a:r>
          </a:p>
          <a:p>
            <a:pPr marL="0" indent="0">
              <a:buNone/>
            </a:pPr>
            <a:endParaRPr lang="en-CA" dirty="0"/>
          </a:p>
          <a:p>
            <a:pPr marL="0" indent="0">
              <a:buNone/>
            </a:pPr>
            <a:r>
              <a:rPr lang="en-CA" dirty="0" smtClean="0"/>
              <a:t>Want more information about </a:t>
            </a:r>
            <a:r>
              <a:rPr lang="en-CA" smtClean="0"/>
              <a:t>family planning</a:t>
            </a:r>
            <a:r>
              <a:rPr lang="en-CA" smtClean="0"/>
              <a:t>?</a:t>
            </a:r>
            <a:endParaRPr lang="en-CA" dirty="0" smtClean="0"/>
          </a:p>
          <a:p>
            <a:r>
              <a:rPr lang="en-CA" dirty="0">
                <a:hlinkClick r:id="rId3"/>
              </a:rPr>
              <a:t>http://www.irespectmyself.ca/en/having-sex/protect-yourself/birth-control</a:t>
            </a:r>
            <a:endParaRPr lang="en-CA" dirty="0"/>
          </a:p>
          <a:p>
            <a:r>
              <a:rPr lang="en-CA" dirty="0">
                <a:hlinkClick r:id="rId4"/>
              </a:rPr>
              <a:t>https://</a:t>
            </a:r>
            <a:r>
              <a:rPr lang="en-CA" dirty="0" smtClean="0">
                <a:hlinkClick r:id="rId4"/>
              </a:rPr>
              <a:t>www.bedsider.org/methods</a:t>
            </a:r>
            <a:endParaRPr lang="en-CA" dirty="0" smtClean="0"/>
          </a:p>
          <a:p>
            <a:r>
              <a:rPr lang="en-CA" dirty="0">
                <a:hlinkClick r:id="rId5"/>
              </a:rPr>
              <a:t>http://www.sexandu.ca/contraception</a:t>
            </a:r>
            <a:r>
              <a:rPr lang="en-CA" dirty="0" smtClean="0">
                <a:hlinkClick r:id="rId5"/>
              </a:rPr>
              <a:t>/</a:t>
            </a:r>
            <a:r>
              <a:rPr lang="en-CA" dirty="0" smtClean="0"/>
              <a:t> </a:t>
            </a:r>
          </a:p>
          <a:p>
            <a:endParaRPr lang="en-CA" dirty="0"/>
          </a:p>
          <a:p>
            <a:pPr marL="0" indent="0">
              <a:buNone/>
            </a:pPr>
            <a:endParaRPr lang="en-CA" dirty="0"/>
          </a:p>
        </p:txBody>
      </p:sp>
    </p:spTree>
    <p:extLst>
      <p:ext uri="{BB962C8B-B14F-4D97-AF65-F5344CB8AC3E}">
        <p14:creationId xmlns:p14="http://schemas.microsoft.com/office/powerpoint/2010/main" val="1956435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227" y="1219200"/>
            <a:ext cx="9312797" cy="4585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6532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use this resource</a:t>
            </a:r>
            <a:endParaRPr lang="en-US" dirty="0"/>
          </a:p>
        </p:txBody>
      </p:sp>
      <p:sp>
        <p:nvSpPr>
          <p:cNvPr id="3" name="Content Placeholder 2"/>
          <p:cNvSpPr>
            <a:spLocks noGrp="1"/>
          </p:cNvSpPr>
          <p:nvPr>
            <p:ph idx="1"/>
          </p:nvPr>
        </p:nvSpPr>
        <p:spPr>
          <a:xfrm>
            <a:off x="457200" y="1600200"/>
            <a:ext cx="6781800" cy="4525963"/>
          </a:xfrm>
        </p:spPr>
        <p:txBody>
          <a:bodyPr>
            <a:normAutofit lnSpcReduction="10000"/>
          </a:bodyPr>
          <a:lstStyle/>
          <a:p>
            <a:r>
              <a:rPr lang="en-US" dirty="0" smtClean="0"/>
              <a:t>Presentations to youth (school, youth groups, </a:t>
            </a:r>
            <a:r>
              <a:rPr lang="en-US" dirty="0" err="1" smtClean="0"/>
              <a:t>etc</a:t>
            </a:r>
            <a:r>
              <a:rPr lang="en-US" dirty="0" smtClean="0"/>
              <a:t>) </a:t>
            </a:r>
          </a:p>
          <a:p>
            <a:r>
              <a:rPr lang="en-US" dirty="0" smtClean="0"/>
              <a:t>Presentations to CPNP groups</a:t>
            </a:r>
          </a:p>
          <a:p>
            <a:r>
              <a:rPr lang="en-US" dirty="0" smtClean="0"/>
              <a:t>Leave a pile of these anywhere you dispense condoms </a:t>
            </a:r>
          </a:p>
          <a:p>
            <a:r>
              <a:rPr lang="en-US" dirty="0"/>
              <a:t>As a take-home resource from </a:t>
            </a:r>
            <a:r>
              <a:rPr lang="en-US" dirty="0" smtClean="0"/>
              <a:t>well-woman, prenatal, </a:t>
            </a:r>
            <a:r>
              <a:rPr lang="en-US" dirty="0"/>
              <a:t>or well-man checks</a:t>
            </a:r>
          </a:p>
          <a:p>
            <a:r>
              <a:rPr lang="en-US" dirty="0" smtClean="0"/>
              <a:t>As a give away or prize at health fairs or store booths</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1167" b="50000"/>
          <a:stretch/>
        </p:blipFill>
        <p:spPr bwMode="auto">
          <a:xfrm>
            <a:off x="7086600" y="3200400"/>
            <a:ext cx="1749730" cy="23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0149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There are lots of options for </a:t>
            </a:r>
            <a:r>
              <a:rPr lang="en-US" dirty="0" smtClean="0"/>
              <a:t>family planning in </a:t>
            </a:r>
            <a:r>
              <a:rPr lang="en-US" dirty="0" smtClean="0"/>
              <a:t>Nunavut. Choose one that works well with your lifestyle.</a:t>
            </a:r>
          </a:p>
          <a:p>
            <a:r>
              <a:rPr lang="en-US" dirty="0" smtClean="0"/>
              <a:t>Having a baby will change your life – even if you adopt the baby out. Think about whether you’re ready for those changes. </a:t>
            </a:r>
          </a:p>
          <a:p>
            <a:r>
              <a:rPr lang="en-US" dirty="0" smtClean="0"/>
              <a:t>Condoms are the only form of birth control that protect against pregnancy AND sexually transmitted infections (STIs).</a:t>
            </a:r>
          </a:p>
          <a:p>
            <a:r>
              <a:rPr lang="en-US" dirty="0" smtClean="0"/>
              <a:t>Family planning is </a:t>
            </a:r>
            <a:r>
              <a:rPr lang="en-US" dirty="0" smtClean="0"/>
              <a:t>the responsibility of both partners.</a:t>
            </a:r>
            <a:endParaRPr lang="en-US" dirty="0"/>
          </a:p>
        </p:txBody>
      </p:sp>
    </p:spTree>
    <p:extLst>
      <p:ext uri="{BB962C8B-B14F-4D97-AF65-F5344CB8AC3E}">
        <p14:creationId xmlns:p14="http://schemas.microsoft.com/office/powerpoint/2010/main" val="1214062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 for </a:t>
            </a:r>
            <a:r>
              <a:rPr lang="en-US" dirty="0" smtClean="0"/>
              <a:t>Family Planning</a:t>
            </a:r>
            <a:endParaRPr lang="en-US" dirty="0"/>
          </a:p>
        </p:txBody>
      </p:sp>
      <p:sp>
        <p:nvSpPr>
          <p:cNvPr id="3" name="Content Placeholder 2"/>
          <p:cNvSpPr>
            <a:spLocks noGrp="1"/>
          </p:cNvSpPr>
          <p:nvPr>
            <p:ph idx="1"/>
          </p:nvPr>
        </p:nvSpPr>
        <p:spPr/>
        <p:txBody>
          <a:bodyPr>
            <a:normAutofit lnSpcReduction="10000"/>
          </a:bodyPr>
          <a:lstStyle/>
          <a:p>
            <a:r>
              <a:rPr lang="en-US" dirty="0" smtClean="0"/>
              <a:t>There are LOTS of options for </a:t>
            </a:r>
            <a:r>
              <a:rPr lang="en-US" dirty="0" smtClean="0"/>
              <a:t>family planning/ birth </a:t>
            </a:r>
            <a:r>
              <a:rPr lang="en-US" dirty="0" smtClean="0"/>
              <a:t>control in Nunavut – we listed 4 of the MOST common in the birth control resource.</a:t>
            </a:r>
          </a:p>
          <a:p>
            <a:r>
              <a:rPr lang="en-US" dirty="0"/>
              <a:t>Other options are:</a:t>
            </a:r>
          </a:p>
          <a:p>
            <a:pPr lvl="1"/>
            <a:r>
              <a:rPr lang="en-US" dirty="0" err="1"/>
              <a:t>Nuvaring</a:t>
            </a:r>
            <a:endParaRPr lang="en-US" dirty="0"/>
          </a:p>
          <a:p>
            <a:pPr lvl="1"/>
            <a:r>
              <a:rPr lang="en-US" dirty="0"/>
              <a:t>The Patch</a:t>
            </a:r>
          </a:p>
          <a:p>
            <a:pPr lvl="1"/>
            <a:r>
              <a:rPr lang="en-US" dirty="0"/>
              <a:t>Female/ Internal condoms</a:t>
            </a:r>
          </a:p>
          <a:p>
            <a:r>
              <a:rPr lang="en-US" dirty="0" smtClean="0"/>
              <a:t>Most types are free for Nunavut Inuit; </a:t>
            </a:r>
            <a:r>
              <a:rPr lang="en-US" dirty="0"/>
              <a:t>often covered under health insurance for </a:t>
            </a:r>
            <a:r>
              <a:rPr lang="en-US" dirty="0" smtClean="0"/>
              <a:t>non-Inuit</a:t>
            </a:r>
            <a:endParaRPr lang="en-US" dirty="0"/>
          </a:p>
        </p:txBody>
      </p:sp>
    </p:spTree>
    <p:extLst>
      <p:ext uri="{BB962C8B-B14F-4D97-AF65-F5344CB8AC3E}">
        <p14:creationId xmlns:p14="http://schemas.microsoft.com/office/powerpoint/2010/main" val="343950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IUD (Intrauterine Device)</a:t>
            </a:r>
            <a:endParaRPr lang="en-US" dirty="0"/>
          </a:p>
        </p:txBody>
      </p:sp>
      <p:sp>
        <p:nvSpPr>
          <p:cNvPr id="3" name="Content Placeholder 2"/>
          <p:cNvSpPr>
            <a:spLocks noGrp="1"/>
          </p:cNvSpPr>
          <p:nvPr>
            <p:ph idx="1"/>
          </p:nvPr>
        </p:nvSpPr>
        <p:spPr>
          <a:xfrm>
            <a:off x="228600" y="1600200"/>
            <a:ext cx="5043152" cy="4525963"/>
          </a:xfrm>
        </p:spPr>
        <p:txBody>
          <a:bodyPr/>
          <a:lstStyle/>
          <a:p>
            <a:r>
              <a:rPr lang="en-US" dirty="0" smtClean="0"/>
              <a:t>Key message: REALLY effective, and can last up to 5 years! </a:t>
            </a:r>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535" t="36817" r="33464" b="33610"/>
          <a:stretch/>
        </p:blipFill>
        <p:spPr bwMode="auto">
          <a:xfrm>
            <a:off x="5290588" y="1295400"/>
            <a:ext cx="3406487"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4107027140"/>
              </p:ext>
            </p:extLst>
          </p:nvPr>
        </p:nvGraphicFramePr>
        <p:xfrm>
          <a:off x="228600" y="3124200"/>
          <a:ext cx="7239000" cy="3388360"/>
        </p:xfrm>
        <a:graphic>
          <a:graphicData uri="http://schemas.openxmlformats.org/drawingml/2006/table">
            <a:tbl>
              <a:tblPr firstRow="1" bandRow="1">
                <a:tableStyleId>{00A15C55-8517-42AA-B614-E9B94910E393}</a:tableStyleId>
              </a:tblPr>
              <a:tblGrid>
                <a:gridCol w="2413000"/>
                <a:gridCol w="3378200"/>
                <a:gridCol w="1447800"/>
              </a:tblGrid>
              <a:tr h="370840">
                <a:tc>
                  <a:txBody>
                    <a:bodyPr/>
                    <a:lstStyle/>
                    <a:p>
                      <a:pPr algn="ctr"/>
                      <a:r>
                        <a:rPr lang="en-US" sz="2800" dirty="0" smtClean="0">
                          <a:sym typeface="Wingdings" panose="05000000000000000000" pitchFamily="2" charset="2"/>
                        </a:rPr>
                        <a:t></a:t>
                      </a:r>
                      <a:endParaRPr lang="en-US" sz="2800" dirty="0"/>
                    </a:p>
                  </a:txBody>
                  <a:tcPr/>
                </a:tc>
                <a:tc>
                  <a:txBody>
                    <a:bodyPr/>
                    <a:lstStyle/>
                    <a:p>
                      <a:pPr algn="ctr"/>
                      <a:r>
                        <a:rPr lang="en-US" sz="2800" kern="1200" dirty="0" smtClean="0">
                          <a:effectLst/>
                          <a:sym typeface="Wingdings"/>
                        </a:rPr>
                        <a:t></a:t>
                      </a:r>
                      <a:endParaRPr lang="en-US" sz="2800" dirty="0"/>
                    </a:p>
                  </a:txBody>
                  <a:tcPr/>
                </a:tc>
                <a:tc>
                  <a:txBody>
                    <a:bodyPr/>
                    <a:lstStyle/>
                    <a:p>
                      <a:pPr algn="ctr"/>
                      <a:r>
                        <a:rPr lang="en-US" sz="2800" dirty="0" smtClean="0">
                          <a:sym typeface="Wingdings" panose="05000000000000000000" pitchFamily="2" charset="2"/>
                        </a:rPr>
                        <a:t> </a:t>
                      </a:r>
                      <a:endParaRPr lang="en-US" sz="2800" dirty="0"/>
                    </a:p>
                  </a:txBody>
                  <a:tcPr/>
                </a:tc>
              </a:tr>
              <a:tr h="370840">
                <a:tc>
                  <a:txBody>
                    <a:bodyPr/>
                    <a:lstStyle/>
                    <a:p>
                      <a:r>
                        <a:rPr lang="en-US" sz="1400" dirty="0" smtClean="0"/>
                        <a:t>VERY effective.</a:t>
                      </a:r>
                      <a:endParaRPr lang="en-US" sz="1400" dirty="0"/>
                    </a:p>
                  </a:txBody>
                  <a:tcPr/>
                </a:tc>
                <a:tc>
                  <a:txBody>
                    <a:bodyPr/>
                    <a:lstStyle/>
                    <a:p>
                      <a:r>
                        <a:rPr lang="en-US" sz="1400" dirty="0" smtClean="0"/>
                        <a:t>Might experience increased</a:t>
                      </a:r>
                      <a:r>
                        <a:rPr lang="en-US" sz="1400" baseline="0" dirty="0" smtClean="0"/>
                        <a:t> blood flow or cramping for a short time.</a:t>
                      </a:r>
                      <a:endParaRPr lang="en-US" sz="1400" dirty="0"/>
                    </a:p>
                  </a:txBody>
                  <a:tcPr/>
                </a:tc>
                <a:tc>
                  <a:txBody>
                    <a:bodyPr/>
                    <a:lstStyle/>
                    <a:p>
                      <a:r>
                        <a:rPr lang="en-US" sz="1400" dirty="0" smtClean="0"/>
                        <a:t>Does not protect against STIs.</a:t>
                      </a:r>
                      <a:endParaRPr lang="en-US" sz="1400" dirty="0"/>
                    </a:p>
                  </a:txBody>
                  <a:tcPr/>
                </a:tc>
              </a:tr>
              <a:tr h="370840">
                <a:tc>
                  <a:txBody>
                    <a:bodyPr/>
                    <a:lstStyle/>
                    <a:p>
                      <a:r>
                        <a:rPr lang="en-US" sz="1400" dirty="0" smtClean="0"/>
                        <a:t>Once it’s in, it can</a:t>
                      </a:r>
                      <a:r>
                        <a:rPr lang="en-US" sz="1400" baseline="0" dirty="0" smtClean="0"/>
                        <a:t> last for 5 years, and you never have to think about it.</a:t>
                      </a:r>
                      <a:endParaRPr lang="en-US" sz="1400" dirty="0"/>
                    </a:p>
                  </a:txBody>
                  <a:tcPr/>
                </a:tc>
                <a:tc>
                  <a:txBody>
                    <a:bodyPr/>
                    <a:lstStyle/>
                    <a:p>
                      <a:r>
                        <a:rPr lang="en-US" sz="1400" dirty="0" smtClean="0"/>
                        <a:t>Your period could get a bit heavier, or could</a:t>
                      </a:r>
                      <a:r>
                        <a:rPr lang="en-US" sz="1400" baseline="0" dirty="0" smtClean="0"/>
                        <a:t> go away completely .</a:t>
                      </a:r>
                      <a:endParaRPr lang="en-US" sz="1400" dirty="0"/>
                    </a:p>
                  </a:txBody>
                  <a:tcPr/>
                </a:tc>
                <a:tc>
                  <a:txBody>
                    <a:bodyPr/>
                    <a:lstStyle/>
                    <a:p>
                      <a:endParaRPr lang="en-US" sz="1400" dirty="0"/>
                    </a:p>
                  </a:txBody>
                  <a:tcPr/>
                </a:tc>
              </a:tr>
              <a:tr h="370840">
                <a:tc>
                  <a:txBody>
                    <a:bodyPr/>
                    <a:lstStyle/>
                    <a:p>
                      <a:r>
                        <a:rPr lang="en-US" sz="1400" dirty="0" smtClean="0"/>
                        <a:t>You can remove it any time, and get pregnant right away.</a:t>
                      </a:r>
                      <a:endParaRPr lang="en-US" sz="1400" dirty="0"/>
                    </a:p>
                  </a:txBody>
                  <a:tcPr/>
                </a:tc>
                <a:tc>
                  <a:txBody>
                    <a:bodyPr/>
                    <a:lstStyle/>
                    <a:p>
                      <a:r>
                        <a:rPr lang="en-US" sz="1400" dirty="0" smtClean="0"/>
                        <a:t>Has to</a:t>
                      </a:r>
                      <a:r>
                        <a:rPr lang="en-US" sz="1400" baseline="0" dirty="0" smtClean="0"/>
                        <a:t> be put in by a qualified doctor, nurse practitioner, midwife, or nurse – check at your health </a:t>
                      </a:r>
                      <a:r>
                        <a:rPr lang="en-US" sz="1400" baseline="0" dirty="0" err="1" smtClean="0"/>
                        <a:t>centre</a:t>
                      </a:r>
                      <a:r>
                        <a:rPr lang="en-US" sz="1400" baseline="0" dirty="0" smtClean="0"/>
                        <a:t> to learn more.</a:t>
                      </a:r>
                      <a:endParaRPr lang="en-US" sz="1400" dirty="0"/>
                    </a:p>
                  </a:txBody>
                  <a:tcPr/>
                </a:tc>
                <a:tc>
                  <a:txBody>
                    <a:bodyPr/>
                    <a:lstStyle/>
                    <a:p>
                      <a:endParaRPr lang="en-US" sz="1400" dirty="0"/>
                    </a:p>
                  </a:txBody>
                  <a:tcPr/>
                </a:tc>
              </a:tr>
              <a:tr h="370840">
                <a:tc>
                  <a:txBody>
                    <a:bodyPr/>
                    <a:lstStyle/>
                    <a:p>
                      <a:r>
                        <a:rPr lang="en-US" sz="1400" dirty="0" smtClean="0"/>
                        <a:t>You</a:t>
                      </a:r>
                      <a:r>
                        <a:rPr lang="en-US" sz="1400" baseline="0" dirty="0" smtClean="0"/>
                        <a:t> and your partner can’t feel that it’s there.</a:t>
                      </a:r>
                      <a:endParaRPr lang="en-US" sz="1400" dirty="0"/>
                    </a:p>
                  </a:txBody>
                  <a:tcPr/>
                </a:tc>
                <a:tc>
                  <a:txBody>
                    <a:bodyPr/>
                    <a:lstStyle/>
                    <a:p>
                      <a:endParaRPr lang="en-US" sz="1400" dirty="0"/>
                    </a:p>
                  </a:txBody>
                  <a:tcPr/>
                </a:tc>
                <a:tc>
                  <a:txBody>
                    <a:bodyPr/>
                    <a:lstStyle/>
                    <a:p>
                      <a:endParaRPr lang="en-US" sz="1400" dirty="0"/>
                    </a:p>
                  </a:txBody>
                  <a:tcPr/>
                </a:tc>
              </a:tr>
              <a:tr h="370840">
                <a:tc>
                  <a:txBody>
                    <a:bodyPr/>
                    <a:lstStyle/>
                    <a:p>
                      <a:r>
                        <a:rPr lang="en-US" sz="1400" dirty="0" smtClean="0"/>
                        <a:t>Safe for new moms.</a:t>
                      </a:r>
                      <a:endParaRPr lang="en-US" sz="1400" dirty="0"/>
                    </a:p>
                  </a:txBody>
                  <a:tcPr/>
                </a:tc>
                <a:tc>
                  <a:txBody>
                    <a:bodyPr/>
                    <a:lstStyle/>
                    <a:p>
                      <a:endParaRPr lang="en-US" sz="1600"/>
                    </a:p>
                  </a:txBody>
                  <a:tcPr/>
                </a:tc>
                <a:tc>
                  <a:txBody>
                    <a:bodyPr/>
                    <a:lstStyle/>
                    <a:p>
                      <a:endParaRPr lang="en-US" sz="1600" dirty="0"/>
                    </a:p>
                  </a:txBody>
                  <a:tcPr/>
                </a:tc>
              </a:tr>
            </a:tbl>
          </a:graphicData>
        </a:graphic>
      </p:graphicFrame>
    </p:spTree>
    <p:extLst>
      <p:ext uri="{BB962C8B-B14F-4D97-AF65-F5344CB8AC3E}">
        <p14:creationId xmlns:p14="http://schemas.microsoft.com/office/powerpoint/2010/main" val="3582974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Depo-Provera/ The Shot/ The Needle</a:t>
            </a:r>
            <a:endParaRPr lang="en-US" dirty="0"/>
          </a:p>
        </p:txBody>
      </p:sp>
      <p:sp>
        <p:nvSpPr>
          <p:cNvPr id="3" name="Content Placeholder 2"/>
          <p:cNvSpPr>
            <a:spLocks noGrp="1"/>
          </p:cNvSpPr>
          <p:nvPr>
            <p:ph idx="1"/>
          </p:nvPr>
        </p:nvSpPr>
        <p:spPr/>
        <p:txBody>
          <a:bodyPr/>
          <a:lstStyle/>
          <a:p>
            <a:r>
              <a:rPr lang="en-US" dirty="0" smtClean="0"/>
              <a:t>Key Message: Make sure you get the shot on time! (every 12-13 weeks)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1977498"/>
              </p:ext>
            </p:extLst>
          </p:nvPr>
        </p:nvGraphicFramePr>
        <p:xfrm>
          <a:off x="304800" y="2674468"/>
          <a:ext cx="8077200" cy="4028440"/>
        </p:xfrm>
        <a:graphic>
          <a:graphicData uri="http://schemas.openxmlformats.org/drawingml/2006/table">
            <a:tbl>
              <a:tblPr firstRow="1" bandRow="1">
                <a:tableStyleId>{7DF18680-E054-41AD-8BC1-D1AEF772440D}</a:tableStyleId>
              </a:tblPr>
              <a:tblGrid>
                <a:gridCol w="2692400"/>
                <a:gridCol w="2692400"/>
                <a:gridCol w="2692400"/>
              </a:tblGrid>
              <a:tr h="370840">
                <a:tc>
                  <a:txBody>
                    <a:bodyPr/>
                    <a:lstStyle/>
                    <a:p>
                      <a:pPr algn="ctr"/>
                      <a:r>
                        <a:rPr lang="en-US" sz="2800" dirty="0" smtClean="0">
                          <a:sym typeface="Wingdings" panose="05000000000000000000" pitchFamily="2" charset="2"/>
                        </a:rPr>
                        <a:t></a:t>
                      </a:r>
                      <a:endParaRPr lang="en-US" sz="2800" dirty="0"/>
                    </a:p>
                  </a:txBody>
                  <a:tcPr/>
                </a:tc>
                <a:tc>
                  <a:txBody>
                    <a:bodyPr/>
                    <a:lstStyle/>
                    <a:p>
                      <a:pPr algn="ctr"/>
                      <a:r>
                        <a:rPr lang="en-US" sz="2800" kern="1200" dirty="0" smtClean="0">
                          <a:effectLst/>
                          <a:sym typeface="Wingdings"/>
                        </a:rPr>
                        <a:t></a:t>
                      </a:r>
                      <a:endParaRPr lang="en-US" sz="2800" dirty="0"/>
                    </a:p>
                  </a:txBody>
                  <a:tcPr/>
                </a:tc>
                <a:tc>
                  <a:txBody>
                    <a:bodyPr/>
                    <a:lstStyle/>
                    <a:p>
                      <a:pPr algn="ctr"/>
                      <a:r>
                        <a:rPr lang="en-US" sz="2800" dirty="0" smtClean="0">
                          <a:sym typeface="Wingdings" panose="05000000000000000000" pitchFamily="2" charset="2"/>
                        </a:rPr>
                        <a:t> </a:t>
                      </a:r>
                      <a:endParaRPr lang="en-US" sz="2800" dirty="0"/>
                    </a:p>
                  </a:txBody>
                  <a:tcPr/>
                </a:tc>
              </a:tr>
              <a:tr h="370840">
                <a:tc>
                  <a:txBody>
                    <a:bodyPr/>
                    <a:lstStyle/>
                    <a:p>
                      <a:r>
                        <a:rPr lang="en-US" sz="1400" dirty="0" smtClean="0"/>
                        <a:t>No one can tell you’re using it.</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VERY effective</a:t>
                      </a:r>
                      <a:r>
                        <a:rPr lang="en-US" sz="1400" baseline="0" dirty="0" smtClean="0"/>
                        <a:t> – as long as you get the shot on time! (every 12-13 weeks)</a:t>
                      </a:r>
                      <a:endParaRPr lang="en-US"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Does not protect against STIs.</a:t>
                      </a:r>
                    </a:p>
                  </a:txBody>
                  <a:tcPr/>
                </a:tc>
              </a:tr>
              <a:tr h="370840">
                <a:tc>
                  <a:txBody>
                    <a:bodyPr/>
                    <a:lstStyle/>
                    <a:p>
                      <a:r>
                        <a:rPr lang="en-US" sz="1400" dirty="0" smtClean="0"/>
                        <a:t>Easy to get! Available from nurses at your local health </a:t>
                      </a:r>
                      <a:r>
                        <a:rPr lang="en-US" sz="1400" dirty="0" err="1" smtClean="0"/>
                        <a:t>centre</a:t>
                      </a:r>
                      <a:r>
                        <a:rPr lang="en-US" sz="1400" dirty="0" smtClean="0"/>
                        <a:t>. </a:t>
                      </a:r>
                      <a:endParaRPr lang="en-US" sz="1400" dirty="0"/>
                    </a:p>
                  </a:txBody>
                  <a:tcPr/>
                </a:tc>
                <a:tc>
                  <a:txBody>
                    <a:bodyPr/>
                    <a:lstStyle/>
                    <a:p>
                      <a:r>
                        <a:rPr lang="en-US" sz="1400" dirty="0" smtClean="0"/>
                        <a:t>Most common side effects are irregular bleeding and increased</a:t>
                      </a:r>
                      <a:r>
                        <a:rPr lang="en-US" sz="1400" baseline="0" dirty="0" smtClean="0"/>
                        <a:t> appetite</a:t>
                      </a:r>
                      <a:endParaRPr lang="en-US" sz="1400" dirty="0"/>
                    </a:p>
                  </a:txBody>
                  <a:tcPr/>
                </a:tc>
                <a:tc>
                  <a:txBody>
                    <a:bodyPr/>
                    <a:lstStyle/>
                    <a:p>
                      <a:endParaRPr lang="en-US" sz="1400" dirty="0"/>
                    </a:p>
                  </a:txBody>
                  <a:tcPr/>
                </a:tc>
              </a:tr>
              <a:tr h="370840">
                <a:tc>
                  <a:txBody>
                    <a:bodyPr/>
                    <a:lstStyle/>
                    <a:p>
                      <a:r>
                        <a:rPr lang="en-US" sz="1400" dirty="0" smtClean="0"/>
                        <a:t>Can improve</a:t>
                      </a:r>
                      <a:r>
                        <a:rPr lang="en-US" sz="1400" baseline="0" dirty="0" smtClean="0"/>
                        <a:t> the symptoms of PMS, menstrual cramps, and endometriosis. Can decrease risk of anemia and endometrial cancer.</a:t>
                      </a:r>
                      <a:endParaRPr lang="en-US" sz="1400" dirty="0"/>
                    </a:p>
                  </a:txBody>
                  <a:tcPr/>
                </a:tc>
                <a:tc>
                  <a:txBody>
                    <a:bodyPr/>
                    <a:lstStyle/>
                    <a:p>
                      <a:r>
                        <a:rPr lang="en-US" sz="1400" dirty="0" smtClean="0"/>
                        <a:t>Getting pregnant once you stop – some women can get pregnant immediately, other women might take longer (about nine months)</a:t>
                      </a:r>
                      <a:endParaRPr lang="en-US" sz="1400" dirty="0"/>
                    </a:p>
                  </a:txBody>
                  <a:tcPr/>
                </a:tc>
                <a:tc>
                  <a:txBody>
                    <a:bodyPr/>
                    <a:lstStyle/>
                    <a:p>
                      <a:endParaRPr lang="en-US" sz="1400" dirty="0"/>
                    </a:p>
                  </a:txBody>
                  <a:tcPr/>
                </a:tc>
              </a:tr>
              <a:tr h="370840">
                <a:tc>
                  <a:txBody>
                    <a:bodyPr/>
                    <a:lstStyle/>
                    <a:p>
                      <a:r>
                        <a:rPr lang="en-US" sz="1400" dirty="0" smtClean="0"/>
                        <a:t>Usually</a:t>
                      </a:r>
                      <a:r>
                        <a:rPr lang="en-US" sz="1400" baseline="0" dirty="0" smtClean="0"/>
                        <a:t> decreases your period, or might stop it completely. </a:t>
                      </a:r>
                      <a:endParaRPr lang="en-US" sz="1400" dirty="0"/>
                    </a:p>
                  </a:txBody>
                  <a:tcPr/>
                </a:tc>
                <a:tc>
                  <a:txBody>
                    <a:bodyPr/>
                    <a:lstStyle/>
                    <a:p>
                      <a:endParaRPr lang="en-US" sz="1400" dirty="0"/>
                    </a:p>
                  </a:txBody>
                  <a:tcPr/>
                </a:tc>
                <a:tc>
                  <a:txBody>
                    <a:bodyPr/>
                    <a:lstStyle/>
                    <a:p>
                      <a:endParaRPr lang="en-US" sz="1400" dirty="0"/>
                    </a:p>
                  </a:txBody>
                  <a:tcPr/>
                </a:tc>
              </a:tr>
              <a:tr h="370840">
                <a:tc>
                  <a:txBody>
                    <a:bodyPr/>
                    <a:lstStyle/>
                    <a:p>
                      <a:r>
                        <a:rPr lang="en-US" sz="1400" dirty="0" smtClean="0"/>
                        <a:t>Safe for new moms.</a:t>
                      </a:r>
                      <a:endParaRPr lang="en-US" sz="1400" dirty="0"/>
                    </a:p>
                  </a:txBody>
                  <a:tcPr/>
                </a:tc>
                <a:tc>
                  <a:txBody>
                    <a:bodyPr/>
                    <a:lstStyle/>
                    <a:p>
                      <a:endParaRPr lang="en-US" sz="1400" dirty="0"/>
                    </a:p>
                  </a:txBody>
                  <a:tcPr/>
                </a:tc>
                <a:tc>
                  <a:txBody>
                    <a:bodyPr/>
                    <a:lstStyle/>
                    <a:p>
                      <a:endParaRPr lang="en-US" sz="1400" dirty="0"/>
                    </a:p>
                  </a:txBody>
                  <a:tcPr/>
                </a:tc>
              </a:tr>
            </a:tbl>
          </a:graphicData>
        </a:graphic>
      </p:graphicFrame>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8081" t="3211" r="17026" b="37419"/>
          <a:stretch/>
        </p:blipFill>
        <p:spPr bwMode="auto">
          <a:xfrm>
            <a:off x="6256959" y="3584092"/>
            <a:ext cx="1667839" cy="3273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2644118"/>
      </p:ext>
    </p:extLst>
  </p:cSld>
  <p:clrMapOvr>
    <a:masterClrMapping/>
  </p:clrMapOvr>
</p:sld>
</file>

<file path=ppt/theme/theme1.xml><?xml version="1.0" encoding="utf-8"?>
<a:theme xmlns:a="http://schemas.openxmlformats.org/drawingml/2006/main" name="GN Powerpoint H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GN Powerpoint HSS</Template>
  <TotalTime>569</TotalTime>
  <Words>2238</Words>
  <Application>Microsoft Office PowerPoint</Application>
  <PresentationFormat>On-screen Show (4:3)</PresentationFormat>
  <Paragraphs>257</Paragraphs>
  <Slides>30</Slides>
  <Notes>19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GN Powerpoint HSS</vt:lpstr>
      <vt:lpstr>Family Planning – Information for Educators</vt:lpstr>
      <vt:lpstr>Nunavut-Specific Resources for Teaching Family Planning</vt:lpstr>
      <vt:lpstr>Thinking about Sex? Think about birth control! pamphlet</vt:lpstr>
      <vt:lpstr>PowerPoint Presentation</vt:lpstr>
      <vt:lpstr>Where to use this resource</vt:lpstr>
      <vt:lpstr>Key Messages</vt:lpstr>
      <vt:lpstr>Options for Family Planning</vt:lpstr>
      <vt:lpstr>IUD (Intrauterine Device)</vt:lpstr>
      <vt:lpstr>Depo-Provera/ The Shot/ The Needle</vt:lpstr>
      <vt:lpstr>Birth Control Pill</vt:lpstr>
      <vt:lpstr>External (Male) and Internal (Female) Condoms</vt:lpstr>
      <vt:lpstr>Nuvaring</vt:lpstr>
      <vt:lpstr>The Patch</vt:lpstr>
      <vt:lpstr>A note about side-effects</vt:lpstr>
      <vt:lpstr>Dual Protection and Abstinence</vt:lpstr>
      <vt:lpstr>Are you ready to have a baby?</vt:lpstr>
      <vt:lpstr>Emergency Birth Control/ Plan B</vt:lpstr>
      <vt:lpstr>I’m pregnant…now what?</vt:lpstr>
      <vt:lpstr>Adoption</vt:lpstr>
      <vt:lpstr>Abortion</vt:lpstr>
      <vt:lpstr>Myths and Facts</vt:lpstr>
      <vt:lpstr>Choices</vt:lpstr>
      <vt:lpstr>Extra note for educators regarding age of consent for STI testing/ treatment and birth control:</vt:lpstr>
      <vt:lpstr>Our role as sexuality educators</vt:lpstr>
      <vt:lpstr>Best Ways to Teach</vt:lpstr>
      <vt:lpstr>Activities for Teaching about Family Planning</vt:lpstr>
      <vt:lpstr>Tips for educators teaching sexual health</vt:lpstr>
      <vt:lpstr>PowerPoint Presentation</vt:lpstr>
      <vt:lpstr>Consider…</vt:lpstr>
      <vt:lpstr>PowerPoint Presentation</vt:lpstr>
    </vt:vector>
  </TitlesOfParts>
  <Company>Government of Nunavut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One</dc:title>
  <dc:creator>Alemieux</dc:creator>
  <cp:lastModifiedBy>Administrator</cp:lastModifiedBy>
  <cp:revision>38</cp:revision>
  <cp:lastPrinted>2012-06-13T22:26:17Z</cp:lastPrinted>
  <dcterms:created xsi:type="dcterms:W3CDTF">2013-03-27T20:38:35Z</dcterms:created>
  <dcterms:modified xsi:type="dcterms:W3CDTF">2017-03-27T13:33:05Z</dcterms:modified>
</cp:coreProperties>
</file>