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62" r:id="rId4"/>
    <p:sldId id="263" r:id="rId5"/>
    <p:sldId id="264" r:id="rId6"/>
    <p:sldId id="265" r:id="rId7"/>
    <p:sldId id="267" r:id="rId8"/>
    <p:sldId id="268" r:id="rId9"/>
    <p:sldId id="269" r:id="rId10"/>
    <p:sldId id="270" r:id="rId11"/>
    <p:sldId id="271" r:id="rId12"/>
    <p:sldId id="272" r:id="rId13"/>
    <p:sldId id="273" r:id="rId14"/>
    <p:sldId id="274" r:id="rId15"/>
    <p:sldId id="276" r:id="rId16"/>
    <p:sldId id="275" r:id="rId1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initials="Annie" lastIdx="12" clrIdx="0"/>
  <p:cmAuthor id="1" name="Claudine Laporte" initials="Clau"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7" autoAdjust="0"/>
    <p:restoredTop sz="84196" autoAdjust="0"/>
  </p:normalViewPr>
  <p:slideViewPr>
    <p:cSldViewPr>
      <p:cViewPr>
        <p:scale>
          <a:sx n="75" d="100"/>
          <a:sy n="75" d="100"/>
        </p:scale>
        <p:origin x="-1950" y="-24"/>
      </p:cViewPr>
      <p:guideLst>
        <p:guide orient="horz" pos="2160"/>
        <p:guide pos="2880"/>
      </p:guideLst>
    </p:cSldViewPr>
  </p:slideViewPr>
  <p:outlineViewPr>
    <p:cViewPr>
      <p:scale>
        <a:sx n="33" d="100"/>
        <a:sy n="33" d="100"/>
      </p:scale>
      <p:origin x="0" y="95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C76DAA79-613E-4ACE-B78E-392545DDE530}" type="datetimeFigureOut">
              <a:rPr lang="en-CA" smtClean="0"/>
              <a:t>2017-12-18</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0514EBCA-3746-4EE0-B5E7-0318B4404BCA}" type="slidenum">
              <a:rPr lang="en-CA" smtClean="0"/>
              <a:t>‹N°›</a:t>
            </a:fld>
            <a:endParaRPr lang="en-CA"/>
          </a:p>
        </p:txBody>
      </p:sp>
    </p:spTree>
    <p:extLst>
      <p:ext uri="{BB962C8B-B14F-4D97-AF65-F5344CB8AC3E}">
        <p14:creationId xmlns:p14="http://schemas.microsoft.com/office/powerpoint/2010/main" val="265181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10</a:t>
            </a:fld>
            <a:endParaRPr lang="en-CA"/>
          </a:p>
        </p:txBody>
      </p:sp>
    </p:spTree>
    <p:extLst>
      <p:ext uri="{BB962C8B-B14F-4D97-AF65-F5344CB8AC3E}">
        <p14:creationId xmlns:p14="http://schemas.microsoft.com/office/powerpoint/2010/main" val="23565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2340" indent="-297054" eaLnBrk="0" hangingPunct="0">
              <a:defRPr>
                <a:solidFill>
                  <a:schemeClr val="tx1"/>
                </a:solidFill>
                <a:latin typeface="Arial" charset="0"/>
              </a:defRPr>
            </a:lvl2pPr>
            <a:lvl3pPr marL="1188217" indent="-237643" eaLnBrk="0" hangingPunct="0">
              <a:defRPr>
                <a:solidFill>
                  <a:schemeClr val="tx1"/>
                </a:solidFill>
                <a:latin typeface="Arial" charset="0"/>
              </a:defRPr>
            </a:lvl3pPr>
            <a:lvl4pPr marL="1663502" indent="-237643" eaLnBrk="0" hangingPunct="0">
              <a:defRPr>
                <a:solidFill>
                  <a:schemeClr val="tx1"/>
                </a:solidFill>
                <a:latin typeface="Arial" charset="0"/>
              </a:defRPr>
            </a:lvl4pPr>
            <a:lvl5pPr marL="2138788" indent="-237643" eaLnBrk="0" hangingPunct="0">
              <a:defRPr>
                <a:solidFill>
                  <a:schemeClr val="tx1"/>
                </a:solidFill>
                <a:latin typeface="Arial" charset="0"/>
              </a:defRPr>
            </a:lvl5pPr>
            <a:lvl6pPr marL="2614076" indent="-237643" eaLnBrk="0" fontAlgn="base" hangingPunct="0">
              <a:spcBef>
                <a:spcPct val="0"/>
              </a:spcBef>
              <a:spcAft>
                <a:spcPct val="0"/>
              </a:spcAft>
              <a:defRPr>
                <a:solidFill>
                  <a:schemeClr val="tx1"/>
                </a:solidFill>
                <a:latin typeface="Arial" charset="0"/>
              </a:defRPr>
            </a:lvl6pPr>
            <a:lvl7pPr marL="3089361" indent="-237643" eaLnBrk="0" fontAlgn="base" hangingPunct="0">
              <a:spcBef>
                <a:spcPct val="0"/>
              </a:spcBef>
              <a:spcAft>
                <a:spcPct val="0"/>
              </a:spcAft>
              <a:defRPr>
                <a:solidFill>
                  <a:schemeClr val="tx1"/>
                </a:solidFill>
                <a:latin typeface="Arial" charset="0"/>
              </a:defRPr>
            </a:lvl7pPr>
            <a:lvl8pPr marL="3564648" indent="-237643" eaLnBrk="0" fontAlgn="base" hangingPunct="0">
              <a:spcBef>
                <a:spcPct val="0"/>
              </a:spcBef>
              <a:spcAft>
                <a:spcPct val="0"/>
              </a:spcAft>
              <a:defRPr>
                <a:solidFill>
                  <a:schemeClr val="tx1"/>
                </a:solidFill>
                <a:latin typeface="Arial" charset="0"/>
              </a:defRPr>
            </a:lvl8pPr>
            <a:lvl9pPr marL="4039934" indent="-237643" eaLnBrk="0" fontAlgn="base" hangingPunct="0">
              <a:spcBef>
                <a:spcPct val="0"/>
              </a:spcBef>
              <a:spcAft>
                <a:spcPct val="0"/>
              </a:spcAft>
              <a:defRPr>
                <a:solidFill>
                  <a:schemeClr val="tx1"/>
                </a:solidFill>
                <a:latin typeface="Arial" charset="0"/>
              </a:defRPr>
            </a:lvl9pPr>
          </a:lstStyle>
          <a:p>
            <a:pPr eaLnBrk="1" hangingPunct="1"/>
            <a:fld id="{73F569F8-AAFD-4D27-AC0D-77043AD104D1}" type="slidenum">
              <a:rPr lang="en-US" altLang="en-US" smtClean="0"/>
              <a:pPr eaLnBrk="1" hangingPunct="1"/>
              <a:t>11</a:t>
            </a:fld>
            <a:endParaRPr lang="en-US" altLang="en-US" smtClean="0"/>
          </a:p>
        </p:txBody>
      </p:sp>
    </p:spTree>
    <p:extLst>
      <p:ext uri="{BB962C8B-B14F-4D97-AF65-F5344CB8AC3E}">
        <p14:creationId xmlns:p14="http://schemas.microsoft.com/office/powerpoint/2010/main" val="396244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6CF43-A7CD-462D-8664-9B2A5051C189}" type="slidenum">
              <a:rPr lang="en-US" smtClean="0"/>
              <a:t>12</a:t>
            </a:fld>
            <a:endParaRPr lang="en-US"/>
          </a:p>
        </p:txBody>
      </p:sp>
    </p:spTree>
    <p:extLst>
      <p:ext uri="{BB962C8B-B14F-4D97-AF65-F5344CB8AC3E}">
        <p14:creationId xmlns:p14="http://schemas.microsoft.com/office/powerpoint/2010/main" val="275804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6CF43-A7CD-462D-8664-9B2A5051C189}" type="slidenum">
              <a:rPr lang="en-US" smtClean="0"/>
              <a:t>13</a:t>
            </a:fld>
            <a:endParaRPr lang="en-US"/>
          </a:p>
        </p:txBody>
      </p:sp>
    </p:spTree>
    <p:extLst>
      <p:ext uri="{BB962C8B-B14F-4D97-AF65-F5344CB8AC3E}">
        <p14:creationId xmlns:p14="http://schemas.microsoft.com/office/powerpoint/2010/main" val="350903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6CF43-A7CD-462D-8664-9B2A5051C189}" type="slidenum">
              <a:rPr lang="en-US" smtClean="0"/>
              <a:t>14</a:t>
            </a:fld>
            <a:endParaRPr lang="en-US"/>
          </a:p>
        </p:txBody>
      </p:sp>
    </p:spTree>
    <p:extLst>
      <p:ext uri="{BB962C8B-B14F-4D97-AF65-F5344CB8AC3E}">
        <p14:creationId xmlns:p14="http://schemas.microsoft.com/office/powerpoint/2010/main" val="395003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2017-12-18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‹N°›</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2017-12-18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‹N°›</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mailto:sexualhealth@gov.nu.ca"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hyperlink" Target="mailto:sexualhealth@gov.nu.ca"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hyperlink" Target="http://www.croixrouge.ca/nos-champs-d-action/prevention-de-la-violence-et-de-l-intimidation/educateurs/prevention-de-la-violence-et-de-la-negligence-envers-les-enfants/le-programme-prudence--destine-aux-jeunes-enfants-peut-contribuer-a-la-prevention-de-l-abus-sexuel-d?"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emf"/><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 y="2667000"/>
            <a:ext cx="8305800" cy="2232025"/>
          </a:xfrm>
        </p:spPr>
        <p:txBody>
          <a:bodyPr>
            <a:normAutofit fontScale="90000"/>
          </a:bodyPr>
          <a:lstStyle/>
          <a:p>
            <a:r>
              <a:rPr lang="fr-CA" sz="6000" b="1" dirty="0" smtClean="0">
                <a:latin typeface="Arial" pitchFamily="34" charset="0"/>
                <a:cs typeface="Arial" pitchFamily="34" charset="0"/>
              </a:rPr>
              <a:t>Prévention des abus sexuels d’enfants – Renseignements pour le personnel enseignant</a:t>
            </a:r>
            <a:endParaRPr lang="fr-CA" sz="6000" b="1" dirty="0">
              <a:latin typeface="Arial" pitchFamily="34" charset="0"/>
              <a:cs typeface="Arial" pitchFamily="34" charset="0"/>
            </a:endParaRPr>
          </a:p>
        </p:txBody>
      </p:sp>
      <p:sp>
        <p:nvSpPr>
          <p:cNvPr id="3" name="Subtitle 2"/>
          <p:cNvSpPr>
            <a:spLocks noGrp="1"/>
          </p:cNvSpPr>
          <p:nvPr>
            <p:ph type="subTitle" idx="1"/>
            <p:custDataLst>
              <p:tags r:id="rId2"/>
            </p:custDataLst>
          </p:nvPr>
        </p:nvSpPr>
        <p:spPr>
          <a:xfrm>
            <a:off x="228600" y="5410200"/>
            <a:ext cx="6927776" cy="1447800"/>
          </a:xfrm>
        </p:spPr>
        <p:txBody>
          <a:bodyPr>
            <a:normAutofit fontScale="85000" lnSpcReduction="20000"/>
          </a:bodyPr>
          <a:lstStyle/>
          <a:p>
            <a:pPr algn="l"/>
            <a:endParaRPr lang="fr-CA" sz="2800" i="1" dirty="0" smtClean="0">
              <a:solidFill>
                <a:schemeClr val="tx1"/>
              </a:solidFill>
              <a:latin typeface="Arial" pitchFamily="34" charset="0"/>
              <a:cs typeface="Arial" pitchFamily="34" charset="0"/>
            </a:endParaRPr>
          </a:p>
          <a:p>
            <a:pPr algn="l"/>
            <a:r>
              <a:rPr lang="fr-CA" sz="2800" i="1" dirty="0" smtClean="0">
                <a:solidFill>
                  <a:schemeClr val="tx1"/>
                </a:solidFill>
                <a:latin typeface="Arial" pitchFamily="34" charset="0"/>
                <a:cs typeface="Arial" pitchFamily="34" charset="0"/>
              </a:rPr>
              <a:t>Janvier 2017</a:t>
            </a:r>
          </a:p>
          <a:p>
            <a:pPr algn="l"/>
            <a:r>
              <a:rPr lang="fr-CA" sz="2800" i="1" dirty="0" smtClean="0">
                <a:solidFill>
                  <a:schemeClr val="tx1"/>
                </a:solidFill>
                <a:latin typeface="Arial" pitchFamily="34" charset="0"/>
                <a:cs typeface="Arial" pitchFamily="34" charset="0"/>
              </a:rPr>
              <a:t>Écrivez à </a:t>
            </a:r>
            <a:r>
              <a:rPr lang="fr-CA" sz="2800" i="1" dirty="0" smtClean="0">
                <a:solidFill>
                  <a:schemeClr val="tx1"/>
                </a:solidFill>
                <a:latin typeface="Arial" pitchFamily="34" charset="0"/>
                <a:cs typeface="Arial" pitchFamily="34" charset="0"/>
                <a:hlinkClick r:id="rId5"/>
              </a:rPr>
              <a:t>sexualhealth@gov.nu.ca</a:t>
            </a:r>
            <a:r>
              <a:rPr lang="fr-CA" sz="2800" i="1" dirty="0" smtClean="0">
                <a:solidFill>
                  <a:schemeClr val="tx1"/>
                </a:solidFill>
                <a:latin typeface="Arial" pitchFamily="34" charset="0"/>
                <a:cs typeface="Arial" pitchFamily="34" charset="0"/>
              </a:rPr>
              <a:t> si vous avez besoin d’aide pour aborder ce sujet.</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Prévention par les adultes : en parler</a:t>
            </a:r>
            <a:endParaRPr lang="fr-CA" dirty="0"/>
          </a:p>
        </p:txBody>
      </p:sp>
      <p:sp>
        <p:nvSpPr>
          <p:cNvPr id="3" name="Content Placeholder 2"/>
          <p:cNvSpPr>
            <a:spLocks noGrp="1"/>
          </p:cNvSpPr>
          <p:nvPr>
            <p:ph idx="1"/>
            <p:custDataLst>
              <p:tags r:id="rId2"/>
            </p:custDataLst>
          </p:nvPr>
        </p:nvSpPr>
        <p:spPr/>
        <p:txBody>
          <a:bodyPr/>
          <a:lstStyle/>
          <a:p>
            <a:r>
              <a:rPr lang="fr-CA" altLang="en-US" dirty="0" smtClean="0"/>
              <a:t>Les parents </a:t>
            </a:r>
            <a:r>
              <a:rPr lang="fr-CA" altLang="en-US" dirty="0" err="1" smtClean="0"/>
              <a:t>inuits</a:t>
            </a:r>
            <a:r>
              <a:rPr lang="fr-CA" altLang="en-US" dirty="0" smtClean="0"/>
              <a:t> du Nunavut veulent protéger leurs enfants contre les abus sexuels, mais ne savent pas comment (</a:t>
            </a:r>
            <a:r>
              <a:rPr lang="fr-CA" altLang="en-US" dirty="0" err="1" smtClean="0"/>
              <a:t>Healey</a:t>
            </a:r>
            <a:r>
              <a:rPr lang="fr-CA" altLang="en-US" dirty="0" smtClean="0"/>
              <a:t>, 2014).</a:t>
            </a:r>
          </a:p>
          <a:p>
            <a:r>
              <a:rPr lang="fr-CA" altLang="en-US" dirty="0" smtClean="0"/>
              <a:t>Une des meilleures façons de protéger les enfants est de parler avec eux de sécurité personnelle et des parties du corps. </a:t>
            </a:r>
          </a:p>
        </p:txBody>
      </p:sp>
    </p:spTree>
    <p:extLst>
      <p:ext uri="{BB962C8B-B14F-4D97-AF65-F5344CB8AC3E}">
        <p14:creationId xmlns:p14="http://schemas.microsoft.com/office/powerpoint/2010/main" val="938218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p:txBody>
          <a:bodyPr>
            <a:normAutofit/>
          </a:bodyPr>
          <a:lstStyle/>
          <a:p>
            <a:r>
              <a:rPr lang="fr-CA" altLang="en-US" dirty="0" smtClean="0"/>
              <a:t>En parler</a:t>
            </a:r>
          </a:p>
        </p:txBody>
      </p:sp>
      <p:sp>
        <p:nvSpPr>
          <p:cNvPr id="3" name="Content Placeholder 2"/>
          <p:cNvSpPr>
            <a:spLocks noGrp="1"/>
          </p:cNvSpPr>
          <p:nvPr>
            <p:ph idx="1"/>
            <p:custDataLst>
              <p:tags r:id="rId2"/>
            </p:custDataLst>
          </p:nvPr>
        </p:nvSpPr>
        <p:spPr>
          <a:xfrm>
            <a:off x="457200" y="1295400"/>
            <a:ext cx="8229600" cy="5373960"/>
          </a:xfrm>
        </p:spPr>
        <p:txBody>
          <a:bodyPr>
            <a:normAutofit/>
          </a:bodyPr>
          <a:lstStyle/>
          <a:p>
            <a:pPr>
              <a:defRPr/>
            </a:pPr>
            <a:r>
              <a:rPr lang="fr-CA" dirty="0" smtClean="0"/>
              <a:t>Utilisez le vrai nom des parties du corps (pénis, vagin, fesses).</a:t>
            </a:r>
          </a:p>
          <a:p>
            <a:pPr>
              <a:defRPr/>
            </a:pPr>
            <a:r>
              <a:rPr lang="fr-CA" dirty="0" smtClean="0"/>
              <a:t>Dites aux enfants de faire confiance à leur instinct.</a:t>
            </a:r>
          </a:p>
          <a:p>
            <a:pPr>
              <a:defRPr/>
            </a:pPr>
            <a:r>
              <a:rPr lang="fr-CA" dirty="0" smtClean="0"/>
              <a:t>Enseignez aux enfants qu’ils ont le droit de dire « non » quand on les touche sans leur consentement ou d’une façon qui les met mal à l’aise.</a:t>
            </a:r>
          </a:p>
          <a:p>
            <a:pPr>
              <a:defRPr/>
            </a:pPr>
            <a:r>
              <a:rPr lang="fr-CA" dirty="0" smtClean="0"/>
              <a:t>Parlez de prévention des abus sexuels d’enfants avec d’autres adultes.</a:t>
            </a:r>
          </a:p>
        </p:txBody>
      </p:sp>
    </p:spTree>
    <p:extLst>
      <p:ext uri="{BB962C8B-B14F-4D97-AF65-F5344CB8AC3E}">
        <p14:creationId xmlns:p14="http://schemas.microsoft.com/office/powerpoint/2010/main" val="233350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p:txBody>
          <a:bodyPr>
            <a:normAutofit/>
          </a:bodyPr>
          <a:lstStyle/>
          <a:p>
            <a:r>
              <a:rPr lang="fr-CA" altLang="en-US" dirty="0" smtClean="0"/>
              <a:t>Reconnaitre une confidence</a:t>
            </a:r>
          </a:p>
        </p:txBody>
      </p:sp>
      <p:sp>
        <p:nvSpPr>
          <p:cNvPr id="17411" name="Content Placeholder 2"/>
          <p:cNvSpPr>
            <a:spLocks noGrp="1"/>
          </p:cNvSpPr>
          <p:nvPr>
            <p:ph idx="1"/>
            <p:custDataLst>
              <p:tags r:id="rId2"/>
            </p:custDataLst>
          </p:nvPr>
        </p:nvSpPr>
        <p:spPr/>
        <p:txBody>
          <a:bodyPr>
            <a:normAutofit fontScale="92500" lnSpcReduction="10000"/>
          </a:bodyPr>
          <a:lstStyle/>
          <a:p>
            <a:r>
              <a:rPr lang="fr-CA" altLang="en-US" sz="2800" dirty="0" smtClean="0"/>
              <a:t>Les enfants qui confient avoir été victimes d’abus sexuels le font souvent à un adulte de confiance plutôt qu’à un parent.</a:t>
            </a:r>
          </a:p>
          <a:p>
            <a:r>
              <a:rPr lang="fr-CA" altLang="en-US" sz="2800" dirty="0" smtClean="0"/>
              <a:t>Ils pourraient poser des questions sur le corps, les interactions ou la sexualité plutôt que de parler directement d’une situation qu’ils ont vécue.</a:t>
            </a:r>
          </a:p>
          <a:p>
            <a:r>
              <a:rPr lang="fr-CA" altLang="en-US" sz="2800" dirty="0" smtClean="0"/>
              <a:t>Ils pourraient raconter des parties de ce qui leur est arrivé seulement, ou prétendre que c’est arrivé à une autre personne pour vérifier votre réaction.</a:t>
            </a:r>
          </a:p>
          <a:p>
            <a:r>
              <a:rPr lang="fr-CA" altLang="en-US" sz="2800" dirty="0" smtClean="0"/>
              <a:t>Ils se refermeront souvent sur eux-mêmes si vous réagissez émotivement ou négativement.</a:t>
            </a:r>
          </a:p>
          <a:p>
            <a:endParaRPr lang="fr-CA" altLang="en-US" dirty="0" smtClean="0"/>
          </a:p>
        </p:txBody>
      </p:sp>
    </p:spTree>
    <p:extLst>
      <p:ext uri="{BB962C8B-B14F-4D97-AF65-F5344CB8AC3E}">
        <p14:creationId xmlns:p14="http://schemas.microsoft.com/office/powerpoint/2010/main" val="864248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a:pPr>
            <a:r>
              <a:rPr lang="fr-CA" dirty="0" smtClean="0"/>
              <a:t>Quoi faire si un enfant vous confie un abus sexuel</a:t>
            </a:r>
            <a:endParaRPr lang="fr-CA" dirty="0"/>
          </a:p>
        </p:txBody>
      </p:sp>
      <p:sp>
        <p:nvSpPr>
          <p:cNvPr id="3" name="Content Placeholder 2"/>
          <p:cNvSpPr>
            <a:spLocks noGrp="1"/>
          </p:cNvSpPr>
          <p:nvPr>
            <p:ph idx="1"/>
            <p:custDataLst>
              <p:tags r:id="rId2"/>
            </p:custDataLst>
          </p:nvPr>
        </p:nvSpPr>
        <p:spPr>
          <a:xfrm>
            <a:off x="457200" y="1447800"/>
            <a:ext cx="8229600" cy="5077544"/>
          </a:xfrm>
        </p:spPr>
        <p:txBody>
          <a:bodyPr>
            <a:normAutofit fontScale="92500" lnSpcReduction="10000"/>
          </a:bodyPr>
          <a:lstStyle/>
          <a:p>
            <a:pPr>
              <a:defRPr/>
            </a:pPr>
            <a:r>
              <a:rPr lang="fr-CA" sz="3000" dirty="0" smtClean="0"/>
              <a:t>À faire</a:t>
            </a:r>
          </a:p>
          <a:p>
            <a:pPr lvl="1">
              <a:defRPr/>
            </a:pPr>
            <a:r>
              <a:rPr lang="fr-CA" dirty="0" smtClean="0"/>
              <a:t>Rester calme et ouvert.</a:t>
            </a:r>
          </a:p>
          <a:p>
            <a:pPr lvl="1">
              <a:defRPr/>
            </a:pPr>
            <a:r>
              <a:rPr lang="fr-CA" dirty="0" smtClean="0"/>
              <a:t>Dire : « Je te crois ».</a:t>
            </a:r>
          </a:p>
          <a:p>
            <a:pPr lvl="1">
              <a:defRPr/>
            </a:pPr>
            <a:r>
              <a:rPr lang="fr-CA" dirty="0" smtClean="0"/>
              <a:t>Dire : « Tu n’es pas responsable de ce qui s’est passé ».</a:t>
            </a:r>
          </a:p>
          <a:p>
            <a:pPr lvl="1">
              <a:defRPr/>
            </a:pPr>
            <a:r>
              <a:rPr lang="fr-CA" dirty="0" smtClean="0"/>
              <a:t>Dire : « Tu as eu beaucoup de courage de me parler de cela. Je suis fier de toi ».</a:t>
            </a:r>
          </a:p>
          <a:p>
            <a:pPr>
              <a:defRPr/>
            </a:pPr>
            <a:r>
              <a:rPr lang="fr-CA" sz="3000" dirty="0" smtClean="0"/>
              <a:t>À ne pas faire</a:t>
            </a:r>
          </a:p>
          <a:p>
            <a:pPr lvl="1">
              <a:defRPr/>
            </a:pPr>
            <a:r>
              <a:rPr lang="fr-CA" dirty="0" smtClean="0"/>
              <a:t>Poser des questions orientées sur les détails de la situation (qui, quoi, où, quand, comment).</a:t>
            </a:r>
          </a:p>
          <a:p>
            <a:pPr lvl="1">
              <a:defRPr/>
            </a:pPr>
            <a:r>
              <a:rPr lang="fr-CA" dirty="0" smtClean="0"/>
              <a:t>Promettre de garder le secret de l’enfant.</a:t>
            </a:r>
          </a:p>
          <a:p>
            <a:pPr lvl="1">
              <a:defRPr/>
            </a:pPr>
            <a:r>
              <a:rPr lang="fr-CA" dirty="0" smtClean="0"/>
              <a:t>Faire des promesses sur l’avenir.</a:t>
            </a:r>
          </a:p>
        </p:txBody>
      </p:sp>
    </p:spTree>
    <p:extLst>
      <p:ext uri="{BB962C8B-B14F-4D97-AF65-F5344CB8AC3E}">
        <p14:creationId xmlns:p14="http://schemas.microsoft.com/office/powerpoint/2010/main" val="2892246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1"/>
            </p:custDataLst>
          </p:nvPr>
        </p:nvSpPr>
        <p:spPr/>
        <p:txBody>
          <a:bodyPr/>
          <a:lstStyle/>
          <a:p>
            <a:r>
              <a:rPr lang="fr-CA" altLang="en-US" dirty="0" smtClean="0"/>
              <a:t>Quand réagir?</a:t>
            </a:r>
          </a:p>
        </p:txBody>
      </p:sp>
      <p:sp>
        <p:nvSpPr>
          <p:cNvPr id="3" name="Content Placeholder 2"/>
          <p:cNvSpPr>
            <a:spLocks noGrp="1"/>
          </p:cNvSpPr>
          <p:nvPr>
            <p:ph idx="1"/>
            <p:custDataLst>
              <p:tags r:id="rId2"/>
            </p:custDataLst>
          </p:nvPr>
        </p:nvSpPr>
        <p:spPr>
          <a:xfrm>
            <a:off x="152400" y="1295400"/>
            <a:ext cx="8534400" cy="5301952"/>
          </a:xfrm>
        </p:spPr>
        <p:txBody>
          <a:bodyPr>
            <a:normAutofit fontScale="85000" lnSpcReduction="10000"/>
          </a:bodyPr>
          <a:lstStyle/>
          <a:p>
            <a:pPr lvl="1">
              <a:defRPr/>
            </a:pPr>
            <a:r>
              <a:rPr lang="fr-CA" sz="3200" dirty="0" smtClean="0"/>
              <a:t>Si un enfant confie qu’il a été victime d’abus sexuels, appelez les services sociaux ou la Gendarmerie royale du Canada (GRC).</a:t>
            </a:r>
          </a:p>
          <a:p>
            <a:pPr lvl="1">
              <a:defRPr/>
            </a:pPr>
            <a:r>
              <a:rPr lang="fr-CA" sz="3200" dirty="0" smtClean="0"/>
              <a:t>Si vous découvrez qu’un enfant est victime d’abus sexuels, appelez les services sociaux ou la GRC.</a:t>
            </a:r>
          </a:p>
          <a:p>
            <a:pPr lvl="1">
              <a:defRPr/>
            </a:pPr>
            <a:r>
              <a:rPr lang="fr-CA" sz="3200" dirty="0" smtClean="0"/>
              <a:t>Si vous soupçonnez un cas d’abus sexuels, vous devez au minimum fixer des limites ou poser des questions. Envisagez de faire un signalement.</a:t>
            </a:r>
          </a:p>
          <a:p>
            <a:pPr lvl="2">
              <a:defRPr/>
            </a:pPr>
            <a:r>
              <a:rPr lang="fr-CA" sz="2800" dirty="0" smtClean="0"/>
              <a:t>Nommez le comportement. Fixez des limites. Passez à autre chose.</a:t>
            </a:r>
          </a:p>
          <a:p>
            <a:pPr lvl="2">
              <a:defRPr/>
            </a:pPr>
            <a:r>
              <a:rPr lang="fr-CA" sz="2800" dirty="0" smtClean="0"/>
              <a:t>« Sarah n’a pas l’air d’aimer se faire chatouiller. On arrête les chatouilles. Sarah, veux-tu venir te joindre aux autres enfants? »</a:t>
            </a:r>
          </a:p>
          <a:p>
            <a:pPr lvl="2">
              <a:defRPr/>
            </a:pPr>
            <a:endParaRPr lang="fr-CA" dirty="0" smtClean="0"/>
          </a:p>
        </p:txBody>
      </p:sp>
    </p:spTree>
    <p:extLst>
      <p:ext uri="{BB962C8B-B14F-4D97-AF65-F5344CB8AC3E}">
        <p14:creationId xmlns:p14="http://schemas.microsoft.com/office/powerpoint/2010/main" val="411826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Ne manquez pas…</a:t>
            </a:r>
            <a:endParaRPr lang="fr-CA" dirty="0"/>
          </a:p>
        </p:txBody>
      </p:sp>
      <p:sp>
        <p:nvSpPr>
          <p:cNvPr id="3" name="Content Placeholder 2"/>
          <p:cNvSpPr>
            <a:spLocks noGrp="1"/>
          </p:cNvSpPr>
          <p:nvPr>
            <p:ph idx="1"/>
            <p:custDataLst>
              <p:tags r:id="rId2"/>
            </p:custDataLst>
          </p:nvPr>
        </p:nvSpPr>
        <p:spPr/>
        <p:txBody>
          <a:bodyPr/>
          <a:lstStyle/>
          <a:p>
            <a:r>
              <a:rPr lang="fr-CA" dirty="0" smtClean="0"/>
              <a:t>Le module de formation sur la prévention des abus sexuels d’enfants à l’intention des adultes du Nunavut.</a:t>
            </a:r>
          </a:p>
          <a:p>
            <a:r>
              <a:rPr lang="fr-CA" dirty="0" smtClean="0"/>
              <a:t>Disponibilité prévue : milieu ou fin de 2017.</a:t>
            </a:r>
          </a:p>
          <a:p>
            <a:r>
              <a:rPr lang="fr-CA" dirty="0" smtClean="0"/>
              <a:t>Écrivez à l’adresse </a:t>
            </a:r>
            <a:r>
              <a:rPr lang="fr-CA" dirty="0" smtClean="0">
                <a:hlinkClick r:id="rId4"/>
              </a:rPr>
              <a:t>sexualhealth@gov.nu.ca</a:t>
            </a:r>
            <a:r>
              <a:rPr lang="fr-CA" dirty="0" smtClean="0"/>
              <a:t> pour en savoir plus.</a:t>
            </a:r>
            <a:endParaRPr lang="fr-CA" dirty="0"/>
          </a:p>
        </p:txBody>
      </p:sp>
    </p:spTree>
    <p:extLst>
      <p:ext uri="{BB962C8B-B14F-4D97-AF65-F5344CB8AC3E}">
        <p14:creationId xmlns:p14="http://schemas.microsoft.com/office/powerpoint/2010/main" val="3755609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Besoin d’aide?</a:t>
            </a:r>
            <a:endParaRPr lang="fr-CA" dirty="0"/>
          </a:p>
        </p:txBody>
      </p:sp>
      <p:sp>
        <p:nvSpPr>
          <p:cNvPr id="3" name="Content Placeholder 2"/>
          <p:cNvSpPr>
            <a:spLocks noGrp="1"/>
          </p:cNvSpPr>
          <p:nvPr>
            <p:ph idx="1"/>
            <p:custDataLst>
              <p:tags r:id="rId2"/>
            </p:custDataLst>
          </p:nvPr>
        </p:nvSpPr>
        <p:spPr>
          <a:xfrm>
            <a:off x="228600" y="1600200"/>
            <a:ext cx="8686800" cy="4525963"/>
          </a:xfrm>
        </p:spPr>
        <p:txBody>
          <a:bodyPr/>
          <a:lstStyle/>
          <a:p>
            <a:pPr marL="0" indent="0">
              <a:buNone/>
            </a:pPr>
            <a:r>
              <a:rPr lang="fr-CA" dirty="0" smtClean="0"/>
              <a:t>Programme d’aide aux employés et à leur famille du gouvernement du Nunavut – 1 800 663-1142</a:t>
            </a:r>
          </a:p>
          <a:p>
            <a:pPr marL="0" indent="0">
              <a:buNone/>
            </a:pPr>
            <a:endParaRPr lang="fr-CA" dirty="0" smtClean="0"/>
          </a:p>
          <a:p>
            <a:pPr marL="0" indent="0">
              <a:buNone/>
            </a:pPr>
            <a:r>
              <a:rPr lang="fr-CA" dirty="0" smtClean="0"/>
              <a:t>Ligne d’aide </a:t>
            </a:r>
            <a:r>
              <a:rPr lang="fr-CA" dirty="0" err="1" smtClean="0"/>
              <a:t>Kamatsiaqtut</a:t>
            </a:r>
            <a:r>
              <a:rPr lang="fr-CA" dirty="0" smtClean="0"/>
              <a:t> – 1 800 265-3333</a:t>
            </a:r>
          </a:p>
          <a:p>
            <a:pPr marL="0" indent="0">
              <a:buNone/>
            </a:pPr>
            <a:endParaRPr lang="fr-CA" dirty="0" smtClean="0"/>
          </a:p>
          <a:p>
            <a:pPr marL="0" indent="0">
              <a:buNone/>
            </a:pPr>
            <a:r>
              <a:rPr lang="fr-CA" dirty="0" smtClean="0"/>
              <a:t>Centre de santé de votre localité</a:t>
            </a:r>
          </a:p>
          <a:p>
            <a:endParaRPr lang="fr-CA" dirty="0"/>
          </a:p>
        </p:txBody>
      </p:sp>
    </p:spTree>
    <p:extLst>
      <p:ext uri="{BB962C8B-B14F-4D97-AF65-F5344CB8AC3E}">
        <p14:creationId xmlns:p14="http://schemas.microsoft.com/office/powerpoint/2010/main" val="19670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Abus sexuels d’enfants : Faits</a:t>
            </a:r>
            <a:endParaRPr lang="fr-CA" dirty="0"/>
          </a:p>
        </p:txBody>
      </p:sp>
      <p:sp>
        <p:nvSpPr>
          <p:cNvPr id="3" name="Content Placeholder 2"/>
          <p:cNvSpPr>
            <a:spLocks noGrp="1"/>
          </p:cNvSpPr>
          <p:nvPr>
            <p:ph idx="1"/>
            <p:custDataLst>
              <p:tags r:id="rId2"/>
            </p:custDataLst>
          </p:nvPr>
        </p:nvSpPr>
        <p:spPr/>
        <p:txBody>
          <a:bodyPr>
            <a:normAutofit lnSpcReduction="10000"/>
          </a:bodyPr>
          <a:lstStyle/>
          <a:p>
            <a:r>
              <a:rPr lang="fr-CA" altLang="en-US" dirty="0" smtClean="0"/>
              <a:t>Abus sexuels d’enfants : tout acte de nature sexuelle (voyeurisme, exhibition, paroles ou toucher) entre un adulte et un mineur ou entre deux mineurs, lorsqu’une des deux personnes exerce un pouvoir sur l’autre (p. ex. par sa taille ou son âge).</a:t>
            </a:r>
          </a:p>
          <a:p>
            <a:r>
              <a:rPr lang="fr-CA" altLang="en-US" dirty="0" smtClean="0"/>
              <a:t>52 % des femmes </a:t>
            </a:r>
            <a:r>
              <a:rPr lang="fr-CA" altLang="en-US" dirty="0" err="1" smtClean="0"/>
              <a:t>inuites</a:t>
            </a:r>
            <a:r>
              <a:rPr lang="fr-CA" altLang="en-US" dirty="0" smtClean="0"/>
              <a:t> et 22 % des hommes </a:t>
            </a:r>
            <a:r>
              <a:rPr lang="fr-CA" altLang="en-US" dirty="0" err="1" smtClean="0"/>
              <a:t>inuits</a:t>
            </a:r>
            <a:r>
              <a:rPr lang="fr-CA" altLang="en-US" dirty="0" smtClean="0"/>
              <a:t> ont été victimes d’abus sexuels pendant leur enfance. </a:t>
            </a:r>
            <a:r>
              <a:rPr lang="fr-CA" altLang="en-US" sz="1600" dirty="0" smtClean="0"/>
              <a:t>(Enquête sur la santé des Inuits 2007-2008).</a:t>
            </a:r>
            <a:endParaRPr lang="fr-CA" altLang="en-US" sz="1600" dirty="0"/>
          </a:p>
        </p:txBody>
      </p:sp>
    </p:spTree>
    <p:extLst>
      <p:ext uri="{BB962C8B-B14F-4D97-AF65-F5344CB8AC3E}">
        <p14:creationId xmlns:p14="http://schemas.microsoft.com/office/powerpoint/2010/main" val="3624326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Programme Prudence! (Croix-Rouge)</a:t>
            </a:r>
            <a:endParaRPr lang="fr-CA" dirty="0"/>
          </a:p>
        </p:txBody>
      </p:sp>
      <p:sp>
        <p:nvSpPr>
          <p:cNvPr id="3" name="Content Placeholder 2"/>
          <p:cNvSpPr>
            <a:spLocks noGrp="1"/>
          </p:cNvSpPr>
          <p:nvPr>
            <p:ph idx="1"/>
            <p:custDataLst>
              <p:tags r:id="rId2"/>
            </p:custDataLst>
          </p:nvPr>
        </p:nvSpPr>
        <p:spPr/>
        <p:txBody>
          <a:bodyPr>
            <a:normAutofit fontScale="92500" lnSpcReduction="20000"/>
          </a:bodyPr>
          <a:lstStyle/>
          <a:p>
            <a:r>
              <a:rPr lang="fr-CA" altLang="en-US" dirty="0" smtClean="0">
                <a:cs typeface="Arial" panose="020B0604020202020204" pitchFamily="34" charset="0"/>
              </a:rPr>
              <a:t>Le programme Prudence! encourage les enfants à développer du respect pour eux-mêmes, pour leurs limites et pour celles des autres.</a:t>
            </a:r>
          </a:p>
          <a:p>
            <a:r>
              <a:rPr lang="fr-CA" dirty="0" smtClean="0"/>
              <a:t>Il aide à prévenir les abus sexuels en enseignant aux enfants à reconnaitre les touchers permis et interdits et en leur expliquant comment réagir.</a:t>
            </a:r>
          </a:p>
          <a:p>
            <a:r>
              <a:rPr lang="fr-CA" dirty="0" smtClean="0"/>
              <a:t>Il a été conçu pour les enfants de la maternelle à la quatrième année.</a:t>
            </a:r>
          </a:p>
          <a:p>
            <a:r>
              <a:rPr lang="fr-CA" dirty="0" smtClean="0"/>
              <a:t>Des trousses d’enseignement sont disponibles dans toutes les écoles du Nunavut (bientôt en inuktitut!).</a:t>
            </a:r>
          </a:p>
          <a:p>
            <a:endParaRPr lang="fr-CA" dirty="0" smtClean="0"/>
          </a:p>
          <a:p>
            <a:endParaRPr lang="fr-CA" altLang="en-US" dirty="0" smtClean="0">
              <a:cs typeface="Arial" panose="020B0604020202020204" pitchFamily="34" charset="0"/>
            </a:endParaRPr>
          </a:p>
          <a:p>
            <a:endParaRPr lang="fr-CA" dirty="0"/>
          </a:p>
        </p:txBody>
      </p:sp>
    </p:spTree>
    <p:extLst>
      <p:ext uri="{BB962C8B-B14F-4D97-AF65-F5344CB8AC3E}">
        <p14:creationId xmlns:p14="http://schemas.microsoft.com/office/powerpoint/2010/main" val="10270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Programme Prudence!</a:t>
            </a:r>
            <a:endParaRPr lang="fr-CA" dirty="0"/>
          </a:p>
        </p:txBody>
      </p:sp>
      <p:sp>
        <p:nvSpPr>
          <p:cNvPr id="3" name="Content Placeholder 2"/>
          <p:cNvSpPr>
            <a:spLocks noGrp="1"/>
          </p:cNvSpPr>
          <p:nvPr>
            <p:ph idx="1"/>
            <p:custDataLst>
              <p:tags r:id="rId2"/>
            </p:custDataLst>
          </p:nvPr>
        </p:nvSpPr>
        <p:spPr>
          <a:xfrm>
            <a:off x="457200" y="1417638"/>
            <a:ext cx="8229600" cy="5107706"/>
          </a:xfrm>
        </p:spPr>
        <p:txBody>
          <a:bodyPr>
            <a:normAutofit lnSpcReduction="10000"/>
          </a:bodyPr>
          <a:lstStyle/>
          <a:p>
            <a:r>
              <a:rPr lang="fr-CA" dirty="0" smtClean="0"/>
              <a:t>La formation sur le programme est offerte gratuitement en ligne, de même qu’à l’occasion dans les localités par le Conseil Saisis la vie.</a:t>
            </a:r>
          </a:p>
          <a:p>
            <a:r>
              <a:rPr lang="fr-CA" dirty="0" smtClean="0">
                <a:hlinkClick r:id="rId4"/>
              </a:rPr>
              <a:t>http://www.croixrouge.ca/nos-champs-d-action/prevention-de-la-violence-et-de-l-intimidation/educateurs/prevention-de-la-violence-et-de-la-negligence-envers-les-enfants/le-programme-prudence--destine-aux-jeunes-enfants-peut-contribuer-a-la-prevention-de-l-abus-sexuel-d? </a:t>
            </a:r>
            <a:endParaRPr lang="fr-CA" dirty="0"/>
          </a:p>
        </p:txBody>
      </p:sp>
    </p:spTree>
    <p:extLst>
      <p:ext uri="{BB962C8B-B14F-4D97-AF65-F5344CB8AC3E}">
        <p14:creationId xmlns:p14="http://schemas.microsoft.com/office/powerpoint/2010/main" val="2213841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Inclus dans la trousse</a:t>
            </a:r>
            <a:endParaRPr lang="fr-CA" dirty="0"/>
          </a:p>
        </p:txBody>
      </p:sp>
      <p:sp>
        <p:nvSpPr>
          <p:cNvPr id="3" name="Content Placeholder 2"/>
          <p:cNvSpPr>
            <a:spLocks noGrp="1"/>
          </p:cNvSpPr>
          <p:nvPr>
            <p:ph idx="1"/>
            <p:custDataLst>
              <p:tags r:id="rId2"/>
            </p:custDataLst>
          </p:nvPr>
        </p:nvSpPr>
        <p:spPr>
          <a:xfrm>
            <a:off x="0" y="1417638"/>
            <a:ext cx="8686800" cy="5323730"/>
          </a:xfrm>
        </p:spPr>
        <p:txBody>
          <a:bodyPr>
            <a:normAutofit fontScale="92500" lnSpcReduction="10000"/>
          </a:bodyPr>
          <a:lstStyle/>
          <a:p>
            <a:pPr lvl="1">
              <a:buFont typeface="Arial" panose="020B0604020202020204" pitchFamily="34" charset="0"/>
              <a:buChar char="•"/>
            </a:pPr>
            <a:r>
              <a:rPr lang="fr-CA" altLang="en-US" dirty="0" smtClean="0"/>
              <a:t>Huit leçons et cartes de leçons</a:t>
            </a:r>
          </a:p>
          <a:p>
            <a:pPr lvl="1">
              <a:buFont typeface="Arial" panose="020B0604020202020204" pitchFamily="34" charset="0"/>
              <a:buChar char="•"/>
            </a:pPr>
            <a:r>
              <a:rPr lang="fr-CA" altLang="en-US" dirty="0" smtClean="0"/>
              <a:t>Marionnette Copain</a:t>
            </a:r>
          </a:p>
          <a:p>
            <a:pPr lvl="1">
              <a:buFont typeface="Arial" panose="020B0604020202020204" pitchFamily="34" charset="0"/>
              <a:buChar char="•"/>
            </a:pPr>
            <a:r>
              <a:rPr lang="fr-CA" altLang="en-US" dirty="0" smtClean="0"/>
              <a:t>Livre </a:t>
            </a:r>
            <a:r>
              <a:rPr lang="fr-CA" altLang="en-US" i="1" dirty="0" smtClean="0"/>
              <a:t>Ton corps est à toi!</a:t>
            </a:r>
          </a:p>
          <a:p>
            <a:pPr lvl="1">
              <a:buFont typeface="Arial" panose="020B0604020202020204" pitchFamily="34" charset="0"/>
              <a:buChar char="•"/>
            </a:pPr>
            <a:r>
              <a:rPr lang="fr-CA" altLang="en-US" i="1" dirty="0" smtClean="0"/>
              <a:t>Mon corps </a:t>
            </a:r>
            <a:r>
              <a:rPr lang="fr-CA" altLang="en-US" dirty="0" smtClean="0"/>
              <a:t>et autres chansons</a:t>
            </a:r>
          </a:p>
          <a:p>
            <a:pPr lvl="1">
              <a:buFont typeface="Arial" panose="020B0604020202020204" pitchFamily="34" charset="0"/>
              <a:buChar char="•"/>
            </a:pPr>
            <a:r>
              <a:rPr lang="fr-CA" altLang="en-US" dirty="0" smtClean="0"/>
              <a:t>Affiche </a:t>
            </a:r>
            <a:r>
              <a:rPr lang="fr-CA" altLang="en-US" i="1" dirty="0" smtClean="0"/>
              <a:t>Dis « Non! » Pars! Parle! </a:t>
            </a:r>
            <a:r>
              <a:rPr lang="fr-CA" altLang="en-US" dirty="0" smtClean="0"/>
              <a:t>et affiche de l’ONU</a:t>
            </a:r>
          </a:p>
          <a:p>
            <a:pPr lvl="1">
              <a:buFont typeface="Arial" panose="020B0604020202020204" pitchFamily="34" charset="0"/>
              <a:buChar char="•"/>
            </a:pPr>
            <a:r>
              <a:rPr lang="fr-CA" altLang="en-US" dirty="0" smtClean="0"/>
              <a:t>Autocollants</a:t>
            </a:r>
          </a:p>
          <a:p>
            <a:pPr lvl="1">
              <a:buFont typeface="Arial" panose="020B0604020202020204" pitchFamily="34" charset="0"/>
              <a:buChar char="•"/>
            </a:pPr>
            <a:r>
              <a:rPr lang="fr-CA" altLang="en-US" dirty="0" smtClean="0"/>
              <a:t>Guide de ressources</a:t>
            </a:r>
          </a:p>
          <a:p>
            <a:pPr lvl="1">
              <a:buFont typeface="Arial" panose="020B0604020202020204" pitchFamily="34" charset="0"/>
              <a:buChar char="•"/>
            </a:pPr>
            <a:r>
              <a:rPr lang="fr-CA" altLang="en-US" dirty="0" smtClean="0"/>
              <a:t>Guide de démarrage rapide</a:t>
            </a:r>
          </a:p>
          <a:p>
            <a:pPr lvl="1">
              <a:buFont typeface="Arial" panose="020B0604020202020204" pitchFamily="34" charset="0"/>
              <a:buChar char="•"/>
            </a:pPr>
            <a:r>
              <a:rPr lang="fr-CA" altLang="en-US" dirty="0" smtClean="0"/>
              <a:t>Livret numérique </a:t>
            </a:r>
            <a:r>
              <a:rPr lang="fr-CA" altLang="en-US" i="1" dirty="0" smtClean="0"/>
              <a:t>Assurons la sécurité de nos enfants</a:t>
            </a:r>
            <a:r>
              <a:rPr lang="fr-CA" altLang="en-US" dirty="0" smtClean="0"/>
              <a:t> pour les parents</a:t>
            </a:r>
          </a:p>
          <a:p>
            <a:pPr lvl="1">
              <a:buFont typeface="Arial" panose="020B0604020202020204" pitchFamily="34" charset="0"/>
              <a:buChar char="•"/>
            </a:pPr>
            <a:r>
              <a:rPr lang="fr-CA" altLang="en-US" dirty="0" smtClean="0"/>
              <a:t>Aperçu du programme Prudence! à l’intention des administrateurs</a:t>
            </a:r>
            <a:endParaRPr lang="fr-CA" altLang="ja-JP" dirty="0" smtClean="0"/>
          </a:p>
          <a:p>
            <a:endParaRPr lang="fr-CA" dirty="0"/>
          </a:p>
        </p:txBody>
      </p:sp>
    </p:spTree>
    <p:extLst>
      <p:ext uri="{BB962C8B-B14F-4D97-AF65-F5344CB8AC3E}">
        <p14:creationId xmlns:p14="http://schemas.microsoft.com/office/powerpoint/2010/main" val="2985496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Leçons de Prudence!</a:t>
            </a:r>
            <a:endParaRPr lang="fr-CA" dirty="0"/>
          </a:p>
        </p:txBody>
      </p:sp>
      <p:sp>
        <p:nvSpPr>
          <p:cNvPr id="3" name="Content Placeholder 2"/>
          <p:cNvSpPr>
            <a:spLocks noGrp="1"/>
          </p:cNvSpPr>
          <p:nvPr>
            <p:ph idx="1"/>
            <p:custDataLst>
              <p:tags r:id="rId2"/>
            </p:custDataLst>
          </p:nvPr>
        </p:nvSpPr>
        <p:spPr/>
        <p:txBody>
          <a:bodyPr>
            <a:normAutofit fontScale="92500"/>
          </a:bodyPr>
          <a:lstStyle/>
          <a:p>
            <a:pPr marL="514350" indent="-514350">
              <a:buAutoNum type="arabicPeriod"/>
            </a:pPr>
            <a:r>
              <a:rPr lang="fr-CA" dirty="0" smtClean="0"/>
              <a:t>Les enfants ont des droits.</a:t>
            </a:r>
          </a:p>
          <a:p>
            <a:pPr marL="514350" indent="-514350">
              <a:buAutoNum type="arabicPeriod"/>
            </a:pPr>
            <a:r>
              <a:rPr lang="fr-CA" dirty="0" smtClean="0"/>
              <a:t>Les amis et les adultes de confiance.</a:t>
            </a:r>
          </a:p>
          <a:p>
            <a:pPr marL="514350" indent="-514350">
              <a:buAutoNum type="arabicPeriod"/>
            </a:pPr>
            <a:r>
              <a:rPr lang="fr-CA" dirty="0" smtClean="0"/>
              <a:t>Tout le monde a un corps.</a:t>
            </a:r>
          </a:p>
          <a:p>
            <a:pPr marL="514350" indent="-514350">
              <a:buAutoNum type="arabicPeriod"/>
            </a:pPr>
            <a:r>
              <a:rPr lang="fr-CA" dirty="0" smtClean="0"/>
              <a:t>Qu’est-ce qui est public? Qu’est-ce qui est privé?</a:t>
            </a:r>
          </a:p>
          <a:p>
            <a:pPr marL="514350" indent="-514350">
              <a:buAutoNum type="arabicPeriod"/>
            </a:pPr>
            <a:r>
              <a:rPr lang="fr-CA" dirty="0" smtClean="0"/>
              <a:t>Ton corps t’appartient.</a:t>
            </a:r>
          </a:p>
          <a:p>
            <a:pPr marL="514350" indent="-514350">
              <a:buAutoNum type="arabicPeriod"/>
            </a:pPr>
            <a:r>
              <a:rPr lang="fr-CA" dirty="0" smtClean="0"/>
              <a:t>Un toucher peut être permis ou interdit.</a:t>
            </a:r>
          </a:p>
          <a:p>
            <a:pPr marL="514350" indent="-514350">
              <a:buAutoNum type="arabicPeriod"/>
            </a:pPr>
            <a:r>
              <a:rPr lang="fr-CA" dirty="0" smtClean="0"/>
              <a:t>Les secrets peuvent être dangereux ou non.</a:t>
            </a:r>
          </a:p>
          <a:p>
            <a:pPr marL="514350" indent="-514350">
              <a:buAutoNum type="arabicPeriod"/>
            </a:pPr>
            <a:r>
              <a:rPr lang="fr-CA" altLang="en-US" dirty="0" smtClean="0"/>
              <a:t>Dis « Non! » Pars! Parle!</a:t>
            </a:r>
            <a:endParaRPr lang="fr-CA" dirty="0"/>
          </a:p>
        </p:txBody>
      </p:sp>
    </p:spTree>
    <p:extLst>
      <p:ext uri="{BB962C8B-B14F-4D97-AF65-F5344CB8AC3E}">
        <p14:creationId xmlns:p14="http://schemas.microsoft.com/office/powerpoint/2010/main" val="2089422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Conseils pour utiliser le programme Prudence!</a:t>
            </a:r>
            <a:endParaRPr lang="fr-CA" dirty="0"/>
          </a:p>
        </p:txBody>
      </p:sp>
      <p:sp>
        <p:nvSpPr>
          <p:cNvPr id="3" name="Content Placeholder 2"/>
          <p:cNvSpPr>
            <a:spLocks noGrp="1"/>
          </p:cNvSpPr>
          <p:nvPr>
            <p:ph idx="1"/>
            <p:custDataLst>
              <p:tags r:id="rId2"/>
            </p:custDataLst>
          </p:nvPr>
        </p:nvSpPr>
        <p:spPr>
          <a:xfrm>
            <a:off x="457200" y="1600200"/>
            <a:ext cx="8382000" cy="4525963"/>
          </a:xfrm>
        </p:spPr>
        <p:txBody>
          <a:bodyPr>
            <a:normAutofit fontScale="92500" lnSpcReduction="10000"/>
          </a:bodyPr>
          <a:lstStyle/>
          <a:p>
            <a:r>
              <a:rPr lang="fr-CA" dirty="0" smtClean="0"/>
              <a:t>Mobilisez les parents et la communauté : séances d’information, émissions de radio, livret </a:t>
            </a:r>
            <a:r>
              <a:rPr lang="fr-CA" altLang="en-US" i="1" dirty="0" smtClean="0"/>
              <a:t>Assurons la sécurité de nos enfants</a:t>
            </a:r>
            <a:r>
              <a:rPr lang="fr-CA" i="1" dirty="0" smtClean="0"/>
              <a:t>,</a:t>
            </a:r>
            <a:r>
              <a:rPr lang="fr-CA" dirty="0" smtClean="0"/>
              <a:t> lettre sur les apprentissages de la journée.</a:t>
            </a:r>
          </a:p>
          <a:p>
            <a:r>
              <a:rPr lang="fr-CA" dirty="0" smtClean="0"/>
              <a:t>Faites équipe avec un enseignant, un travailleur en santé mentale, un travailleur social ou une infirmière. </a:t>
            </a:r>
          </a:p>
          <a:p>
            <a:r>
              <a:rPr lang="fr-CA" dirty="0" smtClean="0"/>
              <a:t>Enseignez le programme entre novembre et mars.</a:t>
            </a:r>
          </a:p>
          <a:p>
            <a:r>
              <a:rPr lang="fr-CA" dirty="0" smtClean="0"/>
              <a:t>Prenez soin de vous (Programme d’aide aux employés).</a:t>
            </a:r>
          </a:p>
          <a:p>
            <a:endParaRPr lang="fr-CA" dirty="0" smtClean="0"/>
          </a:p>
        </p:txBody>
      </p:sp>
    </p:spTree>
    <p:extLst>
      <p:ext uri="{BB962C8B-B14F-4D97-AF65-F5344CB8AC3E}">
        <p14:creationId xmlns:p14="http://schemas.microsoft.com/office/powerpoint/2010/main" val="2263265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fr-CA" dirty="0" smtClean="0"/>
              <a:t>Comment le programme Prudence! </a:t>
            </a:r>
            <a:br>
              <a:rPr lang="fr-CA" dirty="0" smtClean="0"/>
            </a:br>
            <a:r>
              <a:rPr lang="fr-CA" dirty="0" err="1" smtClean="0"/>
              <a:t>a-t-il</a:t>
            </a:r>
            <a:r>
              <a:rPr lang="fr-CA" dirty="0" smtClean="0"/>
              <a:t> été utilisé au Nunavut?</a:t>
            </a:r>
            <a:endParaRPr lang="fr-CA" dirty="0"/>
          </a:p>
        </p:txBody>
      </p:sp>
      <p:sp>
        <p:nvSpPr>
          <p:cNvPr id="3" name="Content Placeholder 2"/>
          <p:cNvSpPr>
            <a:spLocks noGrp="1"/>
          </p:cNvSpPr>
          <p:nvPr>
            <p:ph idx="1"/>
            <p:custDataLst>
              <p:tags r:id="rId3"/>
            </p:custDataLst>
          </p:nvPr>
        </p:nvSpPr>
        <p:spPr>
          <a:xfrm>
            <a:off x="228600" y="1600200"/>
            <a:ext cx="8915400" cy="4525963"/>
          </a:xfrm>
        </p:spPr>
        <p:txBody>
          <a:bodyPr/>
          <a:lstStyle/>
          <a:p>
            <a:r>
              <a:rPr lang="fr-CA" dirty="0" err="1" smtClean="0"/>
              <a:t>Kimmirut</a:t>
            </a:r>
            <a:r>
              <a:rPr lang="fr-CA" dirty="0" smtClean="0"/>
              <a:t> – double-cliquez sur l’image (en anglais)</a:t>
            </a:r>
            <a:endParaRPr lang="fr-CA" dirty="0"/>
          </a:p>
        </p:txBody>
      </p:sp>
      <p:graphicFrame>
        <p:nvGraphicFramePr>
          <p:cNvPr id="4" name="Object 3"/>
          <p:cNvGraphicFramePr>
            <a:graphicFrameLocks noChangeAspect="1"/>
          </p:cNvGraphicFramePr>
          <p:nvPr>
            <p:custDataLst>
              <p:tags r:id="rId4"/>
            </p:custDataLst>
            <p:extLst>
              <p:ext uri="{D42A27DB-BD31-4B8C-83A1-F6EECF244321}">
                <p14:modId xmlns:p14="http://schemas.microsoft.com/office/powerpoint/2010/main" val="791538933"/>
              </p:ext>
            </p:extLst>
          </p:nvPr>
        </p:nvGraphicFramePr>
        <p:xfrm>
          <a:off x="3200400" y="2209800"/>
          <a:ext cx="3140075" cy="4064000"/>
        </p:xfrm>
        <a:graphic>
          <a:graphicData uri="http://schemas.openxmlformats.org/presentationml/2006/ole">
            <mc:AlternateContent xmlns:mc="http://schemas.openxmlformats.org/markup-compatibility/2006">
              <mc:Choice xmlns:v="urn:schemas-microsoft-com:vml" Requires="v">
                <p:oleObj spid="_x0000_s1071" name="Acrobat Document" r:id="rId6" imgW="5829058" imgH="7543510" progId="AcroExch.Document.DC">
                  <p:embed/>
                </p:oleObj>
              </mc:Choice>
              <mc:Fallback>
                <p:oleObj name="Acrobat Document" r:id="rId6" imgW="5829058" imgH="7543510" progId="AcroExch.Document.DC">
                  <p:embed/>
                  <p:pic>
                    <p:nvPicPr>
                      <p:cNvPr id="0" name=""/>
                      <p:cNvPicPr/>
                      <p:nvPr/>
                    </p:nvPicPr>
                    <p:blipFill>
                      <a:blip r:embed="rId7"/>
                      <a:stretch>
                        <a:fillRect/>
                      </a:stretch>
                    </p:blipFill>
                    <p:spPr>
                      <a:xfrm>
                        <a:off x="3200400" y="2209800"/>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302693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Qui est responsable de prévenir les abus sexuels d’enfants?</a:t>
            </a:r>
            <a:endParaRPr lang="fr-CA" dirty="0"/>
          </a:p>
        </p:txBody>
      </p:sp>
      <p:sp>
        <p:nvSpPr>
          <p:cNvPr id="3" name="Content Placeholder 2"/>
          <p:cNvSpPr>
            <a:spLocks noGrp="1"/>
          </p:cNvSpPr>
          <p:nvPr>
            <p:ph idx="1"/>
            <p:custDataLst>
              <p:tags r:id="rId2"/>
            </p:custDataLst>
          </p:nvPr>
        </p:nvSpPr>
        <p:spPr/>
        <p:txBody>
          <a:bodyPr/>
          <a:lstStyle/>
          <a:p>
            <a:r>
              <a:rPr lang="fr-CA" dirty="0" smtClean="0"/>
              <a:t>Tous les adultes ont la responsabilité de prévenir les abus sexuels d’enfants. Les enfants ne devraient pas avoir à se protéger eux-mêmes.</a:t>
            </a:r>
            <a:endParaRPr lang="fr-CA" dirty="0"/>
          </a:p>
        </p:txBody>
      </p:sp>
    </p:spTree>
    <p:extLst>
      <p:ext uri="{BB962C8B-B14F-4D97-AF65-F5344CB8AC3E}">
        <p14:creationId xmlns:p14="http://schemas.microsoft.com/office/powerpoint/2010/main" val="780331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254</TotalTime>
  <Words>608</Words>
  <Application>Microsoft Office PowerPoint</Application>
  <PresentationFormat>Affichage à l'écran (4:3)</PresentationFormat>
  <Paragraphs>89</Paragraphs>
  <Slides>16</Slides>
  <Notes>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GN Powerpoint HSS</vt:lpstr>
      <vt:lpstr>Acrobat Document</vt:lpstr>
      <vt:lpstr>Prévention des abus sexuels d’enfants – Renseignements pour le personnel enseignant</vt:lpstr>
      <vt:lpstr>Abus sexuels d’enfants : Faits</vt:lpstr>
      <vt:lpstr>Programme Prudence! (Croix-Rouge)</vt:lpstr>
      <vt:lpstr>Programme Prudence!</vt:lpstr>
      <vt:lpstr>Inclus dans la trousse</vt:lpstr>
      <vt:lpstr>Leçons de Prudence!</vt:lpstr>
      <vt:lpstr>Conseils pour utiliser le programme Prudence!</vt:lpstr>
      <vt:lpstr>Comment le programme Prudence!  a-t-il été utilisé au Nunavut?</vt:lpstr>
      <vt:lpstr>Qui est responsable de prévenir les abus sexuels d’enfants?</vt:lpstr>
      <vt:lpstr>Prévention par les adultes : en parler</vt:lpstr>
      <vt:lpstr>En parler</vt:lpstr>
      <vt:lpstr>Reconnaitre une confidence</vt:lpstr>
      <vt:lpstr>Quoi faire si un enfant vous confie un abus sexuel</vt:lpstr>
      <vt:lpstr>Quand réagir?</vt:lpstr>
      <vt:lpstr>Ne manquez pas…</vt:lpstr>
      <vt:lpstr>Besoin d’aide?</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Annie</cp:lastModifiedBy>
  <cp:revision>49</cp:revision>
  <cp:lastPrinted>2012-06-13T22:26:17Z</cp:lastPrinted>
  <dcterms:created xsi:type="dcterms:W3CDTF">2013-03-27T20:38:35Z</dcterms:created>
  <dcterms:modified xsi:type="dcterms:W3CDTF">2017-12-18T19:05:56Z</dcterms:modified>
</cp:coreProperties>
</file>