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1" r:id="rId3"/>
    <p:sldId id="282" r:id="rId4"/>
    <p:sldId id="260" r:id="rId5"/>
    <p:sldId id="284" r:id="rId6"/>
    <p:sldId id="288" r:id="rId7"/>
    <p:sldId id="287" r:id="rId8"/>
    <p:sldId id="289" r:id="rId9"/>
    <p:sldId id="261" r:id="rId10"/>
    <p:sldId id="262" r:id="rId11"/>
    <p:sldId id="290" r:id="rId12"/>
    <p:sldId id="291" r:id="rId13"/>
    <p:sldId id="292" r:id="rId14"/>
    <p:sldId id="293" r:id="rId15"/>
    <p:sldId id="294" r:id="rId16"/>
    <p:sldId id="283" r:id="rId17"/>
    <p:sldId id="263" r:id="rId18"/>
    <p:sldId id="275" r:id="rId19"/>
    <p:sldId id="295" r:id="rId20"/>
    <p:sldId id="279" r:id="rId21"/>
    <p:sldId id="296" r:id="rId22"/>
    <p:sldId id="280" r:id="rId23"/>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éphanie Roberge" initials="SR" lastIdx="4" clrIdx="0"/>
  <p:cmAuthor id="1" name="Sophie Martineau" initials="SMart"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906" autoAdjust="0"/>
  </p:normalViewPr>
  <p:slideViewPr>
    <p:cSldViewPr>
      <p:cViewPr>
        <p:scale>
          <a:sx n="116" d="100"/>
          <a:sy n="116" d="100"/>
        </p:scale>
        <p:origin x="-774"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25" d="100"/>
          <a:sy n="125" d="100"/>
        </p:scale>
        <p:origin x="-1428" y="194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7B33BAC7-1AAC-49E5-9FD6-93F184AC628E}" type="datetimeFigureOut">
              <a:rPr lang="en-CA" smtClean="0"/>
              <a:t>2018-02-21</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77E15E5F-7C36-41D8-8395-82A5E52F9435}" type="slidenum">
              <a:rPr lang="en-CA" smtClean="0"/>
              <a:t>‹#›</a:t>
            </a:fld>
            <a:endParaRPr lang="en-CA"/>
          </a:p>
        </p:txBody>
      </p:sp>
    </p:spTree>
    <p:extLst>
      <p:ext uri="{BB962C8B-B14F-4D97-AF65-F5344CB8AC3E}">
        <p14:creationId xmlns:p14="http://schemas.microsoft.com/office/powerpoint/2010/main" val="213528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1</a:t>
            </a:fld>
            <a:endParaRPr lang="en-CA"/>
          </a:p>
        </p:txBody>
      </p:sp>
    </p:spTree>
    <p:extLst>
      <p:ext uri="{BB962C8B-B14F-4D97-AF65-F5344CB8AC3E}">
        <p14:creationId xmlns:p14="http://schemas.microsoft.com/office/powerpoint/2010/main" val="2022550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 fait de parler de relations sexuelles</a:t>
            </a:r>
            <a:r>
              <a:rPr lang="fr-CA" baseline="0" dirty="0" smtClean="0"/>
              <a:t> avec les</a:t>
            </a:r>
            <a:r>
              <a:rPr lang="fr-CA" dirty="0" smtClean="0"/>
              <a:t> enfants ne les rend pas plus susceptibles d’en avoir.</a:t>
            </a:r>
          </a:p>
          <a:p>
            <a:r>
              <a:rPr lang="fr-CA" dirty="0" smtClean="0"/>
              <a:t>S’ils ne tirent</a:t>
            </a:r>
            <a:r>
              <a:rPr lang="fr-CA" baseline="0" dirty="0" smtClean="0"/>
              <a:t> pas leur information de vous, ils le feront d’autres sources : é</a:t>
            </a:r>
            <a:r>
              <a:rPr lang="fr-CA" dirty="0" smtClean="0"/>
              <a:t>missions de télévision, films, musique et amis. Souvent, les renseignements</a:t>
            </a:r>
            <a:r>
              <a:rPr lang="fr-CA" baseline="0" dirty="0" smtClean="0"/>
              <a:t> qui viennent de ces sources sont faux. Pour qu’ils aient</a:t>
            </a:r>
            <a:r>
              <a:rPr lang="fr-CA" dirty="0" smtClean="0"/>
              <a:t> l’heure juste, il vaut donc mieux leur parler.</a:t>
            </a:r>
            <a:endParaRPr lang="fr-CA" dirty="0"/>
          </a:p>
        </p:txBody>
      </p:sp>
      <p:sp>
        <p:nvSpPr>
          <p:cNvPr id="4" name="Slide Number Placeholder 3"/>
          <p:cNvSpPr>
            <a:spLocks noGrp="1"/>
          </p:cNvSpPr>
          <p:nvPr>
            <p:ph type="sldNum" sz="quarter" idx="10"/>
          </p:nvPr>
        </p:nvSpPr>
        <p:spPr/>
        <p:txBody>
          <a:bodyPr/>
          <a:lstStyle/>
          <a:p>
            <a:fld id="{F536CF43-A7CD-462D-8664-9B2A5051C189}" type="slidenum">
              <a:rPr lang="en-US" smtClean="0"/>
              <a:t>10</a:t>
            </a:fld>
            <a:endParaRPr lang="en-US"/>
          </a:p>
        </p:txBody>
      </p:sp>
    </p:spTree>
    <p:extLst>
      <p:ext uri="{BB962C8B-B14F-4D97-AF65-F5344CB8AC3E}">
        <p14:creationId xmlns:p14="http://schemas.microsoft.com/office/powerpoint/2010/main" val="39668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11</a:t>
            </a:fld>
            <a:endParaRPr lang="en-CA"/>
          </a:p>
        </p:txBody>
      </p:sp>
    </p:spTree>
    <p:extLst>
      <p:ext uri="{BB962C8B-B14F-4D97-AF65-F5344CB8AC3E}">
        <p14:creationId xmlns:p14="http://schemas.microsoft.com/office/powerpoint/2010/main" val="4022031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Est-ce facile ou difficile? Est-ce plus facile ou plus difficile de le faire en i</a:t>
            </a:r>
            <a:r>
              <a:rPr lang="fr-CA" baseline="0" dirty="0" smtClean="0"/>
              <a:t>nuktitut ou en inuinnaqtun plutôt qu’en français?</a:t>
            </a:r>
            <a:endParaRPr lang="fr-CA" dirty="0"/>
          </a:p>
        </p:txBody>
      </p:sp>
      <p:sp>
        <p:nvSpPr>
          <p:cNvPr id="4" name="Slide Number Placeholder 3"/>
          <p:cNvSpPr>
            <a:spLocks noGrp="1"/>
          </p:cNvSpPr>
          <p:nvPr>
            <p:ph type="sldNum" sz="quarter" idx="10"/>
          </p:nvPr>
        </p:nvSpPr>
        <p:spPr/>
        <p:txBody>
          <a:bodyPr/>
          <a:lstStyle/>
          <a:p>
            <a:fld id="{7172E426-A503-4E7D-A1D3-9238E89E20DE}" type="slidenum">
              <a:rPr lang="en-CA" smtClean="0"/>
              <a:t>12</a:t>
            </a:fld>
            <a:endParaRPr lang="en-CA"/>
          </a:p>
        </p:txBody>
      </p:sp>
    </p:spTree>
    <p:extLst>
      <p:ext uri="{BB962C8B-B14F-4D97-AF65-F5344CB8AC3E}">
        <p14:creationId xmlns:p14="http://schemas.microsoft.com/office/powerpoint/2010/main" val="2343339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Soyez précis.</a:t>
            </a:r>
          </a:p>
          <a:p>
            <a:pPr marL="171643" indent="-171643">
              <a:buFontTx/>
              <a:buChar char="-"/>
            </a:pPr>
            <a:r>
              <a:rPr lang="fr-CA" dirty="0" smtClean="0"/>
              <a:t>Ça va si maman ou papa t’aide à t’essuyer après que tu sois allé à la toilette</a:t>
            </a:r>
            <a:r>
              <a:rPr lang="fr-CA" baseline="0" dirty="0" smtClean="0"/>
              <a:t>.</a:t>
            </a:r>
          </a:p>
          <a:p>
            <a:pPr marL="171643" indent="-171643">
              <a:buFontTx/>
              <a:buChar char="-"/>
            </a:pPr>
            <a:r>
              <a:rPr lang="fr-CA" baseline="0" dirty="0" smtClean="0"/>
              <a:t>Ça va si l’infirmière</a:t>
            </a:r>
            <a:r>
              <a:rPr lang="fr-CA" dirty="0" smtClean="0"/>
              <a:t> ou le médecin examine tes parties intimes, pourvu que maman ou papa soit là</a:t>
            </a:r>
            <a:r>
              <a:rPr lang="fr-CA" baseline="0" dirty="0" smtClean="0"/>
              <a:t>.</a:t>
            </a:r>
          </a:p>
          <a:p>
            <a:pPr marL="171643" indent="-171643">
              <a:buFontTx/>
              <a:buChar char="-"/>
            </a:pPr>
            <a:r>
              <a:rPr lang="fr-CA" dirty="0" smtClean="0"/>
              <a:t>Ça va </a:t>
            </a:r>
            <a:r>
              <a:rPr lang="fr-CA" baseline="0" dirty="0" smtClean="0"/>
              <a:t>si quelqu’un t’aide à t’habiller.</a:t>
            </a:r>
          </a:p>
          <a:p>
            <a:pPr marL="171643" indent="-171643">
              <a:buFontTx/>
              <a:buChar char="-"/>
            </a:pPr>
            <a:r>
              <a:rPr lang="fr-CA" dirty="0" smtClean="0"/>
              <a:t>Ça ne va pas si quelqu’un te demande de toucher ses parties intimes</a:t>
            </a:r>
            <a:r>
              <a:rPr lang="fr-CA" baseline="0" dirty="0" smtClean="0"/>
              <a:t>.</a:t>
            </a:r>
          </a:p>
        </p:txBody>
      </p:sp>
      <p:sp>
        <p:nvSpPr>
          <p:cNvPr id="4" name="Slide Number Placeholder 3"/>
          <p:cNvSpPr>
            <a:spLocks noGrp="1"/>
          </p:cNvSpPr>
          <p:nvPr>
            <p:ph type="sldNum" sz="quarter" idx="10"/>
          </p:nvPr>
        </p:nvSpPr>
        <p:spPr/>
        <p:txBody>
          <a:bodyPr/>
          <a:lstStyle/>
          <a:p>
            <a:fld id="{F536CF43-A7CD-462D-8664-9B2A5051C189}" type="slidenum">
              <a:rPr lang="en-US" smtClean="0"/>
              <a:t>13</a:t>
            </a:fld>
            <a:endParaRPr lang="en-US"/>
          </a:p>
        </p:txBody>
      </p:sp>
    </p:spTree>
    <p:extLst>
      <p:ext uri="{BB962C8B-B14F-4D97-AF65-F5344CB8AC3E}">
        <p14:creationId xmlns:p14="http://schemas.microsoft.com/office/powerpoint/2010/main" val="3610320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Voici des exemples de valeurs familiales : Je veux que tu attendes d’être plus âgé avant d’avoir des relations sexuelles; je ne veux pas que tu aies des relations sexuelles avant de te marier; je veux que tu termines tes études avant d’avoir un bébé; je veux que tu respectes ton partenaire</a:t>
            </a:r>
            <a:r>
              <a:rPr lang="fr-CA" baseline="0" dirty="0" smtClean="0"/>
              <a:t>.</a:t>
            </a:r>
          </a:p>
          <a:p>
            <a:endParaRPr lang="fr-CA" baseline="0" dirty="0" smtClean="0"/>
          </a:p>
          <a:p>
            <a:r>
              <a:rPr lang="fr-CA" baseline="0" dirty="0" smtClean="0"/>
              <a:t>Autour de cet </a:t>
            </a:r>
            <a:r>
              <a:rPr lang="fr-CA" dirty="0" smtClean="0"/>
              <a:t>âge, l’enfant commence à entendre certaines choses dans son cercle d’amis. Il vaut mieux qu’il les entende d’un adulte qui a son bien à cœur et qui s’assure que l’information est exacte</a:t>
            </a:r>
            <a:r>
              <a:rPr lang="fr-CA" baseline="0" dirty="0" smtClean="0"/>
              <a:t>.</a:t>
            </a:r>
          </a:p>
          <a:p>
            <a:endParaRPr lang="fr-CA" dirty="0"/>
          </a:p>
        </p:txBody>
      </p:sp>
      <p:sp>
        <p:nvSpPr>
          <p:cNvPr id="4" name="Slide Number Placeholder 3"/>
          <p:cNvSpPr>
            <a:spLocks noGrp="1"/>
          </p:cNvSpPr>
          <p:nvPr>
            <p:ph type="sldNum" sz="quarter" idx="10"/>
          </p:nvPr>
        </p:nvSpPr>
        <p:spPr/>
        <p:txBody>
          <a:bodyPr/>
          <a:lstStyle/>
          <a:p>
            <a:fld id="{F536CF43-A7CD-462D-8664-9B2A5051C189}" type="slidenum">
              <a:rPr lang="en-US" smtClean="0"/>
              <a:t>14</a:t>
            </a:fld>
            <a:endParaRPr lang="en-US"/>
          </a:p>
        </p:txBody>
      </p:sp>
    </p:spTree>
    <p:extLst>
      <p:ext uri="{BB962C8B-B14F-4D97-AF65-F5344CB8AC3E}">
        <p14:creationId xmlns:p14="http://schemas.microsoft.com/office/powerpoint/2010/main" val="65978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 Pratiques sexuelles sécuritaires » = Quand on décide d’avoir des relations sexuelles, comment se protéger</a:t>
            </a:r>
            <a:r>
              <a:rPr lang="fr-CA" baseline="0" dirty="0" smtClean="0"/>
              <a:t>? Utiliser des condoms.</a:t>
            </a:r>
            <a:r>
              <a:rPr lang="fr-CA" dirty="0" smtClean="0"/>
              <a:t> Utiliser des méthodes contraceptives. Passer régulièrement des tests de dépistage pour les ITS. </a:t>
            </a:r>
            <a:r>
              <a:rPr lang="fr-CA" baseline="0" dirty="0" smtClean="0"/>
              <a:t>Discuter avec sa</a:t>
            </a:r>
            <a:r>
              <a:rPr lang="fr-CA" dirty="0" smtClean="0"/>
              <a:t> ou son partenaire</a:t>
            </a:r>
            <a:r>
              <a:rPr lang="fr-CA" baseline="0" dirty="0" smtClean="0"/>
              <a:t>. </a:t>
            </a:r>
          </a:p>
        </p:txBody>
      </p:sp>
      <p:sp>
        <p:nvSpPr>
          <p:cNvPr id="4" name="Slide Number Placeholder 3"/>
          <p:cNvSpPr>
            <a:spLocks noGrp="1"/>
          </p:cNvSpPr>
          <p:nvPr>
            <p:ph type="sldNum" sz="quarter" idx="10"/>
          </p:nvPr>
        </p:nvSpPr>
        <p:spPr/>
        <p:txBody>
          <a:bodyPr/>
          <a:lstStyle/>
          <a:p>
            <a:fld id="{F536CF43-A7CD-462D-8664-9B2A5051C189}" type="slidenum">
              <a:rPr lang="en-US" smtClean="0"/>
              <a:t>15</a:t>
            </a:fld>
            <a:endParaRPr lang="en-US"/>
          </a:p>
        </p:txBody>
      </p:sp>
    </p:spTree>
    <p:extLst>
      <p:ext uri="{BB962C8B-B14F-4D97-AF65-F5344CB8AC3E}">
        <p14:creationId xmlns:p14="http://schemas.microsoft.com/office/powerpoint/2010/main" val="244086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16</a:t>
            </a:fld>
            <a:endParaRPr lang="en-CA"/>
          </a:p>
        </p:txBody>
      </p:sp>
    </p:spTree>
    <p:extLst>
      <p:ext uri="{BB962C8B-B14F-4D97-AF65-F5344CB8AC3E}">
        <p14:creationId xmlns:p14="http://schemas.microsoft.com/office/powerpoint/2010/main" val="2460342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17</a:t>
            </a:fld>
            <a:endParaRPr lang="en-CA"/>
          </a:p>
        </p:txBody>
      </p:sp>
    </p:spTree>
    <p:extLst>
      <p:ext uri="{BB962C8B-B14F-4D97-AF65-F5344CB8AC3E}">
        <p14:creationId xmlns:p14="http://schemas.microsoft.com/office/powerpoint/2010/main" val="1829607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baseline="0" dirty="0" smtClean="0"/>
          </a:p>
          <a:p>
            <a:r>
              <a:rPr lang="fr-CA" baseline="0" dirty="0" smtClean="0"/>
              <a:t>Vous pouvez faire l’activité en grand ou en</a:t>
            </a:r>
            <a:r>
              <a:rPr lang="fr-CA" dirty="0" smtClean="0"/>
              <a:t> petits groupes –</a:t>
            </a:r>
            <a:r>
              <a:rPr lang="fr-CA" baseline="0" dirty="0" smtClean="0"/>
              <a:t> chaque groupe se concentre à apporter une solution à</a:t>
            </a:r>
            <a:r>
              <a:rPr lang="fr-CA" dirty="0" smtClean="0"/>
              <a:t> </a:t>
            </a:r>
            <a:r>
              <a:rPr lang="fr-CA" baseline="0" dirty="0" smtClean="0"/>
              <a:t>une ou deux questions.</a:t>
            </a:r>
            <a:endParaRPr lang="fr-CA" dirty="0"/>
          </a:p>
        </p:txBody>
      </p:sp>
      <p:sp>
        <p:nvSpPr>
          <p:cNvPr id="4" name="Slide Number Placeholder 3"/>
          <p:cNvSpPr>
            <a:spLocks noGrp="1"/>
          </p:cNvSpPr>
          <p:nvPr>
            <p:ph type="sldNum" sz="quarter" idx="10"/>
          </p:nvPr>
        </p:nvSpPr>
        <p:spPr/>
        <p:txBody>
          <a:bodyPr/>
          <a:lstStyle/>
          <a:p>
            <a:fld id="{F536CF43-A7CD-462D-8664-9B2A5051C189}" type="slidenum">
              <a:rPr lang="en-US" smtClean="0"/>
              <a:t>18</a:t>
            </a:fld>
            <a:endParaRPr lang="en-US"/>
          </a:p>
        </p:txBody>
      </p:sp>
    </p:spTree>
    <p:extLst>
      <p:ext uri="{BB962C8B-B14F-4D97-AF65-F5344CB8AC3E}">
        <p14:creationId xmlns:p14="http://schemas.microsoft.com/office/powerpoint/2010/main" val="1969838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19</a:t>
            </a:fld>
            <a:endParaRPr lang="en-CA"/>
          </a:p>
        </p:txBody>
      </p:sp>
    </p:spTree>
    <p:extLst>
      <p:ext uri="{BB962C8B-B14F-4D97-AF65-F5344CB8AC3E}">
        <p14:creationId xmlns:p14="http://schemas.microsoft.com/office/powerpoint/2010/main" val="145537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r>
              <a:rPr lang="en-US" dirty="0" smtClean="0"/>
              <a:t>2</a:t>
            </a:r>
          </a:p>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7678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20</a:t>
            </a:fld>
            <a:endParaRPr lang="en-CA"/>
          </a:p>
        </p:txBody>
      </p:sp>
    </p:spTree>
    <p:extLst>
      <p:ext uri="{BB962C8B-B14F-4D97-AF65-F5344CB8AC3E}">
        <p14:creationId xmlns:p14="http://schemas.microsoft.com/office/powerpoint/2010/main" val="194294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21</a:t>
            </a:fld>
            <a:endParaRPr lang="en-CA"/>
          </a:p>
        </p:txBody>
      </p:sp>
    </p:spTree>
    <p:extLst>
      <p:ext uri="{BB962C8B-B14F-4D97-AF65-F5344CB8AC3E}">
        <p14:creationId xmlns:p14="http://schemas.microsoft.com/office/powerpoint/2010/main" val="2487681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6CF43-A7CD-462D-8664-9B2A5051C189}" type="slidenum">
              <a:rPr lang="en-US" smtClean="0"/>
              <a:t>22</a:t>
            </a:fld>
            <a:endParaRPr lang="en-US"/>
          </a:p>
        </p:txBody>
      </p:sp>
    </p:spTree>
    <p:extLst>
      <p:ext uri="{BB962C8B-B14F-4D97-AF65-F5344CB8AC3E}">
        <p14:creationId xmlns:p14="http://schemas.microsoft.com/office/powerpoint/2010/main" val="33416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r>
              <a:rPr lang="fr-CA" dirty="0" smtClean="0"/>
              <a:t>Inscrivez la convention de groupe sur un tableau blanc ou un tableau de papier </a:t>
            </a:r>
            <a:r>
              <a:rPr lang="fr-CA" baseline="0" dirty="0" smtClean="0"/>
              <a:t>affiché dans la pièce. Si quelqu’un y déroge, vous pouvez dire :</a:t>
            </a:r>
            <a:r>
              <a:rPr lang="fr-CA" dirty="0" smtClean="0"/>
              <a:t> </a:t>
            </a:r>
            <a:r>
              <a:rPr lang="fr-CA" baseline="0" dirty="0" smtClean="0"/>
              <a:t>« Je voudrais vous rappeler</a:t>
            </a:r>
            <a:r>
              <a:rPr lang="fr-CA" dirty="0" smtClean="0"/>
              <a:t> la </a:t>
            </a:r>
            <a:r>
              <a:rPr lang="fr-CA" baseline="0" dirty="0" smtClean="0"/>
              <a:t>convention de groupe que nous avons établie </a:t>
            </a:r>
            <a:r>
              <a:rPr lang="fr-CA" dirty="0" smtClean="0"/>
              <a:t>au début de la séance. »</a:t>
            </a:r>
            <a:endParaRPr lang="fr-CA"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4619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4</a:t>
            </a:fld>
            <a:endParaRPr lang="en-CA"/>
          </a:p>
        </p:txBody>
      </p:sp>
    </p:spTree>
    <p:extLst>
      <p:ext uri="{BB962C8B-B14F-4D97-AF65-F5344CB8AC3E}">
        <p14:creationId xmlns:p14="http://schemas.microsoft.com/office/powerpoint/2010/main" val="364086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5</a:t>
            </a:fld>
            <a:endParaRPr lang="en-CA"/>
          </a:p>
        </p:txBody>
      </p:sp>
    </p:spTree>
    <p:extLst>
      <p:ext uri="{BB962C8B-B14F-4D97-AF65-F5344CB8AC3E}">
        <p14:creationId xmlns:p14="http://schemas.microsoft.com/office/powerpoint/2010/main" val="41861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6</a:t>
            </a:fld>
            <a:endParaRPr lang="en-CA"/>
          </a:p>
        </p:txBody>
      </p:sp>
    </p:spTree>
    <p:extLst>
      <p:ext uri="{BB962C8B-B14F-4D97-AF65-F5344CB8AC3E}">
        <p14:creationId xmlns:p14="http://schemas.microsoft.com/office/powerpoint/2010/main" val="11214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7</a:t>
            </a:fld>
            <a:endParaRPr lang="en-CA"/>
          </a:p>
        </p:txBody>
      </p:sp>
    </p:spTree>
    <p:extLst>
      <p:ext uri="{BB962C8B-B14F-4D97-AF65-F5344CB8AC3E}">
        <p14:creationId xmlns:p14="http://schemas.microsoft.com/office/powerpoint/2010/main" val="170601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8</a:t>
            </a:fld>
            <a:endParaRPr lang="en-CA"/>
          </a:p>
        </p:txBody>
      </p:sp>
    </p:spTree>
    <p:extLst>
      <p:ext uri="{BB962C8B-B14F-4D97-AF65-F5344CB8AC3E}">
        <p14:creationId xmlns:p14="http://schemas.microsoft.com/office/powerpoint/2010/main" val="8460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 soient heureux</a:t>
            </a:r>
          </a:p>
          <a:p>
            <a:r>
              <a:rPr lang="fr-CA" dirty="0" smtClean="0"/>
              <a:t>… soient en santé</a:t>
            </a:r>
          </a:p>
          <a:p>
            <a:r>
              <a:rPr lang="fr-CA" dirty="0" smtClean="0"/>
              <a:t>… soient en sécurité</a:t>
            </a:r>
          </a:p>
          <a:p>
            <a:r>
              <a:rPr lang="fr-CA" dirty="0" smtClean="0"/>
              <a:t>… entretiennent de saines relations</a:t>
            </a:r>
          </a:p>
          <a:p>
            <a:r>
              <a:rPr lang="fr-CA" dirty="0" smtClean="0"/>
              <a:t>… aient des enfants</a:t>
            </a:r>
          </a:p>
          <a:p>
            <a:r>
              <a:rPr lang="fr-CA" dirty="0" smtClean="0"/>
              <a:t>… se sentent bien dans leur peau</a:t>
            </a:r>
          </a:p>
          <a:p>
            <a:r>
              <a:rPr lang="fr-CA" dirty="0" smtClean="0"/>
              <a:t>… attendent d’être prêts avant d’avoir des relations sexuelles</a:t>
            </a:r>
            <a:endParaRPr lang="fr-CA" dirty="0"/>
          </a:p>
        </p:txBody>
      </p:sp>
      <p:sp>
        <p:nvSpPr>
          <p:cNvPr id="4" name="Slide Number Placeholder 3"/>
          <p:cNvSpPr>
            <a:spLocks noGrp="1"/>
          </p:cNvSpPr>
          <p:nvPr>
            <p:ph type="sldNum" sz="quarter" idx="10"/>
          </p:nvPr>
        </p:nvSpPr>
        <p:spPr/>
        <p:txBody>
          <a:bodyPr/>
          <a:lstStyle/>
          <a:p>
            <a:fld id="{F536CF43-A7CD-462D-8664-9B2A5051C189}" type="slidenum">
              <a:rPr lang="fr-CA" smtClean="0"/>
              <a:t>9</a:t>
            </a:fld>
            <a:endParaRPr lang="fr-CA" dirty="0"/>
          </a:p>
        </p:txBody>
      </p:sp>
    </p:spTree>
    <p:extLst>
      <p:ext uri="{BB962C8B-B14F-4D97-AF65-F5344CB8AC3E}">
        <p14:creationId xmlns:p14="http://schemas.microsoft.com/office/powerpoint/2010/main" val="51108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2018-02-21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0.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1.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3.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inuithealthmatters.aboutkidshealth.ca/en/Pages/resource-available-in-french.aspx" TargetMode="Externa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hyperlink" Target="http://parents.teachingsexualhealth.ca/topics/resources.html" TargetMode="External"/><Relationship Id="rId5" Type="http://schemas.openxmlformats.org/officeDocument/2006/relationships/hyperlink" Target="http://www.upworthy.com/5-everyday-ways-to-teach-your-kids-about-consent" TargetMode="Externa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w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5.png"/><Relationship Id="rId5" Type="http://schemas.openxmlformats.org/officeDocument/2006/relationships/tags" Target="../tags/tag14.xml"/><Relationship Id="rId10" Type="http://schemas.openxmlformats.org/officeDocument/2006/relationships/image" Target="../media/image4.png"/><Relationship Id="rId4" Type="http://schemas.openxmlformats.org/officeDocument/2006/relationships/tags" Target="../tags/tag13.xml"/><Relationship Id="rId9" Type="http://schemas.openxmlformats.org/officeDocument/2006/relationships/notesSlide" Target="../notesSlides/notesSlide4.xm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5.png"/><Relationship Id="rId5" Type="http://schemas.openxmlformats.org/officeDocument/2006/relationships/tags" Target="../tags/tag21.xml"/><Relationship Id="rId10" Type="http://schemas.openxmlformats.org/officeDocument/2006/relationships/image" Target="../media/image7.png"/><Relationship Id="rId4" Type="http://schemas.openxmlformats.org/officeDocument/2006/relationships/tags" Target="../tags/tag20.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3.w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w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381000" y="2667000"/>
            <a:ext cx="8305800" cy="2590800"/>
          </a:xfrm>
        </p:spPr>
        <p:txBody>
          <a:bodyPr>
            <a:normAutofit fontScale="90000"/>
          </a:bodyPr>
          <a:lstStyle/>
          <a:p>
            <a:r>
              <a:rPr lang="fr-CA" sz="6000" b="1" dirty="0" smtClean="0">
                <a:latin typeface="Arial" pitchFamily="34" charset="0"/>
                <a:cs typeface="Arial" pitchFamily="34" charset="0"/>
              </a:rPr>
              <a:t>Comment parler de sexualité avec nos enfants</a:t>
            </a:r>
            <a:endParaRPr lang="fr-CA" sz="6000" b="1" dirty="0">
              <a:latin typeface="Arial" pitchFamily="34" charset="0"/>
              <a:cs typeface="Arial" pitchFamily="34" charset="0"/>
            </a:endParaRPr>
          </a:p>
        </p:txBody>
      </p:sp>
      <p:sp>
        <p:nvSpPr>
          <p:cNvPr id="3" name="Subtitle 2"/>
          <p:cNvSpPr>
            <a:spLocks noGrp="1"/>
          </p:cNvSpPr>
          <p:nvPr>
            <p:ph type="subTitle" idx="1"/>
            <p:custDataLst>
              <p:tags r:id="rId2"/>
            </p:custDataLst>
          </p:nvPr>
        </p:nvSpPr>
        <p:spPr>
          <a:xfrm>
            <a:off x="228600" y="5257800"/>
            <a:ext cx="6927776" cy="1447800"/>
          </a:xfrm>
        </p:spPr>
        <p:txBody>
          <a:bodyPr>
            <a:normAutofit/>
          </a:bodyPr>
          <a:lstStyle/>
          <a:p>
            <a:pPr algn="l"/>
            <a:r>
              <a:rPr lang="fr-CA" sz="2800" i="1" dirty="0" smtClean="0">
                <a:solidFill>
                  <a:schemeClr val="tx1"/>
                </a:solidFill>
                <a:latin typeface="Arial" pitchFamily="34" charset="0"/>
                <a:cs typeface="Arial" pitchFamily="34" charset="0"/>
              </a:rPr>
              <a:t>Date :</a:t>
            </a:r>
          </a:p>
          <a:p>
            <a:pPr algn="l"/>
            <a:r>
              <a:rPr lang="fr-CA" sz="2800" i="1" dirty="0" smtClean="0">
                <a:solidFill>
                  <a:schemeClr val="tx1"/>
                </a:solidFill>
                <a:latin typeface="Arial" pitchFamily="34" charset="0"/>
                <a:cs typeface="Arial" pitchFamily="34" charset="0"/>
              </a:rPr>
              <a:t>Présenté par :</a:t>
            </a: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381000"/>
            <a:ext cx="8229600" cy="6216352"/>
          </a:xfrm>
        </p:spPr>
        <p:txBody>
          <a:bodyPr>
            <a:normAutofit lnSpcReduction="10000"/>
          </a:bodyPr>
          <a:lstStyle/>
          <a:p>
            <a:pPr marL="0" indent="0" algn="ctr">
              <a:buNone/>
            </a:pPr>
            <a:r>
              <a:rPr lang="fr-CA" sz="4000" b="1" dirty="0" smtClean="0"/>
              <a:t>Parler de santé sexuelle avec nos enfants peut les aider à…</a:t>
            </a:r>
          </a:p>
          <a:p>
            <a:pPr marL="457200" lvl="1" indent="0" algn="ctr">
              <a:buNone/>
            </a:pPr>
            <a:r>
              <a:rPr lang="fr-CA" sz="3200" dirty="0" smtClean="0"/>
              <a:t>… rester en sécurité</a:t>
            </a:r>
          </a:p>
          <a:p>
            <a:pPr marL="457200" lvl="1" indent="0" algn="ctr">
              <a:buNone/>
            </a:pPr>
            <a:r>
              <a:rPr lang="fr-CA" sz="3200" dirty="0" smtClean="0"/>
              <a:t>… être heureux</a:t>
            </a:r>
          </a:p>
          <a:p>
            <a:pPr marL="457200" lvl="1" indent="0" algn="ctr">
              <a:buNone/>
            </a:pPr>
            <a:r>
              <a:rPr lang="fr-CA" sz="3200" dirty="0" smtClean="0"/>
              <a:t>… être en santé</a:t>
            </a:r>
          </a:p>
          <a:p>
            <a:pPr marL="457200" lvl="1" indent="0" algn="ctr">
              <a:buNone/>
            </a:pPr>
            <a:r>
              <a:rPr lang="fr-CA" sz="3200" dirty="0" smtClean="0"/>
              <a:t>… établir de saines relations</a:t>
            </a:r>
          </a:p>
          <a:p>
            <a:pPr marL="457200" lvl="1" indent="0" algn="ctr">
              <a:buNone/>
            </a:pPr>
            <a:r>
              <a:rPr lang="fr-CA" sz="3200" dirty="0" smtClean="0"/>
              <a:t>… se sentir bien dans leur peau</a:t>
            </a:r>
          </a:p>
          <a:p>
            <a:pPr marL="457200" lvl="1" indent="0" algn="ctr">
              <a:buNone/>
            </a:pPr>
            <a:r>
              <a:rPr lang="fr-CA" sz="3200" dirty="0" smtClean="0"/>
              <a:t>… attendre d’être prêts avant d’avoir des enfants</a:t>
            </a:r>
          </a:p>
          <a:p>
            <a:pPr marL="457200" lvl="1" indent="0" algn="ctr">
              <a:buNone/>
            </a:pPr>
            <a:r>
              <a:rPr lang="fr-CA" sz="3200" dirty="0" smtClean="0"/>
              <a:t>… attendre d’être prêts avant d’avoir des relations sexuelles</a:t>
            </a:r>
          </a:p>
        </p:txBody>
      </p:sp>
    </p:spTree>
    <p:extLst>
      <p:ext uri="{BB962C8B-B14F-4D97-AF65-F5344CB8AC3E}">
        <p14:creationId xmlns:p14="http://schemas.microsoft.com/office/powerpoint/2010/main" val="351113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p>
            <a:pPr marL="0" indent="0" algn="ctr">
              <a:buNone/>
            </a:pPr>
            <a:r>
              <a:rPr lang="fr-CA" sz="6000" dirty="0" smtClean="0"/>
              <a:t>Les enfants et les jeunes ont besoin </a:t>
            </a:r>
            <a:r>
              <a:rPr lang="fr-CA" sz="6000" dirty="0"/>
              <a:t>de différents renseignements selon </a:t>
            </a:r>
            <a:r>
              <a:rPr lang="fr-CA" sz="6000" dirty="0" smtClean="0"/>
              <a:t>leur âge.</a:t>
            </a:r>
            <a:endParaRPr lang="fr-CA" sz="6000" dirty="0"/>
          </a:p>
        </p:txBody>
      </p:sp>
    </p:spTree>
    <p:extLst>
      <p:ext uri="{BB962C8B-B14F-4D97-AF65-F5344CB8AC3E}">
        <p14:creationId xmlns:p14="http://schemas.microsoft.com/office/powerpoint/2010/main" val="1427289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Jusqu’à 2 ans</a:t>
            </a:r>
            <a:endParaRPr lang="fr-CA" dirty="0"/>
          </a:p>
        </p:txBody>
      </p:sp>
      <p:sp>
        <p:nvSpPr>
          <p:cNvPr id="3" name="Content Placeholder 2"/>
          <p:cNvSpPr>
            <a:spLocks noGrp="1"/>
          </p:cNvSpPr>
          <p:nvPr>
            <p:ph idx="1"/>
            <p:custDataLst>
              <p:tags r:id="rId2"/>
            </p:custDataLst>
          </p:nvPr>
        </p:nvSpPr>
        <p:spPr/>
        <p:txBody>
          <a:bodyPr/>
          <a:lstStyle/>
          <a:p>
            <a:r>
              <a:rPr lang="fr-CA" dirty="0" smtClean="0"/>
              <a:t>Nommer les parties du corps </a:t>
            </a:r>
          </a:p>
          <a:p>
            <a:pPr lvl="1"/>
            <a:r>
              <a:rPr lang="fr-CA" dirty="0" smtClean="0"/>
              <a:t>pénis, vagin, fesses, seins, etc.</a:t>
            </a:r>
          </a:p>
          <a:p>
            <a:pPr marL="0" indent="0">
              <a:buNone/>
            </a:pPr>
            <a:endParaRPr lang="fr-CA" dirty="0"/>
          </a:p>
        </p:txBody>
      </p:sp>
      <p:pic>
        <p:nvPicPr>
          <p:cNvPr id="4" name="Picture 2"/>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r="63924"/>
          <a:stretch/>
        </p:blipFill>
        <p:spPr bwMode="auto">
          <a:xfrm>
            <a:off x="2987824" y="3339476"/>
            <a:ext cx="3298785" cy="34879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9568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De 2 à 7 ans</a:t>
            </a:r>
            <a:endParaRPr lang="fr-CA" dirty="0"/>
          </a:p>
        </p:txBody>
      </p:sp>
      <p:sp>
        <p:nvSpPr>
          <p:cNvPr id="3" name="Content Placeholder 2"/>
          <p:cNvSpPr>
            <a:spLocks noGrp="1"/>
          </p:cNvSpPr>
          <p:nvPr>
            <p:ph idx="1"/>
            <p:custDataLst>
              <p:tags r:id="rId2"/>
            </p:custDataLst>
          </p:nvPr>
        </p:nvSpPr>
        <p:spPr/>
        <p:txBody>
          <a:bodyPr>
            <a:normAutofit fontScale="92500" lnSpcReduction="20000"/>
          </a:bodyPr>
          <a:lstStyle/>
          <a:p>
            <a:r>
              <a:rPr lang="fr-CA" dirty="0" smtClean="0"/>
              <a:t>Les parties intimes et les gestes à poser en public ou en privé.</a:t>
            </a:r>
          </a:p>
          <a:p>
            <a:r>
              <a:rPr lang="fr-CA" dirty="0" smtClean="0"/>
              <a:t>Les parties intimes : qui peut les toucher et quand? Soyez précis!</a:t>
            </a:r>
          </a:p>
          <a:p>
            <a:r>
              <a:rPr lang="fr-CA" dirty="0" smtClean="0"/>
              <a:t>Les </a:t>
            </a:r>
            <a:r>
              <a:rPr lang="fr-CA" dirty="0"/>
              <a:t>touchers permis et </a:t>
            </a:r>
            <a:r>
              <a:rPr lang="fr-CA" dirty="0" smtClean="0"/>
              <a:t>interdits : dire à l’enfant de vous en parler, que vous ne serez pas en colère et que ce n’est pas sa faute.</a:t>
            </a:r>
          </a:p>
          <a:p>
            <a:r>
              <a:rPr lang="fr-CA" dirty="0" smtClean="0"/>
              <a:t>Les émotions : savoir les reconnaitre </a:t>
            </a:r>
            <a:r>
              <a:rPr lang="fr-CA" dirty="0"/>
              <a:t>et </a:t>
            </a:r>
            <a:r>
              <a:rPr lang="fr-CA" dirty="0" smtClean="0"/>
              <a:t>les nommer.</a:t>
            </a:r>
          </a:p>
          <a:p>
            <a:r>
              <a:rPr lang="fr-CA" dirty="0" smtClean="0"/>
              <a:t>Répondre aux questions simplement.</a:t>
            </a:r>
          </a:p>
          <a:p>
            <a:endParaRPr lang="fr-CA" dirty="0"/>
          </a:p>
        </p:txBody>
      </p:sp>
    </p:spTree>
    <p:extLst>
      <p:ext uri="{BB962C8B-B14F-4D97-AF65-F5344CB8AC3E}">
        <p14:creationId xmlns:p14="http://schemas.microsoft.com/office/powerpoint/2010/main" val="32873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De 7 à 12 ans</a:t>
            </a:r>
            <a:endParaRPr lang="fr-CA" dirty="0"/>
          </a:p>
        </p:txBody>
      </p:sp>
      <p:sp>
        <p:nvSpPr>
          <p:cNvPr id="3" name="Content Placeholder 2"/>
          <p:cNvSpPr>
            <a:spLocks noGrp="1"/>
          </p:cNvSpPr>
          <p:nvPr>
            <p:ph idx="1"/>
            <p:custDataLst>
              <p:tags r:id="rId2"/>
            </p:custDataLst>
          </p:nvPr>
        </p:nvSpPr>
        <p:spPr>
          <a:xfrm>
            <a:off x="457200" y="1600200"/>
            <a:ext cx="5181600" cy="4525963"/>
          </a:xfrm>
        </p:spPr>
        <p:txBody>
          <a:bodyPr>
            <a:normAutofit fontScale="92500" lnSpcReduction="10000"/>
          </a:bodyPr>
          <a:lstStyle/>
          <a:p>
            <a:r>
              <a:rPr lang="fr-CA" dirty="0" smtClean="0"/>
              <a:t>Comment on fait les bébés</a:t>
            </a:r>
          </a:p>
          <a:p>
            <a:r>
              <a:rPr lang="fr-CA" dirty="0" smtClean="0"/>
              <a:t>Les valeurs et attentes familiales</a:t>
            </a:r>
          </a:p>
          <a:p>
            <a:r>
              <a:rPr lang="fr-CA" dirty="0" smtClean="0"/>
              <a:t>Développement de l’estime de soi</a:t>
            </a:r>
          </a:p>
          <a:p>
            <a:r>
              <a:rPr lang="fr-CA" dirty="0" smtClean="0"/>
              <a:t>La puberté (8-9 ans)</a:t>
            </a:r>
          </a:p>
          <a:p>
            <a:r>
              <a:rPr lang="fr-CA" dirty="0" smtClean="0"/>
              <a:t>Les infections transmissibles sexuellement et les méthodes contraceptives (10-12 ans)</a:t>
            </a:r>
          </a:p>
        </p:txBody>
      </p:sp>
      <p:pic>
        <p:nvPicPr>
          <p:cNvPr id="4" name="Picture 2"/>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t="2743" r="63638"/>
          <a:stretch/>
        </p:blipFill>
        <p:spPr bwMode="auto">
          <a:xfrm>
            <a:off x="5638800" y="1898151"/>
            <a:ext cx="3298786" cy="311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681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De 13 à 18 ans</a:t>
            </a:r>
            <a:endParaRPr lang="fr-CA" dirty="0"/>
          </a:p>
        </p:txBody>
      </p:sp>
      <p:sp>
        <p:nvSpPr>
          <p:cNvPr id="3" name="Content Placeholder 2"/>
          <p:cNvSpPr>
            <a:spLocks noGrp="1"/>
          </p:cNvSpPr>
          <p:nvPr>
            <p:ph idx="1"/>
            <p:custDataLst>
              <p:tags r:id="rId2"/>
            </p:custDataLst>
          </p:nvPr>
        </p:nvSpPr>
        <p:spPr>
          <a:xfrm>
            <a:off x="304800" y="1600200"/>
            <a:ext cx="8229600" cy="4525963"/>
          </a:xfrm>
        </p:spPr>
        <p:txBody>
          <a:bodyPr>
            <a:normAutofit fontScale="85000" lnSpcReduction="10000"/>
          </a:bodyPr>
          <a:lstStyle/>
          <a:p>
            <a:r>
              <a:rPr lang="fr-CA" dirty="0" smtClean="0"/>
              <a:t>Entamer des discussions</a:t>
            </a:r>
          </a:p>
          <a:p>
            <a:r>
              <a:rPr lang="fr-CA" dirty="0" smtClean="0"/>
              <a:t>Explication plus en détail des infections transmissibles </a:t>
            </a:r>
            <a:r>
              <a:rPr lang="fr-CA" dirty="0"/>
              <a:t>sexuellement </a:t>
            </a:r>
            <a:r>
              <a:rPr lang="fr-CA" dirty="0" smtClean="0"/>
              <a:t>et des méthodes contraceptives</a:t>
            </a:r>
          </a:p>
          <a:p>
            <a:r>
              <a:rPr lang="fr-CA" dirty="0" smtClean="0"/>
              <a:t>Relations saines et malsaines</a:t>
            </a:r>
          </a:p>
          <a:p>
            <a:r>
              <a:rPr lang="fr-CA" dirty="0" smtClean="0"/>
              <a:t>Prise de décision. Soyez précis!</a:t>
            </a:r>
          </a:p>
          <a:p>
            <a:r>
              <a:rPr lang="fr-CA" dirty="0" smtClean="0"/>
              <a:t>Renforcement de l’estime de soi</a:t>
            </a:r>
          </a:p>
          <a:p>
            <a:r>
              <a:rPr lang="fr-CA" dirty="0" smtClean="0"/>
              <a:t>Promotion d’attitudes </a:t>
            </a:r>
            <a:br>
              <a:rPr lang="fr-CA" dirty="0" smtClean="0"/>
            </a:br>
            <a:r>
              <a:rPr lang="fr-CA" dirty="0" smtClean="0"/>
              <a:t>sécuritaires</a:t>
            </a:r>
          </a:p>
          <a:p>
            <a:pPr>
              <a:tabLst>
                <a:tab pos="7985125" algn="l"/>
              </a:tabLst>
            </a:pPr>
            <a:r>
              <a:rPr lang="fr-CA" dirty="0" smtClean="0"/>
              <a:t>Acquisition d’aptitudes, notamment</a:t>
            </a:r>
            <a:br>
              <a:rPr lang="fr-CA" dirty="0" smtClean="0"/>
            </a:br>
            <a:r>
              <a:rPr lang="fr-CA" dirty="0" smtClean="0"/>
              <a:t>en communication</a:t>
            </a:r>
          </a:p>
        </p:txBody>
      </p:sp>
      <p:pic>
        <p:nvPicPr>
          <p:cNvPr id="4" name="Picture 2"/>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t="4108" r="64304"/>
          <a:stretch/>
        </p:blipFill>
        <p:spPr bwMode="auto">
          <a:xfrm>
            <a:off x="5877048" y="3876521"/>
            <a:ext cx="3264061" cy="2946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32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2438400"/>
            <a:ext cx="3200400" cy="1143000"/>
          </a:xfrm>
        </p:spPr>
        <p:txBody>
          <a:bodyPr>
            <a:normAutofit fontScale="90000"/>
          </a:bodyPr>
          <a:lstStyle/>
          <a:p>
            <a:r>
              <a:rPr lang="fr-CA" dirty="0"/>
              <a:t>Â</a:t>
            </a:r>
            <a:r>
              <a:rPr lang="fr-CA" dirty="0" smtClean="0"/>
              <a:t>ge du consentement à des activités sexuelles</a:t>
            </a:r>
            <a:endParaRPr lang="fr-CA" dirty="0"/>
          </a:p>
        </p:txBody>
      </p:sp>
      <p:pic>
        <p:nvPicPr>
          <p:cNvPr id="1026" name="Picture 2"/>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429000" y="10886"/>
            <a:ext cx="4648200" cy="686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588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Conseils pour les parents</a:t>
            </a:r>
            <a:endParaRPr lang="fr-CA" dirty="0"/>
          </a:p>
        </p:txBody>
      </p:sp>
      <p:sp>
        <p:nvSpPr>
          <p:cNvPr id="3" name="Content Placeholder 2"/>
          <p:cNvSpPr>
            <a:spLocks noGrp="1"/>
          </p:cNvSpPr>
          <p:nvPr>
            <p:ph idx="1"/>
            <p:custDataLst>
              <p:tags r:id="rId2"/>
            </p:custDataLst>
          </p:nvPr>
        </p:nvSpPr>
        <p:spPr>
          <a:xfrm>
            <a:off x="755576" y="1340768"/>
            <a:ext cx="7920880" cy="3168352"/>
          </a:xfrm>
        </p:spPr>
        <p:txBody>
          <a:bodyPr>
            <a:normAutofit fontScale="85000" lnSpcReduction="20000"/>
          </a:bodyPr>
          <a:lstStyle/>
          <a:p>
            <a:r>
              <a:rPr lang="fr-CA" dirty="0" smtClean="0"/>
              <a:t>Soyez honnête, ouvert et accueillant.</a:t>
            </a:r>
          </a:p>
          <a:p>
            <a:r>
              <a:rPr lang="fr-CA" dirty="0" smtClean="0"/>
              <a:t>Gardez votre sens de l’humour.</a:t>
            </a:r>
          </a:p>
          <a:p>
            <a:r>
              <a:rPr lang="fr-CA" dirty="0"/>
              <a:t>Ne vous inquiétez pas si la conversation </a:t>
            </a:r>
            <a:r>
              <a:rPr lang="fr-CA" dirty="0" smtClean="0"/>
              <a:t>ne se déroule pas parfaitement.</a:t>
            </a:r>
          </a:p>
          <a:p>
            <a:r>
              <a:rPr lang="fr-CA" dirty="0" smtClean="0"/>
              <a:t>Servez-vous des émissions de télévision, de la musique, des films, de l’actualité et de situations réelles pour lancer une discussion.</a:t>
            </a:r>
          </a:p>
          <a:p>
            <a:r>
              <a:rPr lang="fr-CA" dirty="0" smtClean="0"/>
              <a:t>Transmettez les valeurs et les attentes de la famille.</a:t>
            </a:r>
            <a:endParaRPr lang="fr-CA" dirty="0"/>
          </a:p>
        </p:txBody>
      </p:sp>
      <p:pic>
        <p:nvPicPr>
          <p:cNvPr id="2052" name="Picture 4"/>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4490892"/>
            <a:ext cx="5616624" cy="23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4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Activité 1 : Atelier de discussion</a:t>
            </a:r>
            <a:r>
              <a:rPr lang="fr-CA" dirty="0"/>
              <a:t/>
            </a:r>
            <a:br>
              <a:rPr lang="fr-CA" dirty="0"/>
            </a:br>
            <a:r>
              <a:rPr lang="fr-CA" dirty="0" smtClean="0"/>
              <a:t>Questions courantes des </a:t>
            </a:r>
            <a:r>
              <a:rPr lang="fr-CA" dirty="0"/>
              <a:t>enfants!</a:t>
            </a:r>
          </a:p>
        </p:txBody>
      </p:sp>
      <p:sp>
        <p:nvSpPr>
          <p:cNvPr id="3" name="Content Placeholder 2"/>
          <p:cNvSpPr>
            <a:spLocks noGrp="1"/>
          </p:cNvSpPr>
          <p:nvPr>
            <p:ph idx="1"/>
            <p:custDataLst>
              <p:tags r:id="rId2"/>
            </p:custDataLst>
          </p:nvPr>
        </p:nvSpPr>
        <p:spPr>
          <a:xfrm>
            <a:off x="457200" y="1447800"/>
            <a:ext cx="8229600" cy="5181600"/>
          </a:xfrm>
        </p:spPr>
        <p:txBody>
          <a:bodyPr>
            <a:normAutofit/>
          </a:bodyPr>
          <a:lstStyle/>
          <a:p>
            <a:r>
              <a:rPr lang="fr-CA" dirty="0" smtClean="0"/>
              <a:t>Chaque groupe doit proposer une solution adéquate aux questions suivantes en fonction de l’âge :</a:t>
            </a:r>
          </a:p>
          <a:p>
            <a:pPr lvl="1"/>
            <a:r>
              <a:rPr lang="fr-CA" dirty="0" smtClean="0"/>
              <a:t>Question 1</a:t>
            </a:r>
          </a:p>
          <a:p>
            <a:pPr lvl="1"/>
            <a:r>
              <a:rPr lang="fr-CA" dirty="0" smtClean="0"/>
              <a:t>Question 2</a:t>
            </a:r>
          </a:p>
          <a:p>
            <a:pPr lvl="1"/>
            <a:r>
              <a:rPr lang="fr-CA" dirty="0" smtClean="0"/>
              <a:t>Question 3</a:t>
            </a:r>
          </a:p>
        </p:txBody>
      </p:sp>
    </p:spTree>
    <p:extLst>
      <p:ext uri="{BB962C8B-B14F-4D97-AF65-F5344CB8AC3E}">
        <p14:creationId xmlns:p14="http://schemas.microsoft.com/office/powerpoint/2010/main" val="1727077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Activité 2 </a:t>
            </a:r>
            <a:r>
              <a:rPr lang="fr-CA" dirty="0"/>
              <a:t>: </a:t>
            </a:r>
            <a:r>
              <a:rPr lang="fr-CA" dirty="0" smtClean="0"/>
              <a:t>Occasions d’apprentissage </a:t>
            </a:r>
            <a:endParaRPr lang="fr-CA" dirty="0"/>
          </a:p>
        </p:txBody>
      </p:sp>
      <p:sp>
        <p:nvSpPr>
          <p:cNvPr id="3" name="Content Placeholder 2"/>
          <p:cNvSpPr>
            <a:spLocks noGrp="1"/>
          </p:cNvSpPr>
          <p:nvPr>
            <p:ph idx="1"/>
            <p:custDataLst>
              <p:tags r:id="rId2"/>
            </p:custDataLst>
          </p:nvPr>
        </p:nvSpPr>
        <p:spPr/>
        <p:txBody>
          <a:bodyPr/>
          <a:lstStyle/>
          <a:p>
            <a:r>
              <a:rPr lang="fr-CA" dirty="0" smtClean="0"/>
              <a:t>Chaque groupe se voit remettre un scénario qui constitue une occasion d’apprentissage.</a:t>
            </a:r>
          </a:p>
          <a:p>
            <a:r>
              <a:rPr lang="fr-CA" dirty="0" smtClean="0"/>
              <a:t>Les membres doivent décider comment agir en tant que parent ou tuteur dans la situation.</a:t>
            </a:r>
          </a:p>
          <a:p>
            <a:r>
              <a:rPr lang="fr-CA" dirty="0"/>
              <a:t>Chaque </a:t>
            </a:r>
            <a:r>
              <a:rPr lang="fr-CA" dirty="0" smtClean="0"/>
              <a:t>groupe joue son scénario, avec sa réaction, devant le grand groupe.</a:t>
            </a:r>
            <a:endParaRPr lang="fr-CA" dirty="0"/>
          </a:p>
        </p:txBody>
      </p:sp>
    </p:spTree>
    <p:extLst>
      <p:ext uri="{BB962C8B-B14F-4D97-AF65-F5344CB8AC3E}">
        <p14:creationId xmlns:p14="http://schemas.microsoft.com/office/powerpoint/2010/main" val="1814460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
            </p:custDataLst>
          </p:nvPr>
        </p:nvSpPr>
        <p:spPr>
          <a:xfrm>
            <a:off x="457200" y="457200"/>
            <a:ext cx="8229600" cy="1143000"/>
          </a:xfrm>
        </p:spPr>
        <p:txBody>
          <a:bodyPr/>
          <a:lstStyle/>
          <a:p>
            <a:pPr algn="ctr"/>
            <a:r>
              <a:rPr lang="fr-CA" b="1" dirty="0" smtClean="0"/>
              <a:t>Plan</a:t>
            </a:r>
            <a:endParaRPr lang="fr-CA" b="1" dirty="0"/>
          </a:p>
        </p:txBody>
      </p:sp>
      <p:sp>
        <p:nvSpPr>
          <p:cNvPr id="3075" name="Rectangle 3"/>
          <p:cNvSpPr>
            <a:spLocks noGrp="1" noChangeArrowheads="1"/>
          </p:cNvSpPr>
          <p:nvPr>
            <p:ph idx="1"/>
            <p:custDataLst>
              <p:tags r:id="rId2"/>
            </p:custDataLst>
          </p:nvPr>
        </p:nvSpPr>
        <p:spPr>
          <a:xfrm>
            <a:off x="609600" y="1844824"/>
            <a:ext cx="7696200" cy="4829248"/>
          </a:xfrm>
        </p:spPr>
        <p:txBody>
          <a:bodyPr>
            <a:normAutofit/>
          </a:bodyPr>
          <a:lstStyle/>
          <a:p>
            <a:r>
              <a:rPr lang="fr-CA" dirty="0" smtClean="0"/>
              <a:t>Que signifie parler de « sexualité » ou de « santé sexuelle »?</a:t>
            </a:r>
          </a:p>
          <a:p>
            <a:r>
              <a:rPr lang="fr-CA" dirty="0" smtClean="0"/>
              <a:t>Que dire à nos enfants d’âges différents sur la sexualité?</a:t>
            </a:r>
          </a:p>
          <a:p>
            <a:r>
              <a:rPr lang="fr-CA" dirty="0" smtClean="0"/>
              <a:t>S’exercer à répondre aux questions courantes des enfants.</a:t>
            </a:r>
            <a:endParaRPr lang="fr-CA" dirty="0"/>
          </a:p>
        </p:txBody>
      </p:sp>
      <p:sp>
        <p:nvSpPr>
          <p:cNvPr id="4" name="TextBox 3"/>
          <p:cNvSpPr txBox="1"/>
          <p:nvPr>
            <p:custDataLst>
              <p:tags r:id="rId3"/>
            </p:custDataLst>
          </p:nvPr>
        </p:nvSpPr>
        <p:spPr>
          <a:xfrm>
            <a:off x="457200" y="5695890"/>
            <a:ext cx="3581400" cy="261610"/>
          </a:xfrm>
          <a:prstGeom prst="rect">
            <a:avLst/>
          </a:prstGeom>
          <a:noFill/>
        </p:spPr>
        <p:txBody>
          <a:bodyPr wrap="square" rtlCol="0">
            <a:spAutoFit/>
          </a:bodyPr>
          <a:lstStyle/>
          <a:p>
            <a:endParaRPr lang="fr-CA" sz="1100" dirty="0">
              <a:solidFill>
                <a:prstClr val="black"/>
              </a:solidFill>
            </a:endParaRPr>
          </a:p>
        </p:txBody>
      </p:sp>
    </p:spTree>
    <p:extLst>
      <p:ext uri="{BB962C8B-B14F-4D97-AF65-F5344CB8AC3E}">
        <p14:creationId xmlns:p14="http://schemas.microsoft.com/office/powerpoint/2010/main" val="3757994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295400"/>
            <a:ext cx="8229600" cy="4525963"/>
          </a:xfrm>
        </p:spPr>
        <p:txBody>
          <a:bodyPr>
            <a:normAutofit/>
          </a:bodyPr>
          <a:lstStyle/>
          <a:p>
            <a:pPr marL="0" indent="0" algn="ctr">
              <a:buNone/>
            </a:pPr>
            <a:r>
              <a:rPr lang="fr-CA" sz="6600" dirty="0" smtClean="0"/>
              <a:t>Nous pouvons faire en sorte que nos enfants grandissent heureux, en santé et en sécurité!</a:t>
            </a:r>
            <a:endParaRPr lang="fr-CA" sz="6600" dirty="0"/>
          </a:p>
        </p:txBody>
      </p:sp>
    </p:spTree>
    <p:extLst>
      <p:ext uri="{BB962C8B-B14F-4D97-AF65-F5344CB8AC3E}">
        <p14:creationId xmlns:p14="http://schemas.microsoft.com/office/powerpoint/2010/main" val="1678526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Renseignements supplémentaires</a:t>
            </a:r>
            <a:endParaRPr lang="fr-CA" dirty="0"/>
          </a:p>
        </p:txBody>
      </p:sp>
      <p:sp>
        <p:nvSpPr>
          <p:cNvPr id="3" name="Content Placeholder 2"/>
          <p:cNvSpPr>
            <a:spLocks noGrp="1"/>
          </p:cNvSpPr>
          <p:nvPr>
            <p:ph idx="1"/>
            <p:custDataLst>
              <p:tags r:id="rId2"/>
            </p:custDataLst>
          </p:nvPr>
        </p:nvSpPr>
        <p:spPr/>
        <p:txBody>
          <a:bodyPr/>
          <a:lstStyle/>
          <a:p>
            <a:r>
              <a:rPr lang="fr-CA" dirty="0" smtClean="0">
                <a:hlinkClick r:id="rId5"/>
              </a:rPr>
              <a:t>http://www.upworthy.com/5-everyday-ways-to-teach-your-kids-about-consent</a:t>
            </a:r>
            <a:r>
              <a:rPr lang="fr-CA" dirty="0" smtClean="0"/>
              <a:t> [en anglais seulement]</a:t>
            </a:r>
          </a:p>
          <a:p>
            <a:r>
              <a:rPr lang="fr-CA" dirty="0" smtClean="0">
                <a:hlinkClick r:id="rId6"/>
              </a:rPr>
              <a:t>http://parents.teachingsexualhealth.ca/topics/resources.html</a:t>
            </a:r>
            <a:r>
              <a:rPr lang="fr-CA" dirty="0" smtClean="0"/>
              <a:t> [en anglais seulement]</a:t>
            </a:r>
          </a:p>
          <a:p>
            <a:r>
              <a:rPr lang="fr-CA" dirty="0" smtClean="0">
                <a:hlinkClick r:id="rId7"/>
              </a:rPr>
              <a:t>http://inuithealthmatters.aboutkidshealth.ca/en/Pages/resource-available-in-french.aspx</a:t>
            </a:r>
            <a:r>
              <a:rPr lang="fr-CA" dirty="0" smtClean="0"/>
              <a:t> </a:t>
            </a:r>
          </a:p>
          <a:p>
            <a:endParaRPr lang="fr-CA" dirty="0"/>
          </a:p>
        </p:txBody>
      </p:sp>
    </p:spTree>
    <p:extLst>
      <p:ext uri="{BB962C8B-B14F-4D97-AF65-F5344CB8AC3E}">
        <p14:creationId xmlns:p14="http://schemas.microsoft.com/office/powerpoint/2010/main" val="566964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custDataLst>
              <p:tags r:id="rId1"/>
            </p:custDataLst>
          </p:nvPr>
        </p:nvSpPr>
        <p:spPr/>
        <p:txBody>
          <a:bodyPr>
            <a:normAutofit/>
          </a:bodyPr>
          <a:lstStyle/>
          <a:p>
            <a:r>
              <a:rPr lang="en-US" altLang="en-US" sz="6000" dirty="0" smtClean="0"/>
              <a:t>Des questions?</a:t>
            </a:r>
          </a:p>
        </p:txBody>
      </p:sp>
      <p:sp>
        <p:nvSpPr>
          <p:cNvPr id="21507" name="Content Placeholder 2"/>
          <p:cNvSpPr>
            <a:spLocks noGrp="1"/>
          </p:cNvSpPr>
          <p:nvPr>
            <p:ph idx="1"/>
            <p:custDataLst>
              <p:tags r:id="rId2"/>
            </p:custDataLst>
          </p:nvPr>
        </p:nvSpPr>
        <p:spPr>
          <a:xfrm>
            <a:off x="457200" y="2895600"/>
            <a:ext cx="8229600" cy="3230563"/>
          </a:xfrm>
        </p:spPr>
        <p:txBody>
          <a:bodyPr>
            <a:normAutofit/>
          </a:bodyPr>
          <a:lstStyle/>
          <a:p>
            <a:pPr marL="0" indent="0" algn="ctr">
              <a:buFontTx/>
              <a:buNone/>
            </a:pPr>
            <a:r>
              <a:rPr lang="en-US" altLang="en-US" sz="5400" dirty="0" smtClean="0"/>
              <a:t>Merci!</a:t>
            </a:r>
          </a:p>
        </p:txBody>
      </p:sp>
    </p:spTree>
    <p:extLst>
      <p:ext uri="{BB962C8B-B14F-4D97-AF65-F5344CB8AC3E}">
        <p14:creationId xmlns:p14="http://schemas.microsoft.com/office/powerpoint/2010/main" val="442546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
            </p:custDataLst>
          </p:nvPr>
        </p:nvSpPr>
        <p:spPr>
          <a:xfrm>
            <a:off x="457200" y="228600"/>
            <a:ext cx="8229600" cy="1143000"/>
          </a:xfrm>
        </p:spPr>
        <p:txBody>
          <a:bodyPr/>
          <a:lstStyle/>
          <a:p>
            <a:pPr algn="ctr"/>
            <a:r>
              <a:rPr lang="fr-CA" b="1" dirty="0" smtClean="0"/>
              <a:t>Convention de groupe</a:t>
            </a:r>
            <a:endParaRPr lang="fr-CA" b="1" dirty="0"/>
          </a:p>
        </p:txBody>
      </p:sp>
      <p:sp>
        <p:nvSpPr>
          <p:cNvPr id="3075" name="Rectangle 3"/>
          <p:cNvSpPr>
            <a:spLocks noGrp="1" noChangeArrowheads="1"/>
          </p:cNvSpPr>
          <p:nvPr>
            <p:ph idx="1"/>
            <p:custDataLst>
              <p:tags r:id="rId2"/>
            </p:custDataLst>
          </p:nvPr>
        </p:nvSpPr>
        <p:spPr>
          <a:xfrm>
            <a:off x="457200" y="990600"/>
            <a:ext cx="8229600" cy="5318720"/>
          </a:xfrm>
        </p:spPr>
        <p:txBody>
          <a:bodyPr>
            <a:normAutofit/>
          </a:bodyPr>
          <a:lstStyle/>
          <a:p>
            <a:pPr marL="0" indent="0">
              <a:lnSpc>
                <a:spcPct val="90000"/>
              </a:lnSpc>
              <a:spcBef>
                <a:spcPts val="600"/>
              </a:spcBef>
              <a:spcAft>
                <a:spcPts val="600"/>
              </a:spcAft>
              <a:buNone/>
            </a:pPr>
            <a:endParaRPr lang="fr-CA" dirty="0" smtClean="0"/>
          </a:p>
          <a:p>
            <a:r>
              <a:rPr lang="fr-CA" dirty="0" smtClean="0"/>
              <a:t>Il n’y a jamais de mauvaise question.</a:t>
            </a:r>
          </a:p>
          <a:p>
            <a:r>
              <a:rPr lang="fr-CA" dirty="0" smtClean="0"/>
              <a:t>Ce qui se dit ici reste ici.</a:t>
            </a:r>
          </a:p>
          <a:p>
            <a:r>
              <a:rPr lang="fr-CA" dirty="0" smtClean="0"/>
              <a:t>Pas de jugement : chaque personne a ses propres valeurs et croyances.</a:t>
            </a:r>
          </a:p>
          <a:p>
            <a:r>
              <a:rPr lang="fr-CA" dirty="0" smtClean="0"/>
              <a:t>On ne rabaisse personne.</a:t>
            </a:r>
          </a:p>
          <a:p>
            <a:pPr>
              <a:lnSpc>
                <a:spcPct val="90000"/>
              </a:lnSpc>
              <a:spcBef>
                <a:spcPts val="600"/>
              </a:spcBef>
              <a:spcAft>
                <a:spcPts val="600"/>
              </a:spcAft>
            </a:pPr>
            <a:r>
              <a:rPr lang="fr-CA" dirty="0" smtClean="0"/>
              <a:t>Amusez-vous!</a:t>
            </a:r>
          </a:p>
          <a:p>
            <a:pPr>
              <a:lnSpc>
                <a:spcPct val="90000"/>
              </a:lnSpc>
              <a:spcBef>
                <a:spcPts val="600"/>
              </a:spcBef>
              <a:spcAft>
                <a:spcPts val="600"/>
              </a:spcAft>
            </a:pPr>
            <a:r>
              <a:rPr lang="fr-CA" dirty="0" smtClean="0"/>
              <a:t>Si vous voyez ce symbole, essayez de répondre à la question!</a:t>
            </a:r>
          </a:p>
        </p:txBody>
      </p:sp>
      <p:sp>
        <p:nvSpPr>
          <p:cNvPr id="4" name="TextBox 3"/>
          <p:cNvSpPr txBox="1"/>
          <p:nvPr>
            <p:custDataLst>
              <p:tags r:id="rId3"/>
            </p:custDataLst>
          </p:nvPr>
        </p:nvSpPr>
        <p:spPr>
          <a:xfrm>
            <a:off x="457200" y="5695890"/>
            <a:ext cx="3581400" cy="261610"/>
          </a:xfrm>
          <a:prstGeom prst="rect">
            <a:avLst/>
          </a:prstGeom>
          <a:noFill/>
        </p:spPr>
        <p:txBody>
          <a:bodyPr wrap="square" rtlCol="0">
            <a:spAutoFit/>
          </a:bodyPr>
          <a:lstStyle/>
          <a:p>
            <a:endParaRPr lang="fr-CA" sz="1100" dirty="0">
              <a:solidFill>
                <a:prstClr val="black"/>
              </a:solidFill>
            </a:endParaRPr>
          </a:p>
        </p:txBody>
      </p:sp>
      <p:pic>
        <p:nvPicPr>
          <p:cNvPr id="5" name="Picture 2" descr="C:\Documents and Settings\BClarke\Local Settings\Temporary Internet Files\Content.IE5\GNX79A81\MC900441902[1].wmf"/>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502745"/>
            <a:ext cx="1119575" cy="132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606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b="1" dirty="0"/>
              <a:t>Activité </a:t>
            </a:r>
            <a:r>
              <a:rPr lang="fr-CA" b="1" dirty="0" smtClean="0"/>
              <a:t>brise-glace</a:t>
            </a:r>
            <a:endParaRPr lang="fr-CA" b="1" dirty="0"/>
          </a:p>
        </p:txBody>
      </p:sp>
      <p:sp>
        <p:nvSpPr>
          <p:cNvPr id="3" name="Content Placeholder 2"/>
          <p:cNvSpPr>
            <a:spLocks noGrp="1"/>
          </p:cNvSpPr>
          <p:nvPr>
            <p:ph idx="1"/>
            <p:custDataLst>
              <p:tags r:id="rId2"/>
            </p:custDataLst>
          </p:nvPr>
        </p:nvSpPr>
        <p:spPr/>
        <p:txBody>
          <a:bodyPr>
            <a:normAutofit/>
          </a:bodyPr>
          <a:lstStyle/>
          <a:p>
            <a:pPr marL="0" indent="0">
              <a:buNone/>
            </a:pPr>
            <a:r>
              <a:rPr lang="fr-CA" dirty="0" smtClean="0"/>
              <a:t>Sur </a:t>
            </a:r>
            <a:r>
              <a:rPr lang="fr-CA" dirty="0"/>
              <a:t>une note </a:t>
            </a:r>
            <a:r>
              <a:rPr lang="fr-CA" dirty="0" smtClean="0"/>
              <a:t>autocollante, dessinez l’expression faciale qui illustre ce que vous ressentez à l’idée de parler de santé sexuelle aux enfants et aux jeunes de votre entourage.</a:t>
            </a:r>
          </a:p>
          <a:p>
            <a:pPr marL="514350" indent="-514350">
              <a:buAutoNum type="arabicPeriod"/>
            </a:pPr>
            <a:endParaRPr lang="fr-CA" dirty="0" smtClean="0"/>
          </a:p>
          <a:p>
            <a:pPr marL="0" indent="0">
              <a:buNone/>
            </a:pPr>
            <a:endParaRPr lang="fr-CA" dirty="0" smtClean="0"/>
          </a:p>
          <a:p>
            <a:pPr marL="514350" indent="-514350">
              <a:buAutoNum type="arabicPeriod"/>
            </a:pPr>
            <a:endParaRPr lang="fr-CA" dirty="0" smtClean="0"/>
          </a:p>
          <a:p>
            <a:pPr marL="514350" indent="-514350">
              <a:buAutoNum type="arabicPeriod"/>
            </a:pPr>
            <a:endParaRPr lang="fr-CA" dirty="0" smtClean="0"/>
          </a:p>
          <a:p>
            <a:pPr marL="0" indent="0">
              <a:buNone/>
            </a:pPr>
            <a:endParaRPr lang="fr-CA" dirty="0"/>
          </a:p>
        </p:txBody>
      </p:sp>
      <p:pic>
        <p:nvPicPr>
          <p:cNvPr id="1026" name="Picture 2"/>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5334000" y="3581400"/>
            <a:ext cx="14001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304800" y="5121722"/>
            <a:ext cx="14287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3810000" y="5113481"/>
            <a:ext cx="13525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1981200" y="3652089"/>
            <a:ext cx="1496514"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7056772" y="5095875"/>
            <a:ext cx="1163303"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smtClean="0"/>
              <a:t>Activité brise-glace</a:t>
            </a:r>
            <a:endParaRPr lang="fr-CA" b="1" dirty="0"/>
          </a:p>
        </p:txBody>
      </p:sp>
      <p:sp>
        <p:nvSpPr>
          <p:cNvPr id="3" name="Content Placeholder 2"/>
          <p:cNvSpPr>
            <a:spLocks noGrp="1"/>
          </p:cNvSpPr>
          <p:nvPr>
            <p:ph idx="1"/>
            <p:custDataLst>
              <p:tags r:id="rId2"/>
            </p:custDataLst>
          </p:nvPr>
        </p:nvSpPr>
        <p:spPr/>
        <p:txBody>
          <a:bodyPr/>
          <a:lstStyle/>
          <a:p>
            <a:pPr marL="0" indent="0">
              <a:buNone/>
            </a:pPr>
            <a:r>
              <a:rPr lang="fr-CA" dirty="0" smtClean="0"/>
              <a:t>Placez votre note sur une ligne (du moins important au plus important) pour indiquer dans quelle mesure il est important de parler de santé sexuelle avec les enfants et les jeunes de votre entourage.</a:t>
            </a:r>
          </a:p>
          <a:p>
            <a:pPr marL="0" indent="0">
              <a:buNone/>
            </a:pPr>
            <a:endParaRPr lang="fr-CA" dirty="0" smtClean="0"/>
          </a:p>
          <a:p>
            <a:endParaRPr lang="fr-CA" dirty="0" smtClean="0"/>
          </a:p>
          <a:p>
            <a:endParaRPr lang="fr-CA" dirty="0"/>
          </a:p>
        </p:txBody>
      </p:sp>
      <p:sp>
        <p:nvSpPr>
          <p:cNvPr id="4" name="Left-Right Arrow 3"/>
          <p:cNvSpPr/>
          <p:nvPr>
            <p:custDataLst>
              <p:tags r:id="rId3"/>
            </p:custDataLst>
          </p:nvPr>
        </p:nvSpPr>
        <p:spPr>
          <a:xfrm>
            <a:off x="838200" y="4572000"/>
            <a:ext cx="7696200"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5" name="TextBox 4"/>
          <p:cNvSpPr txBox="1"/>
          <p:nvPr>
            <p:custDataLst>
              <p:tags r:id="rId4"/>
            </p:custDataLst>
          </p:nvPr>
        </p:nvSpPr>
        <p:spPr>
          <a:xfrm>
            <a:off x="838200" y="5509198"/>
            <a:ext cx="1600200" cy="369332"/>
          </a:xfrm>
          <a:prstGeom prst="rect">
            <a:avLst/>
          </a:prstGeom>
          <a:noFill/>
        </p:spPr>
        <p:txBody>
          <a:bodyPr wrap="square" rtlCol="0">
            <a:spAutoFit/>
          </a:bodyPr>
          <a:lstStyle/>
          <a:p>
            <a:r>
              <a:rPr lang="fr-CA" dirty="0" smtClean="0"/>
              <a:t>Pas important</a:t>
            </a:r>
            <a:endParaRPr lang="fr-CA" dirty="0"/>
          </a:p>
        </p:txBody>
      </p:sp>
      <p:sp>
        <p:nvSpPr>
          <p:cNvPr id="6" name="TextBox 5"/>
          <p:cNvSpPr txBox="1"/>
          <p:nvPr>
            <p:custDataLst>
              <p:tags r:id="rId5"/>
            </p:custDataLst>
          </p:nvPr>
        </p:nvSpPr>
        <p:spPr>
          <a:xfrm>
            <a:off x="6934200" y="5562600"/>
            <a:ext cx="1600200" cy="369332"/>
          </a:xfrm>
          <a:prstGeom prst="rect">
            <a:avLst/>
          </a:prstGeom>
          <a:noFill/>
        </p:spPr>
        <p:txBody>
          <a:bodyPr wrap="square" rtlCol="0">
            <a:spAutoFit/>
          </a:bodyPr>
          <a:lstStyle/>
          <a:p>
            <a:r>
              <a:rPr lang="fr-CA" dirty="0" smtClean="0"/>
              <a:t>Très important</a:t>
            </a:r>
            <a:endParaRPr lang="fr-CA" dirty="0"/>
          </a:p>
        </p:txBody>
      </p:sp>
      <p:pic>
        <p:nvPicPr>
          <p:cNvPr id="7" name="Picture 5"/>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4305434" y="4470215"/>
            <a:ext cx="761732" cy="75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7162800" y="4419600"/>
            <a:ext cx="761269" cy="80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463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Que signifient « santé sexuelle » et « sexualité »?</a:t>
            </a:r>
            <a:endParaRPr lang="fr-CA" dirty="0"/>
          </a:p>
        </p:txBody>
      </p:sp>
      <p:pic>
        <p:nvPicPr>
          <p:cNvPr id="4" name="Picture 2" descr="C:\Documents and Settings\BClarke\Local Settings\Temporary Internet Files\Content.IE5\GNX79A81\MC900441902[1].wmf"/>
          <p:cNvPicPr>
            <a:picLocks noGrp="1" noChangeAspect="1" noChangeArrowheads="1"/>
          </p:cNvPicPr>
          <p:nvPr>
            <p:ph idx="1"/>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1752600"/>
            <a:ext cx="3122613" cy="368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57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89124" y="152400"/>
            <a:ext cx="8229600" cy="838200"/>
          </a:xfrm>
        </p:spPr>
        <p:txBody>
          <a:bodyPr>
            <a:normAutofit fontScale="90000"/>
          </a:bodyPr>
          <a:lstStyle/>
          <a:p>
            <a:r>
              <a:rPr lang="fr-CA" dirty="0" smtClean="0"/>
              <a:t>Que signifient « santé sexuelle » </a:t>
            </a:r>
            <a:br>
              <a:rPr lang="fr-CA" dirty="0" smtClean="0"/>
            </a:br>
            <a:r>
              <a:rPr lang="fr-CA" dirty="0" smtClean="0"/>
              <a:t>et « sexualité »?</a:t>
            </a:r>
            <a:endParaRPr lang="fr-CA" dirty="0"/>
          </a:p>
        </p:txBody>
      </p:sp>
      <p:grpSp>
        <p:nvGrpSpPr>
          <p:cNvPr id="4" name="Group 3"/>
          <p:cNvGrpSpPr/>
          <p:nvPr>
            <p:custDataLst>
              <p:tags r:id="rId2"/>
            </p:custDataLst>
          </p:nvPr>
        </p:nvGrpSpPr>
        <p:grpSpPr>
          <a:xfrm>
            <a:off x="969315" y="1112710"/>
            <a:ext cx="6913618" cy="5669090"/>
            <a:chOff x="1315981" y="1140526"/>
            <a:chExt cx="6913618" cy="5669090"/>
          </a:xfrm>
        </p:grpSpPr>
        <p:sp>
          <p:nvSpPr>
            <p:cNvPr id="5" name="Oval 4"/>
            <p:cNvSpPr>
              <a:spLocks noChangeArrowheads="1"/>
            </p:cNvSpPr>
            <p:nvPr/>
          </p:nvSpPr>
          <p:spPr bwMode="auto">
            <a:xfrm>
              <a:off x="2514600" y="1752600"/>
              <a:ext cx="4495800" cy="4724400"/>
            </a:xfrm>
            <a:prstGeom prst="ellipse">
              <a:avLst/>
            </a:prstGeom>
            <a:noFill/>
            <a:ln w="12700">
              <a:solidFill>
                <a:srgbClr val="000000"/>
              </a:solidFill>
              <a:round/>
              <a:headEnd/>
              <a:tailEnd/>
            </a:ln>
          </p:spPr>
          <p:txBody>
            <a:bodyPr wrap="none" anchor="ctr"/>
            <a:lstStyle/>
            <a:p>
              <a:endParaRPr lang="fr-CA" dirty="0"/>
            </a:p>
          </p:txBody>
        </p:sp>
        <p:sp>
          <p:nvSpPr>
            <p:cNvPr id="6" name="Rectangle 5"/>
            <p:cNvSpPr>
              <a:spLocks noChangeArrowheads="1"/>
            </p:cNvSpPr>
            <p:nvPr/>
          </p:nvSpPr>
          <p:spPr bwMode="auto">
            <a:xfrm>
              <a:off x="4140200" y="1140526"/>
              <a:ext cx="14605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a:spAutoFit/>
            </a:bodyPr>
            <a:lstStyle/>
            <a:p>
              <a:pPr algn="ctr" eaLnBrk="0" hangingPunct="0">
                <a:defRPr/>
              </a:pPr>
              <a:r>
                <a:rPr lang="fr-CA" sz="1800" b="1" dirty="0" smtClean="0">
                  <a:solidFill>
                    <a:srgbClr val="000000"/>
                  </a:solidFill>
                  <a:cs typeface="+mn-cs"/>
                </a:rPr>
                <a:t>Valeurs – ce qui est important pour nous</a:t>
              </a:r>
              <a:endParaRPr lang="fr-CA" sz="1800" dirty="0">
                <a:solidFill>
                  <a:srgbClr val="000000"/>
                </a:solidFill>
                <a:cs typeface="+mn-cs"/>
              </a:endParaRPr>
            </a:p>
          </p:txBody>
        </p:sp>
        <p:sp>
          <p:nvSpPr>
            <p:cNvPr id="7" name="Rectangle 6"/>
            <p:cNvSpPr>
              <a:spLocks noChangeArrowheads="1"/>
            </p:cNvSpPr>
            <p:nvPr/>
          </p:nvSpPr>
          <p:spPr bwMode="auto">
            <a:xfrm>
              <a:off x="2057400" y="2438400"/>
              <a:ext cx="1447800" cy="376238"/>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1800" b="1" dirty="0" smtClean="0">
                  <a:cs typeface="+mn-cs"/>
                </a:rPr>
                <a:t>Relations</a:t>
              </a:r>
              <a:endParaRPr lang="fr-CA" sz="1800" dirty="0">
                <a:cs typeface="+mn-cs"/>
              </a:endParaRPr>
            </a:p>
          </p:txBody>
        </p:sp>
        <p:sp>
          <p:nvSpPr>
            <p:cNvPr id="8" name="Rectangle 7"/>
            <p:cNvSpPr>
              <a:spLocks noChangeArrowheads="1"/>
            </p:cNvSpPr>
            <p:nvPr/>
          </p:nvSpPr>
          <p:spPr bwMode="auto">
            <a:xfrm>
              <a:off x="3886200" y="3810000"/>
              <a:ext cx="1828800" cy="528638"/>
            </a:xfrm>
            <a:prstGeom prst="rect">
              <a:avLst/>
            </a:prstGeom>
            <a:solidFill>
              <a:srgbClr val="333399"/>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2800" b="1" dirty="0" smtClean="0">
                  <a:cs typeface="+mn-cs"/>
                </a:rPr>
                <a:t>Sexualité</a:t>
              </a:r>
              <a:endParaRPr lang="fr-CA" sz="2800" dirty="0">
                <a:cs typeface="+mn-cs"/>
              </a:endParaRPr>
            </a:p>
          </p:txBody>
        </p:sp>
        <p:sp>
          <p:nvSpPr>
            <p:cNvPr id="9" name="Rectangle 8"/>
            <p:cNvSpPr>
              <a:spLocks noChangeArrowheads="1"/>
            </p:cNvSpPr>
            <p:nvPr/>
          </p:nvSpPr>
          <p:spPr bwMode="auto">
            <a:xfrm>
              <a:off x="1315981" y="3435365"/>
              <a:ext cx="187072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a:spAutoFit/>
            </a:bodyPr>
            <a:lstStyle/>
            <a:p>
              <a:pPr algn="ctr" eaLnBrk="0" hangingPunct="0">
                <a:defRPr/>
              </a:pPr>
              <a:r>
                <a:rPr lang="fr-CA" sz="1800" b="1" dirty="0" smtClean="0">
                  <a:cs typeface="+mn-cs"/>
                </a:rPr>
                <a:t>Image corporelle et estime de soi – la façon de se percevoir</a:t>
              </a:r>
              <a:endParaRPr lang="fr-CA" sz="1800" dirty="0">
                <a:cs typeface="+mn-cs"/>
              </a:endParaRPr>
            </a:p>
          </p:txBody>
        </p:sp>
        <p:sp>
          <p:nvSpPr>
            <p:cNvPr id="10" name="Rectangle 9"/>
            <p:cNvSpPr>
              <a:spLocks noChangeArrowheads="1"/>
            </p:cNvSpPr>
            <p:nvPr/>
          </p:nvSpPr>
          <p:spPr bwMode="auto">
            <a:xfrm>
              <a:off x="2057400" y="5105400"/>
              <a:ext cx="14478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1800" b="1" dirty="0" smtClean="0">
                  <a:solidFill>
                    <a:srgbClr val="000000"/>
                  </a:solidFill>
                  <a:cs typeface="+mn-cs"/>
                </a:rPr>
                <a:t>Expression physique (relation sexuelle)</a:t>
              </a:r>
              <a:endParaRPr lang="fr-CA" sz="1800" dirty="0">
                <a:solidFill>
                  <a:srgbClr val="000000"/>
                </a:solidFill>
                <a:cs typeface="+mn-cs"/>
              </a:endParaRPr>
            </a:p>
          </p:txBody>
        </p:sp>
        <p:sp>
          <p:nvSpPr>
            <p:cNvPr id="11" name="Rectangle 10"/>
            <p:cNvSpPr>
              <a:spLocks noChangeArrowheads="1"/>
            </p:cNvSpPr>
            <p:nvPr/>
          </p:nvSpPr>
          <p:spPr bwMode="auto">
            <a:xfrm>
              <a:off x="6659562" y="3613936"/>
              <a:ext cx="1570037"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a:spAutoFit/>
            </a:bodyPr>
            <a:lstStyle/>
            <a:p>
              <a:pPr algn="ctr" eaLnBrk="0" hangingPunct="0">
                <a:defRPr/>
              </a:pPr>
              <a:r>
                <a:rPr lang="fr-CA" sz="1800" b="1" dirty="0" smtClean="0">
                  <a:cs typeface="+mn-cs"/>
                </a:rPr>
                <a:t>Anatomie et </a:t>
              </a:r>
              <a:r>
                <a:rPr lang="fr-CA" b="1" dirty="0" smtClean="0"/>
                <a:t>p</a:t>
              </a:r>
              <a:r>
                <a:rPr lang="fr-CA" sz="1800" b="1" dirty="0" smtClean="0">
                  <a:cs typeface="+mn-cs"/>
                </a:rPr>
                <a:t>hysiologie – les parties du corps</a:t>
              </a:r>
              <a:endParaRPr lang="fr-CA" sz="1800" b="1" dirty="0">
                <a:cs typeface="+mn-cs"/>
              </a:endParaRPr>
            </a:p>
          </p:txBody>
        </p:sp>
        <p:sp>
          <p:nvSpPr>
            <p:cNvPr id="12" name="Rectangle 11"/>
            <p:cNvSpPr>
              <a:spLocks noChangeArrowheads="1"/>
            </p:cNvSpPr>
            <p:nvPr/>
          </p:nvSpPr>
          <p:spPr bwMode="auto">
            <a:xfrm>
              <a:off x="6057900" y="5105400"/>
              <a:ext cx="1676400"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1800" b="1" dirty="0" smtClean="0">
                  <a:cs typeface="+mn-cs"/>
                </a:rPr>
                <a:t>Orientation sexuelle, rôles sexués, identité</a:t>
              </a:r>
              <a:endParaRPr lang="fr-CA" sz="1800" b="1" dirty="0">
                <a:cs typeface="+mn-cs"/>
              </a:endParaRPr>
            </a:p>
          </p:txBody>
        </p:sp>
        <p:sp>
          <p:nvSpPr>
            <p:cNvPr id="13" name="Rectangle 12"/>
            <p:cNvSpPr>
              <a:spLocks noChangeArrowheads="1"/>
            </p:cNvSpPr>
            <p:nvPr/>
          </p:nvSpPr>
          <p:spPr bwMode="auto">
            <a:xfrm>
              <a:off x="4140200" y="6165850"/>
              <a:ext cx="1600200" cy="643766"/>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1800" b="1" dirty="0" smtClean="0">
                  <a:cs typeface="+mn-cs"/>
                </a:rPr>
                <a:t>Prise de décision</a:t>
              </a:r>
              <a:endParaRPr lang="fr-CA" sz="1800" b="1" dirty="0">
                <a:cs typeface="+mn-cs"/>
              </a:endParaRPr>
            </a:p>
          </p:txBody>
        </p:sp>
        <p:sp>
          <p:nvSpPr>
            <p:cNvPr id="14" name="Line 13"/>
            <p:cNvSpPr>
              <a:spLocks noChangeShapeType="1"/>
            </p:cNvSpPr>
            <p:nvPr/>
          </p:nvSpPr>
          <p:spPr bwMode="auto">
            <a:xfrm>
              <a:off x="4876800" y="2362200"/>
              <a:ext cx="0" cy="1296988"/>
            </a:xfrm>
            <a:prstGeom prst="line">
              <a:avLst/>
            </a:prstGeom>
            <a:noFill/>
            <a:ln w="12700">
              <a:solidFill>
                <a:srgbClr val="000000"/>
              </a:solidFill>
              <a:round/>
              <a:headEnd/>
              <a:tailEnd/>
            </a:ln>
          </p:spPr>
          <p:txBody>
            <a:bodyPr wrap="none" anchor="ctr"/>
            <a:lstStyle/>
            <a:p>
              <a:endParaRPr lang="fr-CA" dirty="0"/>
            </a:p>
          </p:txBody>
        </p:sp>
        <p:sp>
          <p:nvSpPr>
            <p:cNvPr id="15" name="Line 14"/>
            <p:cNvSpPr>
              <a:spLocks noChangeShapeType="1"/>
            </p:cNvSpPr>
            <p:nvPr/>
          </p:nvSpPr>
          <p:spPr bwMode="auto">
            <a:xfrm>
              <a:off x="5943600" y="4114800"/>
              <a:ext cx="595313" cy="0"/>
            </a:xfrm>
            <a:prstGeom prst="line">
              <a:avLst/>
            </a:prstGeom>
            <a:noFill/>
            <a:ln w="12700">
              <a:solidFill>
                <a:srgbClr val="000000"/>
              </a:solidFill>
              <a:round/>
              <a:headEnd/>
              <a:tailEnd/>
            </a:ln>
          </p:spPr>
          <p:txBody>
            <a:bodyPr wrap="none" anchor="ctr"/>
            <a:lstStyle/>
            <a:p>
              <a:endParaRPr lang="fr-CA" dirty="0"/>
            </a:p>
          </p:txBody>
        </p:sp>
        <p:sp>
          <p:nvSpPr>
            <p:cNvPr id="16" name="Line 15"/>
            <p:cNvSpPr>
              <a:spLocks noChangeShapeType="1"/>
            </p:cNvSpPr>
            <p:nvPr/>
          </p:nvSpPr>
          <p:spPr bwMode="auto">
            <a:xfrm>
              <a:off x="3581400" y="3048000"/>
              <a:ext cx="831850" cy="603250"/>
            </a:xfrm>
            <a:prstGeom prst="line">
              <a:avLst/>
            </a:prstGeom>
            <a:noFill/>
            <a:ln w="12700">
              <a:solidFill>
                <a:srgbClr val="000000"/>
              </a:solidFill>
              <a:round/>
              <a:headEnd/>
              <a:tailEnd/>
            </a:ln>
          </p:spPr>
          <p:txBody>
            <a:bodyPr wrap="none" anchor="ctr"/>
            <a:lstStyle/>
            <a:p>
              <a:endParaRPr lang="fr-CA" dirty="0"/>
            </a:p>
          </p:txBody>
        </p:sp>
        <p:sp>
          <p:nvSpPr>
            <p:cNvPr id="17" name="Line 16"/>
            <p:cNvSpPr>
              <a:spLocks noChangeShapeType="1"/>
            </p:cNvSpPr>
            <p:nvPr/>
          </p:nvSpPr>
          <p:spPr bwMode="auto">
            <a:xfrm flipH="1">
              <a:off x="5334000" y="3048000"/>
              <a:ext cx="800100" cy="603250"/>
            </a:xfrm>
            <a:prstGeom prst="line">
              <a:avLst/>
            </a:prstGeom>
            <a:noFill/>
            <a:ln w="12700">
              <a:solidFill>
                <a:srgbClr val="000000"/>
              </a:solidFill>
              <a:round/>
              <a:headEnd/>
              <a:tailEnd/>
            </a:ln>
          </p:spPr>
          <p:txBody>
            <a:bodyPr wrap="none" anchor="ctr"/>
            <a:lstStyle/>
            <a:p>
              <a:endParaRPr lang="fr-CA" dirty="0"/>
            </a:p>
          </p:txBody>
        </p:sp>
        <p:sp>
          <p:nvSpPr>
            <p:cNvPr id="18" name="Line 17"/>
            <p:cNvSpPr>
              <a:spLocks noChangeShapeType="1"/>
            </p:cNvSpPr>
            <p:nvPr/>
          </p:nvSpPr>
          <p:spPr bwMode="auto">
            <a:xfrm flipV="1">
              <a:off x="3733800" y="4648200"/>
              <a:ext cx="609600" cy="457200"/>
            </a:xfrm>
            <a:prstGeom prst="line">
              <a:avLst/>
            </a:prstGeom>
            <a:noFill/>
            <a:ln w="12700">
              <a:solidFill>
                <a:srgbClr val="000000"/>
              </a:solidFill>
              <a:round/>
              <a:headEnd/>
              <a:tailEnd/>
            </a:ln>
          </p:spPr>
          <p:txBody>
            <a:bodyPr wrap="none" anchor="ctr"/>
            <a:lstStyle/>
            <a:p>
              <a:endParaRPr lang="fr-CA" dirty="0"/>
            </a:p>
          </p:txBody>
        </p:sp>
        <p:sp>
          <p:nvSpPr>
            <p:cNvPr id="19" name="Line 18"/>
            <p:cNvSpPr>
              <a:spLocks noChangeShapeType="1"/>
            </p:cNvSpPr>
            <p:nvPr/>
          </p:nvSpPr>
          <p:spPr bwMode="auto">
            <a:xfrm>
              <a:off x="5257800" y="4648200"/>
              <a:ext cx="685800" cy="457200"/>
            </a:xfrm>
            <a:prstGeom prst="line">
              <a:avLst/>
            </a:prstGeom>
            <a:noFill/>
            <a:ln w="12700">
              <a:solidFill>
                <a:srgbClr val="000000"/>
              </a:solidFill>
              <a:round/>
              <a:headEnd/>
              <a:tailEnd/>
            </a:ln>
          </p:spPr>
          <p:txBody>
            <a:bodyPr wrap="none" anchor="ctr"/>
            <a:lstStyle/>
            <a:p>
              <a:endParaRPr lang="fr-CA" dirty="0"/>
            </a:p>
          </p:txBody>
        </p:sp>
        <p:sp>
          <p:nvSpPr>
            <p:cNvPr id="20" name="Line 19"/>
            <p:cNvSpPr>
              <a:spLocks noChangeShapeType="1"/>
            </p:cNvSpPr>
            <p:nvPr/>
          </p:nvSpPr>
          <p:spPr bwMode="auto">
            <a:xfrm>
              <a:off x="4876800" y="4648200"/>
              <a:ext cx="0" cy="1296988"/>
            </a:xfrm>
            <a:prstGeom prst="line">
              <a:avLst/>
            </a:prstGeom>
            <a:noFill/>
            <a:ln w="12700">
              <a:solidFill>
                <a:srgbClr val="000000"/>
              </a:solidFill>
              <a:round/>
              <a:headEnd/>
              <a:tailEnd/>
            </a:ln>
          </p:spPr>
          <p:txBody>
            <a:bodyPr wrap="none" anchor="ctr"/>
            <a:lstStyle/>
            <a:p>
              <a:endParaRPr lang="fr-CA" dirty="0"/>
            </a:p>
          </p:txBody>
        </p:sp>
        <p:sp>
          <p:nvSpPr>
            <p:cNvPr id="21" name="Rectangle 20"/>
            <p:cNvSpPr>
              <a:spLocks noChangeArrowheads="1"/>
            </p:cNvSpPr>
            <p:nvPr/>
          </p:nvSpPr>
          <p:spPr bwMode="auto">
            <a:xfrm>
              <a:off x="5843798" y="2166136"/>
              <a:ext cx="2057400"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1800" b="1" dirty="0" smtClean="0">
                  <a:solidFill>
                    <a:srgbClr val="000000"/>
                  </a:solidFill>
                  <a:cs typeface="+mn-cs"/>
                </a:rPr>
                <a:t>Communication – la façon de parler aux autres</a:t>
              </a:r>
              <a:endParaRPr lang="fr-CA" sz="1800" dirty="0">
                <a:solidFill>
                  <a:srgbClr val="000000"/>
                </a:solidFill>
                <a:cs typeface="+mn-cs"/>
              </a:endParaRPr>
            </a:p>
          </p:txBody>
        </p:sp>
        <p:sp>
          <p:nvSpPr>
            <p:cNvPr id="22" name="Line 21"/>
            <p:cNvSpPr>
              <a:spLocks noChangeShapeType="1"/>
            </p:cNvSpPr>
            <p:nvPr/>
          </p:nvSpPr>
          <p:spPr bwMode="auto">
            <a:xfrm>
              <a:off x="3200400" y="4114800"/>
              <a:ext cx="595313" cy="0"/>
            </a:xfrm>
            <a:prstGeom prst="line">
              <a:avLst/>
            </a:prstGeom>
            <a:noFill/>
            <a:ln w="12700">
              <a:solidFill>
                <a:srgbClr val="000000"/>
              </a:solidFill>
              <a:round/>
              <a:headEnd/>
              <a:tailEnd/>
            </a:ln>
          </p:spPr>
          <p:txBody>
            <a:bodyPr wrap="none" anchor="ctr"/>
            <a:lstStyle/>
            <a:p>
              <a:endParaRPr lang="fr-CA" dirty="0"/>
            </a:p>
          </p:txBody>
        </p:sp>
      </p:grpSp>
    </p:spTree>
    <p:extLst>
      <p:ext uri="{BB962C8B-B14F-4D97-AF65-F5344CB8AC3E}">
        <p14:creationId xmlns:p14="http://schemas.microsoft.com/office/powerpoint/2010/main" val="2175722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274638"/>
            <a:ext cx="8915400" cy="1143000"/>
          </a:xfrm>
        </p:spPr>
        <p:txBody>
          <a:bodyPr>
            <a:normAutofit fontScale="90000"/>
          </a:bodyPr>
          <a:lstStyle/>
          <a:p>
            <a:r>
              <a:rPr lang="fr-CA" dirty="0" smtClean="0"/>
              <a:t>Pourquoi commencer à parler de sexualité avec les enfants dès leur plus jeune âge?</a:t>
            </a:r>
            <a:endParaRPr lang="fr-CA" dirty="0"/>
          </a:p>
        </p:txBody>
      </p:sp>
      <p:sp>
        <p:nvSpPr>
          <p:cNvPr id="3" name="Content Placeholder 2"/>
          <p:cNvSpPr>
            <a:spLocks noGrp="1"/>
          </p:cNvSpPr>
          <p:nvPr>
            <p:ph idx="1"/>
            <p:custDataLst>
              <p:tags r:id="rId2"/>
            </p:custDataLst>
          </p:nvPr>
        </p:nvSpPr>
        <p:spPr/>
        <p:txBody>
          <a:bodyPr>
            <a:normAutofit/>
          </a:bodyPr>
          <a:lstStyle/>
          <a:p>
            <a:r>
              <a:rPr lang="fr-CA" dirty="0" smtClean="0"/>
              <a:t>La sexualité est liée à la communication, aux relations</a:t>
            </a:r>
            <a:r>
              <a:rPr lang="fr-CA" dirty="0"/>
              <a:t>, </a:t>
            </a:r>
            <a:r>
              <a:rPr lang="fr-CA" dirty="0" smtClean="0"/>
              <a:t>aux sentiments et à l’estime de soi.</a:t>
            </a:r>
          </a:p>
          <a:p>
            <a:r>
              <a:rPr lang="fr-CA" dirty="0" smtClean="0"/>
              <a:t>Parler de communication, de saines relations, de sentiments et d’estime de soi en bas âge aide les enfants à apprendre comment se comporter une fois adultes.</a:t>
            </a:r>
            <a:endParaRPr lang="fr-CA" dirty="0"/>
          </a:p>
        </p:txBody>
      </p:sp>
    </p:spTree>
    <p:extLst>
      <p:ext uri="{BB962C8B-B14F-4D97-AF65-F5344CB8AC3E}">
        <p14:creationId xmlns:p14="http://schemas.microsoft.com/office/powerpoint/2010/main" val="341792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p>
            <a:pPr marL="0" indent="0" algn="ctr">
              <a:buNone/>
            </a:pPr>
            <a:r>
              <a:rPr lang="fr-CA" sz="6000" b="1" i="1" dirty="0" smtClean="0"/>
              <a:t>Nous voulons qu’une fois devenus adultes, nos enfants…</a:t>
            </a:r>
            <a:endParaRPr lang="fr-CA" sz="6000" dirty="0"/>
          </a:p>
        </p:txBody>
      </p:sp>
      <p:pic>
        <p:nvPicPr>
          <p:cNvPr id="4" name="Picture 2" descr="C:\Documents and Settings\BClarke\Local Settings\Temporary Internet Files\Content.IE5\GNX79A81\MC900441902[1].wmf"/>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3886200"/>
            <a:ext cx="2132013" cy="251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55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370</TotalTime>
  <Words>792</Words>
  <Application>Microsoft Office PowerPoint</Application>
  <PresentationFormat>On-screen Show (4:3)</PresentationFormat>
  <Paragraphs>141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GN Powerpoint HSS</vt:lpstr>
      <vt:lpstr>Comment parler de sexualité avec nos enfants</vt:lpstr>
      <vt:lpstr>Plan</vt:lpstr>
      <vt:lpstr>Convention de groupe</vt:lpstr>
      <vt:lpstr>Activité brise-glace</vt:lpstr>
      <vt:lpstr>Activité brise-glace</vt:lpstr>
      <vt:lpstr>Que signifient « santé sexuelle » et « sexualité »?</vt:lpstr>
      <vt:lpstr>Que signifient « santé sexuelle »  et « sexualité »?</vt:lpstr>
      <vt:lpstr>Pourquoi commencer à parler de sexualité avec les enfants dès leur plus jeune âge?</vt:lpstr>
      <vt:lpstr>PowerPoint Presentation</vt:lpstr>
      <vt:lpstr>PowerPoint Presentation</vt:lpstr>
      <vt:lpstr>PowerPoint Presentation</vt:lpstr>
      <vt:lpstr>Jusqu’à 2 ans</vt:lpstr>
      <vt:lpstr>De 2 à 7 ans</vt:lpstr>
      <vt:lpstr>De 7 à 12 ans</vt:lpstr>
      <vt:lpstr>De 13 à 18 ans</vt:lpstr>
      <vt:lpstr>Âge du consentement à des activités sexuelles</vt:lpstr>
      <vt:lpstr>Conseils pour les parents</vt:lpstr>
      <vt:lpstr>Activité 1 : Atelier de discussion Questions courantes des enfants!</vt:lpstr>
      <vt:lpstr>Activité 2 : Occasions d’apprentissage </vt:lpstr>
      <vt:lpstr>PowerPoint Presentation</vt:lpstr>
      <vt:lpstr>Renseignements supplémentaires</vt:lpstr>
      <vt:lpstr>Des questions?</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Sarah Paterson</cp:lastModifiedBy>
  <cp:revision>44</cp:revision>
  <cp:lastPrinted>2012-06-13T22:26:17Z</cp:lastPrinted>
  <dcterms:created xsi:type="dcterms:W3CDTF">2013-03-27T20:38:35Z</dcterms:created>
  <dcterms:modified xsi:type="dcterms:W3CDTF">2018-02-21T19:52:05Z</dcterms:modified>
</cp:coreProperties>
</file>