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8.xml" ContentType="application/vnd.openxmlformats-officedocument.presentationml.notesSlide+xml"/>
  <Override PartName="/ppt/tags/tag90.xml" ContentType="application/vnd.openxmlformats-officedocument.presentationml.tags+xml"/>
  <Override PartName="/ppt/notesSlides/notesSlide2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6.xml" ContentType="application/vnd.openxmlformats-officedocument.presentationml.notesSlide+xml"/>
  <Override PartName="/ppt/tags/tag110.xml" ContentType="application/vnd.openxmlformats-officedocument.presentationml.tags+xml"/>
  <Override PartName="/ppt/notesSlides/notesSlide3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3" r:id="rId3"/>
    <p:sldId id="261" r:id="rId4"/>
    <p:sldId id="263" r:id="rId5"/>
    <p:sldId id="264" r:id="rId6"/>
    <p:sldId id="324" r:id="rId7"/>
    <p:sldId id="265" r:id="rId8"/>
    <p:sldId id="266" r:id="rId9"/>
    <p:sldId id="267" r:id="rId10"/>
    <p:sldId id="268" r:id="rId11"/>
    <p:sldId id="269" r:id="rId12"/>
    <p:sldId id="270" r:id="rId13"/>
    <p:sldId id="336" r:id="rId14"/>
    <p:sldId id="272" r:id="rId15"/>
    <p:sldId id="273" r:id="rId16"/>
    <p:sldId id="274" r:id="rId17"/>
    <p:sldId id="337" r:id="rId18"/>
    <p:sldId id="276" r:id="rId19"/>
    <p:sldId id="277" r:id="rId20"/>
    <p:sldId id="278" r:id="rId21"/>
    <p:sldId id="279" r:id="rId22"/>
    <p:sldId id="280" r:id="rId23"/>
    <p:sldId id="281" r:id="rId24"/>
    <p:sldId id="338" r:id="rId25"/>
    <p:sldId id="299" r:id="rId26"/>
    <p:sldId id="300" r:id="rId27"/>
    <p:sldId id="301" r:id="rId28"/>
    <p:sldId id="302" r:id="rId29"/>
    <p:sldId id="339" r:id="rId30"/>
    <p:sldId id="340" r:id="rId31"/>
    <p:sldId id="341" r:id="rId32"/>
    <p:sldId id="342" r:id="rId33"/>
    <p:sldId id="343" r:id="rId34"/>
    <p:sldId id="305" r:id="rId35"/>
    <p:sldId id="306" r:id="rId36"/>
    <p:sldId id="291" r:id="rId37"/>
    <p:sldId id="307" r:id="rId38"/>
    <p:sldId id="325" r:id="rId39"/>
    <p:sldId id="326" r:id="rId40"/>
    <p:sldId id="292" r:id="rId41"/>
    <p:sldId id="293" r:id="rId42"/>
    <p:sldId id="294" r:id="rId43"/>
    <p:sldId id="321" r:id="rId44"/>
    <p:sldId id="295" r:id="rId45"/>
    <p:sldId id="296" r:id="rId46"/>
    <p:sldId id="297" r:id="rId47"/>
    <p:sldId id="317" r:id="rId48"/>
    <p:sldId id="318" r:id="rId49"/>
    <p:sldId id="327" r:id="rId5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éphanie Roberge" initials="SR" lastIdx="18" clrIdx="0"/>
  <p:cmAuthor id="1" name="Sophie Martineau" initials="SMart" lastIdx="13" clrIdx="1"/>
  <p:cmAuthor id="2" name="Sophie Martineau" initials="S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335" autoAdjust="0"/>
  </p:normalViewPr>
  <p:slideViewPr>
    <p:cSldViewPr>
      <p:cViewPr>
        <p:scale>
          <a:sx n="116" d="100"/>
          <a:sy n="116" d="100"/>
        </p:scale>
        <p:origin x="-774" y="-54"/>
      </p:cViewPr>
      <p:guideLst>
        <p:guide orient="horz" pos="2160"/>
        <p:guide pos="2880"/>
      </p:guideLst>
    </p:cSldViewPr>
  </p:slideViewPr>
  <p:notesTextViewPr>
    <p:cViewPr>
      <p:scale>
        <a:sx n="1" d="1"/>
        <a:sy n="1" d="1"/>
      </p:scale>
      <p:origin x="0" y="0"/>
    </p:cViewPr>
  </p:notesTextViewPr>
  <p:sorterViewPr>
    <p:cViewPr>
      <p:scale>
        <a:sx n="100" d="100"/>
        <a:sy n="100" d="100"/>
      </p:scale>
      <p:origin x="0" y="7602"/>
    </p:cViewPr>
  </p:sorterViewPr>
  <p:notesViewPr>
    <p:cSldViewPr>
      <p:cViewPr>
        <p:scale>
          <a:sx n="125" d="100"/>
          <a:sy n="125" d="100"/>
        </p:scale>
        <p:origin x="-1428" y="3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indent="0">
              <a:defRPr/>
            </a:pPr>
            <a:r>
              <a:rPr lang="fr-CA" noProof="0" dirty="0" smtClean="0"/>
              <a:t>Femmes du Nunavut s’occupant d’enfants </a:t>
            </a:r>
            <a:r>
              <a:rPr lang="fr-CA" baseline="0" noProof="0" dirty="0" smtClean="0"/>
              <a:t>de 12 à 47 mois dont les </a:t>
            </a:r>
            <a:r>
              <a:rPr lang="fr-CA" sz="2160" b="1" i="0" u="none" strike="noStrike" baseline="0" noProof="0" dirty="0" err="1" smtClean="0">
                <a:effectLst/>
              </a:rPr>
              <a:t>be</a:t>
            </a:r>
            <a:r>
              <a:rPr lang="fr-CA" sz="2160" b="1" i="0" u="none" strike="noStrike" baseline="0" dirty="0" smtClean="0">
                <a:effectLst/>
              </a:rPr>
              <a:t>soins en matière de contraception </a:t>
            </a:r>
            <a:br>
              <a:rPr lang="fr-CA" sz="2160" b="1" i="0" u="none" strike="noStrike" baseline="0" dirty="0" smtClean="0">
                <a:effectLst/>
              </a:rPr>
            </a:br>
            <a:r>
              <a:rPr lang="fr-CA" sz="2160" b="1" i="0" u="none" strike="noStrike" baseline="0" dirty="0" smtClean="0">
                <a:effectLst/>
              </a:rPr>
              <a:t>ne sont pas comblés </a:t>
            </a:r>
            <a:endParaRPr lang="fr-CA" noProof="0" dirty="0"/>
          </a:p>
        </c:rich>
      </c:tx>
      <c:layout/>
      <c:overlay val="0"/>
    </c:title>
    <c:autoTitleDeleted val="0"/>
    <c:plotArea>
      <c:layout/>
      <c:pieChart>
        <c:varyColors val="1"/>
        <c:ser>
          <c:idx val="0"/>
          <c:order val="0"/>
          <c:tx>
            <c:strRef>
              <c:f>Sheet1!$B$1</c:f>
              <c:strCache>
                <c:ptCount val="1"/>
                <c:pt idx="0">
                  <c:v>Use of Birth Control</c:v>
                </c:pt>
              </c:strCache>
            </c:strRef>
          </c:tx>
          <c:cat>
            <c:strRef>
              <c:f>Sheet1!$A$2:$A$4</c:f>
              <c:strCache>
                <c:ptCount val="3"/>
                <c:pt idx="0">
                  <c:v>Femmes enceintes ou souhaitant l’être</c:v>
                </c:pt>
                <c:pt idx="1">
                  <c:v>Femmes utilisant des méthode contraceptives</c:v>
                </c:pt>
                <c:pt idx="2">
                  <c:v>Femmes souhaitant éviter une grossesse, mais n’utilisant pas de méthodes contraceptives</c:v>
                </c:pt>
              </c:strCache>
            </c:strRef>
          </c:cat>
          <c:val>
            <c:numRef>
              <c:f>Sheet1!$B$2:$B$4</c:f>
              <c:numCache>
                <c:formatCode>0\ %</c:formatCode>
                <c:ptCount val="3"/>
                <c:pt idx="0">
                  <c:v>0.28999999999999998</c:v>
                </c:pt>
                <c:pt idx="1">
                  <c:v>0.35</c:v>
                </c:pt>
                <c:pt idx="2">
                  <c:v>0.36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629240789345777"/>
          <c:y val="0.2694681772696772"/>
          <c:w val="0.33444833284728298"/>
          <c:h val="0.70723689080091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CA" noProof="0" dirty="0" smtClean="0"/>
              <a:t>Population</a:t>
            </a:r>
            <a:r>
              <a:rPr lang="fr-CA" baseline="0" noProof="0" dirty="0" smtClean="0"/>
              <a:t> du Nunavut </a:t>
            </a:r>
            <a:r>
              <a:rPr lang="fr-CA" noProof="0" dirty="0" smtClean="0"/>
              <a:t>ayant </a:t>
            </a:r>
            <a:r>
              <a:rPr lang="fr-CA" noProof="0" dirty="0" smtClean="0">
                <a:solidFill>
                  <a:schemeClr val="tx1"/>
                </a:solidFill>
              </a:rPr>
              <a:t>subi une agression sexuelle</a:t>
            </a:r>
            <a:r>
              <a:rPr lang="fr-CA" baseline="0" noProof="0" dirty="0" smtClean="0">
                <a:solidFill>
                  <a:schemeClr val="tx1"/>
                </a:solidFill>
              </a:rPr>
              <a:t> durant l’enfance</a:t>
            </a:r>
            <a:endParaRPr lang="fr-CA" noProof="0" dirty="0">
              <a:solidFill>
                <a:schemeClr val="tx1"/>
              </a:solidFill>
            </a:endParaRPr>
          </a:p>
        </c:rich>
      </c:tx>
      <c:layout/>
      <c:overlay val="0"/>
    </c:title>
    <c:autoTitleDeleted val="0"/>
    <c:plotArea>
      <c:layout/>
      <c:barChart>
        <c:barDir val="col"/>
        <c:grouping val="clustered"/>
        <c:varyColors val="0"/>
        <c:ser>
          <c:idx val="1"/>
          <c:order val="0"/>
          <c:tx>
            <c:strRef>
              <c:f>Sheet1!$B$1</c:f>
              <c:strCache>
                <c:ptCount val="1"/>
                <c:pt idx="0">
                  <c:v>Femmes</c:v>
                </c:pt>
              </c:strCache>
            </c:strRef>
          </c:tx>
          <c:invertIfNegative val="0"/>
          <c:cat>
            <c:strRef>
              <c:f>Sheet1!$A$2</c:f>
              <c:strCache>
                <c:ptCount val="1"/>
                <c:pt idx="0">
                  <c:v>Victimes d’agressions sexuelles durant l’enfance</c:v>
                </c:pt>
              </c:strCache>
            </c:strRef>
          </c:cat>
          <c:val>
            <c:numRef>
              <c:f>Sheet1!$B$2</c:f>
              <c:numCache>
                <c:formatCode>0\ %</c:formatCode>
                <c:ptCount val="1"/>
                <c:pt idx="0">
                  <c:v>0.52</c:v>
                </c:pt>
              </c:numCache>
            </c:numRef>
          </c:val>
        </c:ser>
        <c:ser>
          <c:idx val="2"/>
          <c:order val="1"/>
          <c:tx>
            <c:strRef>
              <c:f>Sheet1!$C$1</c:f>
              <c:strCache>
                <c:ptCount val="1"/>
                <c:pt idx="0">
                  <c:v>Hommes</c:v>
                </c:pt>
              </c:strCache>
            </c:strRef>
          </c:tx>
          <c:invertIfNegative val="0"/>
          <c:cat>
            <c:strRef>
              <c:f>Sheet1!$A$2</c:f>
              <c:strCache>
                <c:ptCount val="1"/>
                <c:pt idx="0">
                  <c:v>Victimes d’agressions sexuelles durant l’enfance</c:v>
                </c:pt>
              </c:strCache>
            </c:strRef>
          </c:cat>
          <c:val>
            <c:numRef>
              <c:f>Sheet1!$C$2</c:f>
              <c:numCache>
                <c:formatCode>0\ %</c:formatCode>
                <c:ptCount val="1"/>
                <c:pt idx="0">
                  <c:v>0.22</c:v>
                </c:pt>
              </c:numCache>
            </c:numRef>
          </c:val>
        </c:ser>
        <c:dLbls>
          <c:showLegendKey val="0"/>
          <c:showVal val="0"/>
          <c:showCatName val="0"/>
          <c:showSerName val="0"/>
          <c:showPercent val="0"/>
          <c:showBubbleSize val="0"/>
        </c:dLbls>
        <c:gapWidth val="150"/>
        <c:axId val="95213824"/>
        <c:axId val="120283520"/>
      </c:barChart>
      <c:catAx>
        <c:axId val="95213824"/>
        <c:scaling>
          <c:orientation val="minMax"/>
        </c:scaling>
        <c:delete val="1"/>
        <c:axPos val="b"/>
        <c:title>
          <c:tx>
            <c:rich>
              <a:bodyPr/>
              <a:lstStyle/>
              <a:p>
                <a:pPr>
                  <a:defRPr/>
                </a:pPr>
                <a:r>
                  <a:rPr lang="fr-CA" noProof="0" dirty="0" smtClean="0"/>
                  <a:t>Victimes</a:t>
                </a:r>
                <a:r>
                  <a:rPr lang="fr-CA" baseline="0" noProof="0" dirty="0" smtClean="0"/>
                  <a:t> </a:t>
                </a:r>
                <a:r>
                  <a:rPr lang="fr-CA" baseline="0" noProof="0" dirty="0" smtClean="0">
                    <a:solidFill>
                      <a:schemeClr val="tx1"/>
                    </a:solidFill>
                  </a:rPr>
                  <a:t>d’agression sexuelle durant l’enfance</a:t>
                </a:r>
                <a:endParaRPr lang="fr-CA" noProof="0" dirty="0">
                  <a:solidFill>
                    <a:schemeClr val="tx1"/>
                  </a:solidFill>
                </a:endParaRPr>
              </a:p>
            </c:rich>
          </c:tx>
          <c:layout/>
          <c:overlay val="0"/>
        </c:title>
        <c:numFmt formatCode="General" sourceLinked="0"/>
        <c:majorTickMark val="none"/>
        <c:minorTickMark val="none"/>
        <c:tickLblPos val="nextTo"/>
        <c:crossAx val="120283520"/>
        <c:crosses val="autoZero"/>
        <c:auto val="1"/>
        <c:lblAlgn val="ctr"/>
        <c:lblOffset val="100"/>
        <c:noMultiLvlLbl val="0"/>
      </c:catAx>
      <c:valAx>
        <c:axId val="120283520"/>
        <c:scaling>
          <c:orientation val="minMax"/>
        </c:scaling>
        <c:delete val="0"/>
        <c:axPos val="l"/>
        <c:majorGridlines/>
        <c:numFmt formatCode="0\ %" sourceLinked="1"/>
        <c:majorTickMark val="none"/>
        <c:minorTickMark val="none"/>
        <c:tickLblPos val="nextTo"/>
        <c:crossAx val="952138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A5FA2D42-5CAA-47B3-B7CA-40492DBD9807}" type="datetimeFigureOut">
              <a:rPr lang="en-CA" smtClean="0"/>
              <a:t>2018-02-21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14A52064-4457-4A95-8640-BAA67270EDB9}" type="slidenum">
              <a:rPr lang="en-CA" smtClean="0"/>
              <a:t>‹#›</a:t>
            </a:fld>
            <a:endParaRPr lang="en-CA"/>
          </a:p>
        </p:txBody>
      </p:sp>
    </p:spTree>
    <p:extLst>
      <p:ext uri="{BB962C8B-B14F-4D97-AF65-F5344CB8AC3E}">
        <p14:creationId xmlns:p14="http://schemas.microsoft.com/office/powerpoint/2010/main" val="6587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a:t>
            </a:fld>
            <a:endParaRPr lang="en-CA"/>
          </a:p>
        </p:txBody>
      </p:sp>
    </p:spTree>
    <p:extLst>
      <p:ext uri="{BB962C8B-B14F-4D97-AF65-F5344CB8AC3E}">
        <p14:creationId xmlns:p14="http://schemas.microsoft.com/office/powerpoint/2010/main" val="315148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10</a:t>
            </a:fld>
            <a:endParaRPr lang="en-CA"/>
          </a:p>
        </p:txBody>
      </p:sp>
    </p:spTree>
    <p:extLst>
      <p:ext uri="{BB962C8B-B14F-4D97-AF65-F5344CB8AC3E}">
        <p14:creationId xmlns:p14="http://schemas.microsoft.com/office/powerpoint/2010/main" val="136751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11</a:t>
            </a:fld>
            <a:endParaRPr lang="en-CA"/>
          </a:p>
        </p:txBody>
      </p:sp>
    </p:spTree>
    <p:extLst>
      <p:ext uri="{BB962C8B-B14F-4D97-AF65-F5344CB8AC3E}">
        <p14:creationId xmlns:p14="http://schemas.microsoft.com/office/powerpoint/2010/main" val="420816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12</a:t>
            </a:fld>
            <a:endParaRPr lang="en-CA"/>
          </a:p>
        </p:txBody>
      </p:sp>
    </p:spTree>
    <p:extLst>
      <p:ext uri="{BB962C8B-B14F-4D97-AF65-F5344CB8AC3E}">
        <p14:creationId xmlns:p14="http://schemas.microsoft.com/office/powerpoint/2010/main" val="161950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13</a:t>
            </a:fld>
            <a:endParaRPr lang="en-CA"/>
          </a:p>
        </p:txBody>
      </p:sp>
    </p:spTree>
    <p:extLst>
      <p:ext uri="{BB962C8B-B14F-4D97-AF65-F5344CB8AC3E}">
        <p14:creationId xmlns:p14="http://schemas.microsoft.com/office/powerpoint/2010/main" val="170601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14</a:t>
            </a:fld>
            <a:endParaRPr lang="en-CA"/>
          </a:p>
        </p:txBody>
      </p:sp>
    </p:spTree>
    <p:extLst>
      <p:ext uri="{BB962C8B-B14F-4D97-AF65-F5344CB8AC3E}">
        <p14:creationId xmlns:p14="http://schemas.microsoft.com/office/powerpoint/2010/main" val="63912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15</a:t>
            </a:fld>
            <a:endParaRPr lang="en-CA"/>
          </a:p>
        </p:txBody>
      </p:sp>
    </p:spTree>
    <p:extLst>
      <p:ext uri="{BB962C8B-B14F-4D97-AF65-F5344CB8AC3E}">
        <p14:creationId xmlns:p14="http://schemas.microsoft.com/office/powerpoint/2010/main" val="1671669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16</a:t>
            </a:fld>
            <a:endParaRPr lang="en-CA"/>
          </a:p>
        </p:txBody>
      </p:sp>
    </p:spTree>
    <p:extLst>
      <p:ext uri="{BB962C8B-B14F-4D97-AF65-F5344CB8AC3E}">
        <p14:creationId xmlns:p14="http://schemas.microsoft.com/office/powerpoint/2010/main" val="415902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17</a:t>
            </a:fld>
            <a:endParaRPr lang="en-CA"/>
          </a:p>
        </p:txBody>
      </p:sp>
    </p:spTree>
    <p:extLst>
      <p:ext uri="{BB962C8B-B14F-4D97-AF65-F5344CB8AC3E}">
        <p14:creationId xmlns:p14="http://schemas.microsoft.com/office/powerpoint/2010/main" val="8460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18</a:t>
            </a:fld>
            <a:endParaRPr lang="en-CA"/>
          </a:p>
        </p:txBody>
      </p:sp>
    </p:spTree>
    <p:extLst>
      <p:ext uri="{BB962C8B-B14F-4D97-AF65-F5344CB8AC3E}">
        <p14:creationId xmlns:p14="http://schemas.microsoft.com/office/powerpoint/2010/main" val="1116335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19</a:t>
            </a:fld>
            <a:endParaRPr lang="en-CA"/>
          </a:p>
        </p:txBody>
      </p:sp>
    </p:spTree>
    <p:extLst>
      <p:ext uri="{BB962C8B-B14F-4D97-AF65-F5344CB8AC3E}">
        <p14:creationId xmlns:p14="http://schemas.microsoft.com/office/powerpoint/2010/main" val="219559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a:t>
            </a:fld>
            <a:endParaRPr lang="en-CA"/>
          </a:p>
        </p:txBody>
      </p:sp>
    </p:spTree>
    <p:extLst>
      <p:ext uri="{BB962C8B-B14F-4D97-AF65-F5344CB8AC3E}">
        <p14:creationId xmlns:p14="http://schemas.microsoft.com/office/powerpoint/2010/main" val="407040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20</a:t>
            </a:fld>
            <a:endParaRPr lang="en-CA"/>
          </a:p>
        </p:txBody>
      </p:sp>
    </p:spTree>
    <p:extLst>
      <p:ext uri="{BB962C8B-B14F-4D97-AF65-F5344CB8AC3E}">
        <p14:creationId xmlns:p14="http://schemas.microsoft.com/office/powerpoint/2010/main" val="549544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21</a:t>
            </a:fld>
            <a:endParaRPr lang="en-CA"/>
          </a:p>
        </p:txBody>
      </p:sp>
    </p:spTree>
    <p:extLst>
      <p:ext uri="{BB962C8B-B14F-4D97-AF65-F5344CB8AC3E}">
        <p14:creationId xmlns:p14="http://schemas.microsoft.com/office/powerpoint/2010/main" val="374755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Est-ce</a:t>
            </a:r>
            <a:r>
              <a:rPr lang="fr-CA" baseline="0" noProof="0" dirty="0" smtClean="0"/>
              <a:t> le rôle d’un RSC?</a:t>
            </a:r>
            <a:endParaRPr lang="fr-CA" noProof="0" dirty="0"/>
          </a:p>
        </p:txBody>
      </p:sp>
      <p:sp>
        <p:nvSpPr>
          <p:cNvPr id="4" name="Slide Number Placeholder 3"/>
          <p:cNvSpPr>
            <a:spLocks noGrp="1"/>
          </p:cNvSpPr>
          <p:nvPr>
            <p:ph type="sldNum" sz="quarter" idx="10"/>
          </p:nvPr>
        </p:nvSpPr>
        <p:spPr/>
        <p:txBody>
          <a:bodyPr/>
          <a:lstStyle/>
          <a:p>
            <a:fld id="{7172E426-A503-4E7D-A1D3-9238E89E20DE}" type="slidenum">
              <a:rPr lang="en-CA" smtClean="0"/>
              <a:t>22</a:t>
            </a:fld>
            <a:endParaRPr lang="en-CA"/>
          </a:p>
        </p:txBody>
      </p:sp>
    </p:spTree>
    <p:extLst>
      <p:ext uri="{BB962C8B-B14F-4D97-AF65-F5344CB8AC3E}">
        <p14:creationId xmlns:p14="http://schemas.microsoft.com/office/powerpoint/2010/main" val="426343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23</a:t>
            </a:fld>
            <a:endParaRPr lang="en-CA"/>
          </a:p>
        </p:txBody>
      </p:sp>
    </p:spTree>
    <p:extLst>
      <p:ext uri="{BB962C8B-B14F-4D97-AF65-F5344CB8AC3E}">
        <p14:creationId xmlns:p14="http://schemas.microsoft.com/office/powerpoint/2010/main" val="173613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 fait de parler de relations sexuelles</a:t>
            </a:r>
            <a:r>
              <a:rPr lang="fr-CA" baseline="0" dirty="0" smtClean="0"/>
              <a:t> avec les</a:t>
            </a:r>
            <a:r>
              <a:rPr lang="fr-CA" dirty="0" smtClean="0"/>
              <a:t> enfants ne les rend pas plus susceptibles d’en avoir.</a:t>
            </a:r>
          </a:p>
          <a:p>
            <a:r>
              <a:rPr lang="fr-CA" dirty="0" smtClean="0"/>
              <a:t>S’ils ne tirent</a:t>
            </a:r>
            <a:r>
              <a:rPr lang="fr-CA" baseline="0" dirty="0" smtClean="0"/>
              <a:t> pas leur information d’adultes de confiance, ils le feront d’autres sources : é</a:t>
            </a:r>
            <a:r>
              <a:rPr lang="fr-CA" dirty="0" smtClean="0"/>
              <a:t>missions de télévision, films, musique et amis. Souvent, les renseignements</a:t>
            </a:r>
            <a:r>
              <a:rPr lang="fr-CA" baseline="0" dirty="0" smtClean="0"/>
              <a:t> qui viennent de ces sources sont faux. Pour qu’ils aient</a:t>
            </a:r>
            <a:r>
              <a:rPr lang="fr-CA" dirty="0" smtClean="0"/>
              <a:t> l’heure juste, il vaut donc mieux leur parler.</a:t>
            </a:r>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en-US" smtClean="0"/>
              <a:t>24</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25</a:t>
            </a:fld>
            <a:endParaRPr lang="en-CA"/>
          </a:p>
        </p:txBody>
      </p:sp>
    </p:spTree>
    <p:extLst>
      <p:ext uri="{BB962C8B-B14F-4D97-AF65-F5344CB8AC3E}">
        <p14:creationId xmlns:p14="http://schemas.microsoft.com/office/powerpoint/2010/main" val="365060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26</a:t>
            </a:fld>
            <a:endParaRPr lang="en-CA"/>
          </a:p>
        </p:txBody>
      </p:sp>
    </p:spTree>
    <p:extLst>
      <p:ext uri="{BB962C8B-B14F-4D97-AF65-F5344CB8AC3E}">
        <p14:creationId xmlns:p14="http://schemas.microsoft.com/office/powerpoint/2010/main" val="46235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27</a:t>
            </a:fld>
            <a:endParaRPr lang="en-CA"/>
          </a:p>
        </p:txBody>
      </p:sp>
    </p:spTree>
    <p:extLst>
      <p:ext uri="{BB962C8B-B14F-4D97-AF65-F5344CB8AC3E}">
        <p14:creationId xmlns:p14="http://schemas.microsoft.com/office/powerpoint/2010/main" val="2706334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effectLst/>
              </a:rPr>
              <a:t>Que pensez-vous qu’on puisse ressentir?</a:t>
            </a:r>
          </a:p>
          <a:p>
            <a:pPr marL="171450" lvl="0" indent="-171450">
              <a:buFontTx/>
              <a:buChar char="-"/>
            </a:pPr>
            <a:r>
              <a:rPr lang="fr-CA" sz="1200" kern="1200" dirty="0" smtClean="0">
                <a:effectLst/>
              </a:rPr>
              <a:t>Solitude</a:t>
            </a:r>
          </a:p>
          <a:p>
            <a:pPr marL="171450" lvl="0" indent="-171450">
              <a:buFontTx/>
              <a:buChar char="-"/>
            </a:pPr>
            <a:r>
              <a:rPr lang="fr-CA" dirty="0" smtClean="0"/>
              <a:t>Peur</a:t>
            </a:r>
            <a:endParaRPr lang="fr-CA" sz="1200" kern="1200" dirty="0" smtClean="0">
              <a:effectLst/>
            </a:endParaRPr>
          </a:p>
          <a:p>
            <a:pPr marL="171450" lvl="0" indent="-171450">
              <a:buFontTx/>
              <a:buChar char="-"/>
            </a:pPr>
            <a:r>
              <a:rPr lang="fr-CA" dirty="0" smtClean="0"/>
              <a:t>Tristesse</a:t>
            </a:r>
            <a:endParaRPr lang="fr-CA" sz="1200" kern="1200" dirty="0" smtClean="0">
              <a:effectLst/>
            </a:endParaRPr>
          </a:p>
          <a:p>
            <a:pPr marL="171450" lvl="0" indent="-171450">
              <a:buFontTx/>
              <a:buChar char="-"/>
            </a:pPr>
            <a:r>
              <a:rPr lang="fr-CA" sz="1200" kern="1200" dirty="0" smtClean="0">
                <a:effectLst/>
              </a:rPr>
              <a:t>Désir de se faire du mal</a:t>
            </a:r>
          </a:p>
          <a:p>
            <a:pPr marL="0" lvl="0" indent="0">
              <a:buFontTx/>
              <a:buNone/>
            </a:pPr>
            <a:endParaRPr lang="fr-CA" sz="1200" kern="1200" dirty="0" smtClean="0">
              <a:effectLst/>
            </a:endParaRPr>
          </a:p>
          <a:p>
            <a:r>
              <a:rPr lang="fr-CA" sz="1200" kern="1200" dirty="0" smtClean="0">
                <a:effectLst/>
              </a:rPr>
              <a:t>Que pouvez-vous faire pour montrer aux personnes LGBTQ que vous les respectez?</a:t>
            </a:r>
          </a:p>
          <a:p>
            <a:pPr marL="171450" lvl="0" indent="-171450">
              <a:buFontTx/>
              <a:buChar char="-"/>
            </a:pPr>
            <a:r>
              <a:rPr lang="fr-CA" sz="1200" kern="1200" dirty="0" smtClean="0">
                <a:effectLst/>
              </a:rPr>
              <a:t>Traiter tout le monde avec respect.</a:t>
            </a:r>
          </a:p>
          <a:p>
            <a:pPr marL="171450" lvl="0" indent="-171450">
              <a:buFontTx/>
              <a:buChar char="-"/>
            </a:pPr>
            <a:r>
              <a:rPr lang="fr-CA" dirty="0" smtClean="0"/>
              <a:t>Éviter d’utiliser des termes comme « </a:t>
            </a:r>
            <a:r>
              <a:rPr lang="fr-CA" sz="1200" kern="1200" dirty="0" err="1" smtClean="0">
                <a:effectLst/>
              </a:rPr>
              <a:t>fif</a:t>
            </a:r>
            <a:r>
              <a:rPr lang="fr-CA" sz="1200" kern="1200" dirty="0" smtClean="0">
                <a:effectLst/>
              </a:rPr>
              <a:t> », « gouine » ou d’autres mots blessants.</a:t>
            </a:r>
          </a:p>
          <a:p>
            <a:pPr marL="171450" lvl="0" indent="-171450">
              <a:buFontTx/>
              <a:buChar char="-"/>
            </a:pPr>
            <a:r>
              <a:rPr lang="fr-CA" sz="1200" kern="1200" dirty="0" smtClean="0">
                <a:effectLst/>
              </a:rPr>
              <a:t>Utiliser le terme « partenaire » pour parler d’une petite amie ou d’un petit ami – ne pas présumer qu’un garçon a une petite amie, et une fille, un petit ami.</a:t>
            </a:r>
            <a:endParaRPr lang="fr-CA" dirty="0"/>
          </a:p>
        </p:txBody>
      </p:sp>
      <p:sp>
        <p:nvSpPr>
          <p:cNvPr id="4" name="Slide Number Placeholder 3"/>
          <p:cNvSpPr>
            <a:spLocks noGrp="1"/>
          </p:cNvSpPr>
          <p:nvPr>
            <p:ph type="sldNum" sz="quarter" idx="10"/>
          </p:nvPr>
        </p:nvSpPr>
        <p:spPr/>
        <p:txBody>
          <a:bodyPr/>
          <a:lstStyle/>
          <a:p>
            <a:fld id="{14A52064-4457-4A95-8640-BAA67270EDB9}" type="slidenum">
              <a:rPr lang="fr-CA" smtClean="0"/>
              <a:t>28</a:t>
            </a:fld>
            <a:endParaRPr lang="fr-CA" dirty="0"/>
          </a:p>
        </p:txBody>
      </p:sp>
    </p:spTree>
    <p:extLst>
      <p:ext uri="{BB962C8B-B14F-4D97-AF65-F5344CB8AC3E}">
        <p14:creationId xmlns:p14="http://schemas.microsoft.com/office/powerpoint/2010/main" val="273712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E15E5F-7C36-41D8-8395-82A5E52F9435}" type="slidenum">
              <a:rPr lang="en-CA" smtClean="0"/>
              <a:t>29</a:t>
            </a:fld>
            <a:endParaRPr lang="en-CA"/>
          </a:p>
        </p:txBody>
      </p:sp>
    </p:spTree>
    <p:extLst>
      <p:ext uri="{BB962C8B-B14F-4D97-AF65-F5344CB8AC3E}">
        <p14:creationId xmlns:p14="http://schemas.microsoft.com/office/powerpoint/2010/main" val="402203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3</a:t>
            </a:fld>
            <a:endParaRPr lang="en-CA"/>
          </a:p>
        </p:txBody>
      </p:sp>
    </p:spTree>
    <p:extLst>
      <p:ext uri="{BB962C8B-B14F-4D97-AF65-F5344CB8AC3E}">
        <p14:creationId xmlns:p14="http://schemas.microsoft.com/office/powerpoint/2010/main" val="273654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7172E426-A503-4E7D-A1D3-9238E89E20DE}" type="slidenum">
              <a:rPr lang="en-CA" smtClean="0"/>
              <a:t>30</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Soyez précis.</a:t>
            </a:r>
          </a:p>
          <a:p>
            <a:pPr marL="171643" indent="-171643">
              <a:buFontTx/>
              <a:buChar char="-"/>
            </a:pPr>
            <a:r>
              <a:rPr lang="fr-CA" dirty="0" smtClean="0"/>
              <a:t>Ça va si maman ou papa t’aide à t’essuyer après que tu sois allé à la toilette</a:t>
            </a:r>
            <a:r>
              <a:rPr lang="fr-CA" baseline="0" dirty="0" smtClean="0"/>
              <a:t>.</a:t>
            </a:r>
          </a:p>
          <a:p>
            <a:pPr marL="171643" indent="-171643">
              <a:buFontTx/>
              <a:buChar char="-"/>
            </a:pPr>
            <a:r>
              <a:rPr lang="fr-CA" baseline="0" dirty="0" smtClean="0"/>
              <a:t>Ça va si l’infirmière</a:t>
            </a:r>
            <a:r>
              <a:rPr lang="fr-CA" dirty="0" smtClean="0"/>
              <a:t> ou le médecin examine tes parties intimes, pourvu que maman ou papa soit là</a:t>
            </a:r>
            <a:r>
              <a:rPr lang="fr-CA" baseline="0" dirty="0" smtClean="0"/>
              <a:t>.</a:t>
            </a:r>
          </a:p>
          <a:p>
            <a:pPr marL="171643" indent="-171643">
              <a:buFontTx/>
              <a:buChar char="-"/>
            </a:pPr>
            <a:r>
              <a:rPr lang="fr-CA" dirty="0" smtClean="0"/>
              <a:t>Ça va </a:t>
            </a:r>
            <a:r>
              <a:rPr lang="fr-CA" baseline="0" dirty="0" smtClean="0"/>
              <a:t>si quelqu’un t’aide à t’habiller.</a:t>
            </a:r>
          </a:p>
          <a:p>
            <a:pPr marL="171643" indent="-171643">
              <a:buFontTx/>
              <a:buChar char="-"/>
            </a:pPr>
            <a:r>
              <a:rPr lang="fr-CA" dirty="0" smtClean="0"/>
              <a:t>Ça ne va pas si quelqu’un te demande de toucher ses parties intimes</a:t>
            </a:r>
            <a:r>
              <a:rPr lang="fr-CA" baseline="0" dirty="0" smtClean="0"/>
              <a:t>.</a:t>
            </a:r>
          </a:p>
          <a:p>
            <a:pPr marL="171643" indent="-171643">
              <a:buFontTx/>
              <a:buChar char="-"/>
            </a:pPr>
            <a:r>
              <a:rPr lang="fr-CA" dirty="0" smtClean="0"/>
              <a:t>Ça ne va pas si tu dors chez un ami et que quelqu’un veut dormir dans le même lit que toi.</a:t>
            </a:r>
          </a:p>
        </p:txBody>
      </p:sp>
      <p:sp>
        <p:nvSpPr>
          <p:cNvPr id="4" name="Slide Number Placeholder 3"/>
          <p:cNvSpPr>
            <a:spLocks noGrp="1"/>
          </p:cNvSpPr>
          <p:nvPr>
            <p:ph type="sldNum" sz="quarter" idx="10"/>
          </p:nvPr>
        </p:nvSpPr>
        <p:spPr/>
        <p:txBody>
          <a:bodyPr/>
          <a:lstStyle/>
          <a:p>
            <a:fld id="{F536CF43-A7CD-462D-8664-9B2A5051C189}" type="slidenum">
              <a:rPr lang="en-US" smtClean="0"/>
              <a:t>31</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536CF43-A7CD-462D-8664-9B2A5051C189}" type="slidenum">
              <a:rPr lang="en-US" smtClean="0"/>
              <a:t>32</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aseline="0" dirty="0" smtClean="0"/>
          </a:p>
        </p:txBody>
      </p:sp>
      <p:sp>
        <p:nvSpPr>
          <p:cNvPr id="4" name="Slide Number Placeholder 3"/>
          <p:cNvSpPr>
            <a:spLocks noGrp="1"/>
          </p:cNvSpPr>
          <p:nvPr>
            <p:ph type="sldNum" sz="quarter" idx="10"/>
          </p:nvPr>
        </p:nvSpPr>
        <p:spPr/>
        <p:txBody>
          <a:bodyPr/>
          <a:lstStyle/>
          <a:p>
            <a:fld id="{F536CF43-A7CD-462D-8664-9B2A5051C189}" type="slidenum">
              <a:rPr lang="en-US" smtClean="0"/>
              <a:t>33</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34</a:t>
            </a:fld>
            <a:endParaRPr lang="en-CA"/>
          </a:p>
        </p:txBody>
      </p:sp>
    </p:spTree>
    <p:extLst>
      <p:ext uri="{BB962C8B-B14F-4D97-AF65-F5344CB8AC3E}">
        <p14:creationId xmlns:p14="http://schemas.microsoft.com/office/powerpoint/2010/main" val="3578104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35</a:t>
            </a:fld>
            <a:endParaRPr lang="en-CA"/>
          </a:p>
        </p:txBody>
      </p:sp>
    </p:spTree>
    <p:extLst>
      <p:ext uri="{BB962C8B-B14F-4D97-AF65-F5344CB8AC3E}">
        <p14:creationId xmlns:p14="http://schemas.microsoft.com/office/powerpoint/2010/main" val="1674047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36</a:t>
            </a:fld>
            <a:endParaRPr lang="en-CA"/>
          </a:p>
        </p:txBody>
      </p:sp>
    </p:spTree>
    <p:extLst>
      <p:ext uri="{BB962C8B-B14F-4D97-AF65-F5344CB8AC3E}">
        <p14:creationId xmlns:p14="http://schemas.microsoft.com/office/powerpoint/2010/main" val="1834127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37</a:t>
            </a:fld>
            <a:endParaRPr lang="en-CA"/>
          </a:p>
        </p:txBody>
      </p:sp>
    </p:spTree>
    <p:extLst>
      <p:ext uri="{BB962C8B-B14F-4D97-AF65-F5344CB8AC3E}">
        <p14:creationId xmlns:p14="http://schemas.microsoft.com/office/powerpoint/2010/main" val="3222426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A52064-4457-4A95-8640-BAA67270EDB9}" type="slidenum">
              <a:rPr lang="en-CA" smtClean="0"/>
              <a:t>38</a:t>
            </a:fld>
            <a:endParaRPr lang="en-CA"/>
          </a:p>
        </p:txBody>
      </p:sp>
    </p:spTree>
    <p:extLst>
      <p:ext uri="{BB962C8B-B14F-4D97-AF65-F5344CB8AC3E}">
        <p14:creationId xmlns:p14="http://schemas.microsoft.com/office/powerpoint/2010/main" val="2266852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39</a:t>
            </a:fld>
            <a:endParaRPr lang="en-CA"/>
          </a:p>
        </p:txBody>
      </p:sp>
    </p:spTree>
    <p:extLst>
      <p:ext uri="{BB962C8B-B14F-4D97-AF65-F5344CB8AC3E}">
        <p14:creationId xmlns:p14="http://schemas.microsoft.com/office/powerpoint/2010/main" val="175836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a:t>
            </a:fld>
            <a:endParaRPr lang="en-CA"/>
          </a:p>
        </p:txBody>
      </p:sp>
    </p:spTree>
    <p:extLst>
      <p:ext uri="{BB962C8B-B14F-4D97-AF65-F5344CB8AC3E}">
        <p14:creationId xmlns:p14="http://schemas.microsoft.com/office/powerpoint/2010/main" val="2796741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40</a:t>
            </a:fld>
            <a:endParaRPr lang="en-CA"/>
          </a:p>
        </p:txBody>
      </p:sp>
    </p:spTree>
    <p:extLst>
      <p:ext uri="{BB962C8B-B14F-4D97-AF65-F5344CB8AC3E}">
        <p14:creationId xmlns:p14="http://schemas.microsoft.com/office/powerpoint/2010/main" val="3902883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41</a:t>
            </a:fld>
            <a:endParaRPr lang="en-CA"/>
          </a:p>
        </p:txBody>
      </p:sp>
    </p:spTree>
    <p:extLst>
      <p:ext uri="{BB962C8B-B14F-4D97-AF65-F5344CB8AC3E}">
        <p14:creationId xmlns:p14="http://schemas.microsoft.com/office/powerpoint/2010/main" val="1235943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42</a:t>
            </a:fld>
            <a:endParaRPr lang="en-CA"/>
          </a:p>
        </p:txBody>
      </p:sp>
    </p:spTree>
    <p:extLst>
      <p:ext uri="{BB962C8B-B14F-4D97-AF65-F5344CB8AC3E}">
        <p14:creationId xmlns:p14="http://schemas.microsoft.com/office/powerpoint/2010/main" val="4173315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43</a:t>
            </a:fld>
            <a:endParaRPr lang="en-CA"/>
          </a:p>
        </p:txBody>
      </p:sp>
    </p:spTree>
    <p:extLst>
      <p:ext uri="{BB962C8B-B14F-4D97-AF65-F5344CB8AC3E}">
        <p14:creationId xmlns:p14="http://schemas.microsoft.com/office/powerpoint/2010/main" val="3079264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Demandez à</a:t>
            </a:r>
            <a:r>
              <a:rPr lang="fr-CA" baseline="0" noProof="0" dirty="0" smtClean="0"/>
              <a:t> tout le monde de soumettre une question.</a:t>
            </a:r>
            <a:endParaRPr lang="fr-CA" noProof="0" dirty="0"/>
          </a:p>
        </p:txBody>
      </p:sp>
      <p:sp>
        <p:nvSpPr>
          <p:cNvPr id="4" name="Slide Number Placeholder 3"/>
          <p:cNvSpPr>
            <a:spLocks noGrp="1"/>
          </p:cNvSpPr>
          <p:nvPr>
            <p:ph type="sldNum" sz="quarter" idx="10"/>
          </p:nvPr>
        </p:nvSpPr>
        <p:spPr/>
        <p:txBody>
          <a:bodyPr/>
          <a:lstStyle/>
          <a:p>
            <a:fld id="{7172E426-A503-4E7D-A1D3-9238E89E20DE}" type="slidenum">
              <a:rPr lang="en-CA" smtClean="0"/>
              <a:t>44</a:t>
            </a:fld>
            <a:endParaRPr lang="en-CA"/>
          </a:p>
        </p:txBody>
      </p:sp>
    </p:spTree>
    <p:extLst>
      <p:ext uri="{BB962C8B-B14F-4D97-AF65-F5344CB8AC3E}">
        <p14:creationId xmlns:p14="http://schemas.microsoft.com/office/powerpoint/2010/main" val="376116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45</a:t>
            </a:fld>
            <a:endParaRPr lang="en-CA"/>
          </a:p>
        </p:txBody>
      </p:sp>
    </p:spTree>
    <p:extLst>
      <p:ext uri="{BB962C8B-B14F-4D97-AF65-F5344CB8AC3E}">
        <p14:creationId xmlns:p14="http://schemas.microsoft.com/office/powerpoint/2010/main" val="506929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46</a:t>
            </a:fld>
            <a:endParaRPr lang="en-CA"/>
          </a:p>
        </p:txBody>
      </p:sp>
    </p:spTree>
    <p:extLst>
      <p:ext uri="{BB962C8B-B14F-4D97-AF65-F5344CB8AC3E}">
        <p14:creationId xmlns:p14="http://schemas.microsoft.com/office/powerpoint/2010/main" val="1768393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5D469F-11DC-461F-B66E-491F019FAE94}" type="slidenum">
              <a:rPr lang="en-US" smtClean="0"/>
              <a:t>47</a:t>
            </a:fld>
            <a:endParaRPr lang="en-US"/>
          </a:p>
        </p:txBody>
      </p:sp>
    </p:spTree>
    <p:extLst>
      <p:ext uri="{BB962C8B-B14F-4D97-AF65-F5344CB8AC3E}">
        <p14:creationId xmlns:p14="http://schemas.microsoft.com/office/powerpoint/2010/main" val="1729338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48</a:t>
            </a:fld>
            <a:endParaRPr lang="en-CA"/>
          </a:p>
        </p:txBody>
      </p:sp>
    </p:spTree>
    <p:extLst>
      <p:ext uri="{BB962C8B-B14F-4D97-AF65-F5344CB8AC3E}">
        <p14:creationId xmlns:p14="http://schemas.microsoft.com/office/powerpoint/2010/main" val="2591848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49</a:t>
            </a:fld>
            <a:endParaRPr lang="en-CA"/>
          </a:p>
        </p:txBody>
      </p:sp>
    </p:spTree>
    <p:extLst>
      <p:ext uri="{BB962C8B-B14F-4D97-AF65-F5344CB8AC3E}">
        <p14:creationId xmlns:p14="http://schemas.microsoft.com/office/powerpoint/2010/main" val="260859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5</a:t>
            </a:fld>
            <a:endParaRPr lang="en-CA"/>
          </a:p>
        </p:txBody>
      </p:sp>
    </p:spTree>
    <p:extLst>
      <p:ext uri="{BB962C8B-B14F-4D97-AF65-F5344CB8AC3E}">
        <p14:creationId xmlns:p14="http://schemas.microsoft.com/office/powerpoint/2010/main" val="317197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err="1" smtClean="0"/>
              <a:t>Healey</a:t>
            </a:r>
            <a:r>
              <a:rPr lang="fr-CA" noProof="0" dirty="0" smtClean="0"/>
              <a:t>, Gwen K. (2014). </a:t>
            </a:r>
            <a:r>
              <a:rPr lang="fr-CA" i="1" noProof="0" dirty="0" smtClean="0"/>
              <a:t>Inuit </a:t>
            </a:r>
            <a:r>
              <a:rPr lang="fr-CA" i="1" noProof="0" dirty="0" err="1" smtClean="0"/>
              <a:t>family</a:t>
            </a:r>
            <a:r>
              <a:rPr lang="fr-CA" i="1" noProof="0" dirty="0" smtClean="0"/>
              <a:t> </a:t>
            </a:r>
            <a:r>
              <a:rPr lang="fr-CA" i="1" noProof="0" dirty="0" err="1" smtClean="0"/>
              <a:t>understandings</a:t>
            </a:r>
            <a:r>
              <a:rPr lang="fr-CA" i="1" baseline="0" noProof="0" dirty="0" smtClean="0"/>
              <a:t> of </a:t>
            </a:r>
            <a:r>
              <a:rPr lang="fr-CA" i="1" baseline="0" noProof="0" dirty="0" err="1" smtClean="0"/>
              <a:t>sexual</a:t>
            </a:r>
            <a:r>
              <a:rPr lang="fr-CA" i="1" baseline="0" noProof="0" dirty="0" smtClean="0"/>
              <a:t> </a:t>
            </a:r>
            <a:r>
              <a:rPr lang="fr-CA" i="1" baseline="0" noProof="0" dirty="0" err="1" smtClean="0"/>
              <a:t>health</a:t>
            </a:r>
            <a:r>
              <a:rPr lang="fr-CA" i="1" baseline="0" noProof="0" dirty="0" smtClean="0"/>
              <a:t> and </a:t>
            </a:r>
            <a:r>
              <a:rPr lang="fr-CA" i="1" baseline="0" noProof="0" dirty="0" err="1" smtClean="0"/>
              <a:t>relationships</a:t>
            </a:r>
            <a:r>
              <a:rPr lang="fr-CA" i="1" baseline="0" noProof="0" dirty="0" smtClean="0"/>
              <a:t> in Nunavut. </a:t>
            </a:r>
            <a:r>
              <a:rPr lang="fr-CA" i="0" baseline="0" noProof="0" dirty="0" smtClean="0"/>
              <a:t>Sur internet : </a:t>
            </a:r>
            <a:r>
              <a:rPr lang="fr-CA" baseline="0" noProof="0" dirty="0" smtClean="0"/>
              <a:t>http://journal.cpha.ca/index.php/cjph/article/view/4189</a:t>
            </a:r>
          </a:p>
          <a:p>
            <a:endParaRPr lang="fr-CA"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smtClean="0"/>
              <a:t>Organisation mondiale de la Santé (2010). </a:t>
            </a:r>
            <a:r>
              <a:rPr lang="fr-CA" i="1" noProof="0" dirty="0" smtClean="0"/>
              <a:t>Social </a:t>
            </a:r>
            <a:r>
              <a:rPr lang="fr-CA" i="1" noProof="0" dirty="0" err="1" smtClean="0"/>
              <a:t>determinants</a:t>
            </a:r>
            <a:r>
              <a:rPr lang="fr-CA" i="1" noProof="0" dirty="0" smtClean="0"/>
              <a:t> of </a:t>
            </a:r>
            <a:r>
              <a:rPr lang="fr-CA" i="1" noProof="0" dirty="0" err="1" smtClean="0"/>
              <a:t>sexual</a:t>
            </a:r>
            <a:r>
              <a:rPr lang="fr-CA" i="1" noProof="0" dirty="0" smtClean="0"/>
              <a:t> and reproductive </a:t>
            </a:r>
            <a:r>
              <a:rPr lang="fr-CA" i="1" noProof="0" dirty="0" err="1" smtClean="0"/>
              <a:t>health</a:t>
            </a:r>
            <a:r>
              <a:rPr lang="fr-CA" i="1" noProof="0" dirty="0" smtClean="0"/>
              <a:t>: </a:t>
            </a:r>
            <a:r>
              <a:rPr lang="fr-CA" i="1" noProof="0" dirty="0" err="1" smtClean="0"/>
              <a:t>Informing</a:t>
            </a:r>
            <a:r>
              <a:rPr lang="fr-CA" i="1" noProof="0" dirty="0" smtClean="0"/>
              <a:t> future </a:t>
            </a:r>
            <a:r>
              <a:rPr lang="fr-CA" i="1" noProof="0" dirty="0" err="1" smtClean="0"/>
              <a:t>research</a:t>
            </a:r>
            <a:r>
              <a:rPr lang="fr-CA" i="1" noProof="0" dirty="0" smtClean="0"/>
              <a:t> and program </a:t>
            </a:r>
            <a:r>
              <a:rPr lang="fr-CA" i="1" noProof="0" dirty="0" err="1" smtClean="0"/>
              <a:t>implementation</a:t>
            </a:r>
            <a:r>
              <a:rPr lang="fr-CA" i="1" noProof="0" dirty="0" smtClean="0"/>
              <a:t>. </a:t>
            </a:r>
            <a:r>
              <a:rPr lang="fr-CA" i="0" noProof="0" dirty="0" smtClean="0"/>
              <a:t>Sur</a:t>
            </a:r>
            <a:r>
              <a:rPr lang="fr-CA" i="0" baseline="0" noProof="0" dirty="0" smtClean="0"/>
              <a:t> internet : </a:t>
            </a:r>
            <a:r>
              <a:rPr lang="fr-CA" noProof="0" dirty="0" smtClean="0"/>
              <a:t>http://www.who.int/reproductivehealth/publications/social_science/ 9789241599528/en/</a:t>
            </a:r>
          </a:p>
        </p:txBody>
      </p:sp>
      <p:sp>
        <p:nvSpPr>
          <p:cNvPr id="4" name="Slide Number Placeholder 3"/>
          <p:cNvSpPr>
            <a:spLocks noGrp="1"/>
          </p:cNvSpPr>
          <p:nvPr>
            <p:ph type="sldNum" sz="quarter" idx="10"/>
          </p:nvPr>
        </p:nvSpPr>
        <p:spPr/>
        <p:txBody>
          <a:bodyPr/>
          <a:lstStyle/>
          <a:p>
            <a:fld id="{753A1FFF-911E-45EA-8C99-E93F28FC1A38}" type="slidenum">
              <a:rPr lang="en-CA" smtClean="0"/>
              <a:t>6</a:t>
            </a:fld>
            <a:endParaRPr lang="en-CA"/>
          </a:p>
        </p:txBody>
      </p:sp>
    </p:spTree>
    <p:extLst>
      <p:ext uri="{BB962C8B-B14F-4D97-AF65-F5344CB8AC3E}">
        <p14:creationId xmlns:p14="http://schemas.microsoft.com/office/powerpoint/2010/main" val="317777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7</a:t>
            </a:fld>
            <a:endParaRPr lang="en-CA"/>
          </a:p>
        </p:txBody>
      </p:sp>
    </p:spTree>
    <p:extLst>
      <p:ext uri="{BB962C8B-B14F-4D97-AF65-F5344CB8AC3E}">
        <p14:creationId xmlns:p14="http://schemas.microsoft.com/office/powerpoint/2010/main" val="135621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8</a:t>
            </a:fld>
            <a:endParaRPr lang="en-CA"/>
          </a:p>
        </p:txBody>
      </p:sp>
    </p:spTree>
    <p:extLst>
      <p:ext uri="{BB962C8B-B14F-4D97-AF65-F5344CB8AC3E}">
        <p14:creationId xmlns:p14="http://schemas.microsoft.com/office/powerpoint/2010/main" val="2039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4A52064-4457-4A95-8640-BAA67270EDB9}" type="slidenum">
              <a:rPr lang="en-CA" smtClean="0"/>
              <a:t>9</a:t>
            </a:fld>
            <a:endParaRPr lang="en-CA"/>
          </a:p>
        </p:txBody>
      </p:sp>
    </p:spTree>
    <p:extLst>
      <p:ext uri="{BB962C8B-B14F-4D97-AF65-F5344CB8AC3E}">
        <p14:creationId xmlns:p14="http://schemas.microsoft.com/office/powerpoint/2010/main" val="66207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2018-02-21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2018-02-21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sexualhealth@gov.nu.ca" TargetMode="Externa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hyperlink" Target="mailto:sexualhealth@gov.nu.ca"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5.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6.pn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7.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hyperlink" Target="http://www.irespectmyself.ca/" TargetMode="Externa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hyperlink" Target="http://www.irespectmyself.ca/fr" TargetMode="Externa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hyperlink" Target="http://www.iwtc.org/ideas/10_games.pdf" TargetMode="Externa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hyperlink" Target="http://www.irespectmyself.ca/fr" TargetMode="External"/><Relationship Id="rId13" Type="http://schemas.openxmlformats.org/officeDocument/2006/relationships/image" Target="../media/image12.png"/><Relationship Id="rId3" Type="http://schemas.openxmlformats.org/officeDocument/2006/relationships/tags" Target="../tags/tag133.xml"/><Relationship Id="rId7" Type="http://schemas.openxmlformats.org/officeDocument/2006/relationships/notesSlide" Target="../notesSlides/notesSlide48.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132.xml"/><Relationship Id="rId16" Type="http://schemas.openxmlformats.org/officeDocument/2006/relationships/image" Target="../media/image15.png"/><Relationship Id="rId1" Type="http://schemas.openxmlformats.org/officeDocument/2006/relationships/tags" Target="../tags/tag131.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tags" Target="../tags/tag135.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tags" Target="../tags/tag134.xml"/><Relationship Id="rId9" Type="http://schemas.openxmlformats.org/officeDocument/2006/relationships/image" Target="../media/image8.png"/><Relationship Id="rId14"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hyperlink" Target="http://www.fluidexchange.org/uploads/1/9/1/4/19148883/embodied_games_-_karenbkchan.pdf" TargetMode="External"/><Relationship Id="rId3" Type="http://schemas.openxmlformats.org/officeDocument/2006/relationships/slideLayout" Target="../slideLayouts/slideLayout2.xml"/><Relationship Id="rId7" Type="http://schemas.openxmlformats.org/officeDocument/2006/relationships/hyperlink" Target="http://www.iwtc.org/ideas/10_games.pdf"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hyperlink" Target="http://www.ippf.org/sites/default/files/2016-10/Putting%20Sexuality%20back%20into%20Comprehensive%20Sexuality%20Education_0.pdf" TargetMode="External"/><Relationship Id="rId5" Type="http://schemas.openxmlformats.org/officeDocument/2006/relationships/hyperlink" Target="http://www.aspsh.ca/#!online-workshops/c191s" TargetMode="Externa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chart" Target="../charts/chart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 y="2438400"/>
            <a:ext cx="8839200" cy="2460625"/>
          </a:xfrm>
        </p:spPr>
        <p:txBody>
          <a:bodyPr>
            <a:noAutofit/>
          </a:bodyPr>
          <a:lstStyle/>
          <a:p>
            <a:r>
              <a:rPr lang="fr-CA" sz="4500" b="1" dirty="0" smtClean="0">
                <a:latin typeface="Arial" pitchFamily="34" charset="0"/>
                <a:cs typeface="Arial" pitchFamily="34" charset="0"/>
              </a:rPr>
              <a:t>Enseignement de la santé sexuelle – Information destinée au personnel enseignant</a:t>
            </a:r>
            <a:endParaRPr lang="fr-CA" sz="4500" b="1" dirty="0">
              <a:latin typeface="Arial" pitchFamily="34" charset="0"/>
              <a:cs typeface="Arial" pitchFamily="34" charset="0"/>
            </a:endParaRPr>
          </a:p>
        </p:txBody>
      </p:sp>
      <p:sp>
        <p:nvSpPr>
          <p:cNvPr id="3" name="Subtitle 2"/>
          <p:cNvSpPr>
            <a:spLocks noGrp="1"/>
          </p:cNvSpPr>
          <p:nvPr>
            <p:ph type="subTitle" idx="1"/>
            <p:custDataLst>
              <p:tags r:id="rId2"/>
            </p:custDataLst>
          </p:nvPr>
        </p:nvSpPr>
        <p:spPr>
          <a:xfrm>
            <a:off x="228600" y="4724400"/>
            <a:ext cx="6477000" cy="2133600"/>
          </a:xfrm>
        </p:spPr>
        <p:txBody>
          <a:bodyPr>
            <a:normAutofit fontScale="85000" lnSpcReduction="20000"/>
          </a:bodyPr>
          <a:lstStyle/>
          <a:p>
            <a:pPr algn="l"/>
            <a:endParaRPr lang="fr-CA" sz="2800" i="1" dirty="0" smtClean="0">
              <a:solidFill>
                <a:schemeClr val="tx1"/>
              </a:solidFill>
              <a:latin typeface="Arial" pitchFamily="34" charset="0"/>
              <a:cs typeface="Arial" pitchFamily="34" charset="0"/>
            </a:endParaRPr>
          </a:p>
          <a:p>
            <a:pPr algn="l"/>
            <a:r>
              <a:rPr lang="fr-CA" sz="2800" i="1" dirty="0" smtClean="0">
                <a:solidFill>
                  <a:schemeClr val="tx1"/>
                </a:solidFill>
                <a:latin typeface="Arial" pitchFamily="34" charset="0"/>
                <a:cs typeface="Arial" pitchFamily="34" charset="0"/>
              </a:rPr>
              <a:t>Adapté de la formation en santé sexuelle des représentants en santé communautaire (RSC) d’octobre 2016</a:t>
            </a:r>
          </a:p>
          <a:p>
            <a:pPr algn="l"/>
            <a:r>
              <a:rPr lang="fr-CA" sz="2800" i="1" dirty="0" smtClean="0">
                <a:solidFill>
                  <a:schemeClr val="tx1"/>
                </a:solidFill>
                <a:latin typeface="Arial" pitchFamily="34" charset="0"/>
                <a:cs typeface="Arial" pitchFamily="34" charset="0"/>
              </a:rPr>
              <a:t>Pour obtenir de l’aide, écrire à </a:t>
            </a:r>
            <a:r>
              <a:rPr lang="fr-CA" sz="2800" i="1" dirty="0" smtClean="0">
                <a:solidFill>
                  <a:schemeClr val="tx1"/>
                </a:solidFill>
                <a:latin typeface="Arial" pitchFamily="34" charset="0"/>
                <a:cs typeface="Arial" pitchFamily="34" charset="0"/>
                <a:hlinkClick r:id="rId6"/>
              </a:rPr>
              <a:t>sexualhealth@gov.nu.ca</a:t>
            </a:r>
            <a:endParaRPr lang="fr-CA"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Statistiques sur la santé sexuelle </a:t>
            </a:r>
            <a:br>
              <a:rPr lang="fr-CA" dirty="0"/>
            </a:br>
            <a:r>
              <a:rPr lang="fr-CA" dirty="0"/>
              <a:t>au Nunavut</a:t>
            </a:r>
            <a:endParaRPr lang="en-CA" dirty="0"/>
          </a:p>
        </p:txBody>
      </p:sp>
      <p:sp>
        <p:nvSpPr>
          <p:cNvPr id="5" name="Content Placeholder 4"/>
          <p:cNvSpPr>
            <a:spLocks noGrp="1"/>
          </p:cNvSpPr>
          <p:nvPr>
            <p:ph idx="1"/>
            <p:custDataLst>
              <p:tags r:id="rId2"/>
            </p:custDataLst>
          </p:nvPr>
        </p:nvSpPr>
        <p:spPr/>
        <p:txBody>
          <a:bodyPr/>
          <a:lstStyle/>
          <a:p>
            <a:r>
              <a:rPr lang="fr-CA" dirty="0" smtClean="0"/>
              <a:t>Les gens sont majoritairement en faveur de l’enseignement d’une saine sexualité! </a:t>
            </a:r>
          </a:p>
          <a:p>
            <a:pPr lvl="1"/>
            <a:r>
              <a:rPr lang="fr-CA" dirty="0" smtClean="0"/>
              <a:t>Plus de 8 </a:t>
            </a:r>
            <a:r>
              <a:rPr lang="fr-CA" dirty="0"/>
              <a:t>mères sur </a:t>
            </a:r>
            <a:r>
              <a:rPr lang="fr-CA" dirty="0" smtClean="0"/>
              <a:t>10 et </a:t>
            </a:r>
            <a:r>
              <a:rPr lang="fr-CA" dirty="0"/>
              <a:t>de 9 </a:t>
            </a:r>
            <a:r>
              <a:rPr lang="fr-CA" dirty="0" smtClean="0"/>
              <a:t>adultes sur 10</a:t>
            </a:r>
          </a:p>
          <a:p>
            <a:r>
              <a:rPr lang="fr-CA" dirty="0" smtClean="0"/>
              <a:t>Il y a des distributeurs </a:t>
            </a:r>
            <a:r>
              <a:rPr lang="fr-CA" dirty="0"/>
              <a:t>de </a:t>
            </a:r>
            <a:r>
              <a:rPr lang="fr-CA" dirty="0" smtClean="0"/>
              <a:t>condoms dans 22 localités sur 25!</a:t>
            </a:r>
          </a:p>
          <a:p>
            <a:pPr lvl="1"/>
            <a:r>
              <a:rPr lang="fr-CA" dirty="0" smtClean="0"/>
              <a:t>Dans 15 localités, il y en a plus d’un. (</a:t>
            </a:r>
            <a:r>
              <a:rPr lang="fr-CA" dirty="0" err="1" smtClean="0"/>
              <a:t>Sanikiluaq</a:t>
            </a:r>
            <a:r>
              <a:rPr lang="fr-CA" dirty="0" smtClean="0"/>
              <a:t> et </a:t>
            </a:r>
            <a:r>
              <a:rPr lang="fr-CA" dirty="0" err="1" smtClean="0"/>
              <a:t>Igloolik</a:t>
            </a:r>
            <a:r>
              <a:rPr lang="fr-CA" dirty="0" smtClean="0"/>
              <a:t> en ont six et Baker Lake, huit!)</a:t>
            </a:r>
          </a:p>
          <a:p>
            <a:pPr lvl="1"/>
            <a:endParaRPr lang="fr-CA" dirty="0" smtClean="0"/>
          </a:p>
          <a:p>
            <a:endParaRPr lang="fr-CA" dirty="0"/>
          </a:p>
        </p:txBody>
      </p:sp>
      <p:sp>
        <p:nvSpPr>
          <p:cNvPr id="4" name="TextBox 3"/>
          <p:cNvSpPr txBox="1"/>
          <p:nvPr>
            <p:custDataLst>
              <p:tags r:id="rId3"/>
            </p:custDataLst>
          </p:nvPr>
        </p:nvSpPr>
        <p:spPr>
          <a:xfrm>
            <a:off x="304800" y="5867400"/>
            <a:ext cx="4114800" cy="923330"/>
          </a:xfrm>
          <a:prstGeom prst="rect">
            <a:avLst/>
          </a:prstGeom>
          <a:noFill/>
        </p:spPr>
        <p:txBody>
          <a:bodyPr wrap="square" rtlCol="0">
            <a:spAutoFit/>
          </a:bodyPr>
          <a:lstStyle/>
          <a:p>
            <a:r>
              <a:rPr lang="fr-CA" dirty="0" smtClean="0"/>
              <a:t>Sondage de base de 2016 du Nunavut selon la méthode LQAS</a:t>
            </a:r>
          </a:p>
          <a:p>
            <a:r>
              <a:rPr lang="fr-CA" dirty="0" smtClean="0"/>
              <a:t>Données du Programme de santé sexuelle</a:t>
            </a:r>
            <a:endParaRPr lang="fr-CA" dirty="0"/>
          </a:p>
        </p:txBody>
      </p:sp>
    </p:spTree>
    <p:extLst>
      <p:ext uri="{BB962C8B-B14F-4D97-AF65-F5344CB8AC3E}">
        <p14:creationId xmlns:p14="http://schemas.microsoft.com/office/powerpoint/2010/main" val="199293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74638"/>
            <a:ext cx="8763000" cy="1143000"/>
          </a:xfrm>
        </p:spPr>
        <p:txBody>
          <a:bodyPr>
            <a:normAutofit fontScale="90000"/>
          </a:bodyPr>
          <a:lstStyle/>
          <a:p>
            <a:r>
              <a:rPr lang="fr-CA" dirty="0" smtClean="0"/>
              <a:t>Quels sont les plus importants problèmes de santé sexuelle au Nunavut?</a:t>
            </a:r>
            <a:br>
              <a:rPr lang="fr-CA" dirty="0" smtClean="0"/>
            </a:br>
            <a:r>
              <a:rPr lang="fr-CA" dirty="0" smtClean="0"/>
              <a:t>Ce qu’en pensent les RSC :</a:t>
            </a:r>
            <a:endParaRPr lang="fr-CA" dirty="0"/>
          </a:p>
        </p:txBody>
      </p:sp>
      <p:sp>
        <p:nvSpPr>
          <p:cNvPr id="4" name="Content Placeholder 3"/>
          <p:cNvSpPr>
            <a:spLocks noGrp="1"/>
          </p:cNvSpPr>
          <p:nvPr>
            <p:ph sz="half" idx="1"/>
            <p:custDataLst>
              <p:tags r:id="rId2"/>
            </p:custDataLst>
          </p:nvPr>
        </p:nvSpPr>
        <p:spPr>
          <a:xfrm>
            <a:off x="457200" y="2057400"/>
            <a:ext cx="4038600" cy="4525963"/>
          </a:xfrm>
        </p:spPr>
        <p:txBody>
          <a:bodyPr>
            <a:normAutofit fontScale="92500" lnSpcReduction="20000"/>
          </a:bodyPr>
          <a:lstStyle/>
          <a:p>
            <a:r>
              <a:rPr lang="fr-CA" dirty="0" smtClean="0"/>
              <a:t>Les ITS, surtout la syphilis</a:t>
            </a:r>
          </a:p>
          <a:p>
            <a:r>
              <a:rPr lang="fr-CA" dirty="0" smtClean="0"/>
              <a:t>Les grossesses, surtout </a:t>
            </a:r>
            <a:r>
              <a:rPr lang="fr-CA" dirty="0"/>
              <a:t>chez les </a:t>
            </a:r>
            <a:r>
              <a:rPr lang="fr-CA" dirty="0" smtClean="0"/>
              <a:t>adolescentes et celles qui sont non planifiées</a:t>
            </a:r>
          </a:p>
          <a:p>
            <a:r>
              <a:rPr lang="fr-CA" dirty="0" smtClean="0"/>
              <a:t>Les agressions sexuelles sur les enfants</a:t>
            </a:r>
          </a:p>
          <a:p>
            <a:r>
              <a:rPr lang="fr-CA" dirty="0" smtClean="0"/>
              <a:t>Les partenaires multiples </a:t>
            </a:r>
          </a:p>
          <a:p>
            <a:r>
              <a:rPr lang="fr-CA" dirty="0" smtClean="0"/>
              <a:t>La violence sexuelle – viol, attouchements non désirés</a:t>
            </a:r>
            <a:endParaRPr lang="fr-CA" dirty="0"/>
          </a:p>
        </p:txBody>
      </p:sp>
      <p:sp>
        <p:nvSpPr>
          <p:cNvPr id="5" name="Content Placeholder 4"/>
          <p:cNvSpPr>
            <a:spLocks noGrp="1"/>
          </p:cNvSpPr>
          <p:nvPr>
            <p:ph sz="half" idx="2"/>
            <p:custDataLst>
              <p:tags r:id="rId3"/>
            </p:custDataLst>
          </p:nvPr>
        </p:nvSpPr>
        <p:spPr>
          <a:xfrm>
            <a:off x="4648200" y="1981200"/>
            <a:ext cx="4038600" cy="4525963"/>
          </a:xfrm>
        </p:spPr>
        <p:txBody>
          <a:bodyPr>
            <a:normAutofit fontScale="92500" lnSpcReduction="20000"/>
          </a:bodyPr>
          <a:lstStyle/>
          <a:p>
            <a:r>
              <a:rPr lang="fr-CA" dirty="0" smtClean="0"/>
              <a:t>Le recours aux relations sexuelles pour obtenir de l’argent, de la nourriture, de l’alcool, de la drogue ou un toit</a:t>
            </a:r>
          </a:p>
          <a:p>
            <a:r>
              <a:rPr lang="fr-CA" dirty="0" smtClean="0"/>
              <a:t>Les aptitudes parentales</a:t>
            </a:r>
          </a:p>
          <a:p>
            <a:r>
              <a:rPr lang="fr-CA" dirty="0" smtClean="0"/>
              <a:t>Le manque d’éducation en matière de santé sexuelle</a:t>
            </a:r>
          </a:p>
          <a:p>
            <a:r>
              <a:rPr lang="fr-CA" dirty="0" smtClean="0"/>
              <a:t>La paternité – les hommes ne savent pas vraiment quoi faire pour être de bons pères</a:t>
            </a:r>
            <a:endParaRPr lang="fr-CA" dirty="0"/>
          </a:p>
        </p:txBody>
      </p:sp>
    </p:spTree>
    <p:extLst>
      <p:ext uri="{BB962C8B-B14F-4D97-AF65-F5344CB8AC3E}">
        <p14:creationId xmlns:p14="http://schemas.microsoft.com/office/powerpoint/2010/main" val="383458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Qu’est-ce que la santé sexuelle? </a:t>
            </a:r>
            <a:br>
              <a:rPr lang="fr-CA" dirty="0" smtClean="0"/>
            </a:br>
            <a:r>
              <a:rPr lang="fr-CA" dirty="0" smtClean="0"/>
              <a:t>Ce qu’en pensent les RSC :</a:t>
            </a:r>
            <a:endParaRPr lang="fr-CA" dirty="0"/>
          </a:p>
        </p:txBody>
      </p:sp>
      <p:sp>
        <p:nvSpPr>
          <p:cNvPr id="3" name="Content Placeholder 2"/>
          <p:cNvSpPr>
            <a:spLocks noGrp="1"/>
          </p:cNvSpPr>
          <p:nvPr>
            <p:ph sz="half" idx="1"/>
            <p:custDataLst>
              <p:tags r:id="rId2"/>
            </p:custDataLst>
          </p:nvPr>
        </p:nvSpPr>
        <p:spPr>
          <a:xfrm>
            <a:off x="457200" y="2057400"/>
            <a:ext cx="4191000" cy="4525963"/>
          </a:xfrm>
        </p:spPr>
        <p:txBody>
          <a:bodyPr>
            <a:normAutofit lnSpcReduction="10000"/>
          </a:bodyPr>
          <a:lstStyle/>
          <a:p>
            <a:pPr lvl="1">
              <a:buFont typeface="Arial" panose="020B0604020202020204" pitchFamily="34" charset="0"/>
              <a:buChar char="•"/>
            </a:pPr>
            <a:r>
              <a:rPr lang="fr-CA" dirty="0" smtClean="0"/>
              <a:t>Planification familiale / contraception</a:t>
            </a:r>
          </a:p>
          <a:p>
            <a:pPr lvl="1">
              <a:buFont typeface="Arial" panose="020B0604020202020204" pitchFamily="34" charset="0"/>
              <a:buChar char="•"/>
            </a:pPr>
            <a:r>
              <a:rPr lang="fr-CA" dirty="0"/>
              <a:t>É</a:t>
            </a:r>
            <a:r>
              <a:rPr lang="fr-CA" dirty="0" smtClean="0"/>
              <a:t>ducation</a:t>
            </a:r>
          </a:p>
          <a:p>
            <a:pPr lvl="1">
              <a:buFont typeface="Arial" panose="020B0604020202020204" pitchFamily="34" charset="0"/>
              <a:buChar char="•"/>
            </a:pPr>
            <a:r>
              <a:rPr lang="fr-CA" dirty="0" smtClean="0"/>
              <a:t>Communication</a:t>
            </a:r>
          </a:p>
          <a:p>
            <a:pPr lvl="1">
              <a:buFont typeface="Arial" panose="020B0604020202020204" pitchFamily="34" charset="0"/>
              <a:buChar char="•"/>
            </a:pPr>
            <a:r>
              <a:rPr lang="fr-CA" dirty="0" smtClean="0"/>
              <a:t>Confiance en soi / </a:t>
            </a:r>
            <a:br>
              <a:rPr lang="fr-CA" dirty="0" smtClean="0"/>
            </a:br>
            <a:r>
              <a:rPr lang="fr-CA" dirty="0" smtClean="0"/>
              <a:t>estime de soi</a:t>
            </a:r>
          </a:p>
          <a:p>
            <a:pPr lvl="1">
              <a:buFont typeface="Arial" panose="020B0604020202020204" pitchFamily="34" charset="0"/>
              <a:buChar char="•"/>
            </a:pPr>
            <a:r>
              <a:rPr lang="fr-CA" dirty="0" smtClean="0"/>
              <a:t>Prise de décision</a:t>
            </a:r>
          </a:p>
          <a:p>
            <a:pPr lvl="1">
              <a:buFont typeface="Arial" panose="020B0604020202020204" pitchFamily="34" charset="0"/>
              <a:buChar char="•"/>
            </a:pPr>
            <a:r>
              <a:rPr lang="fr-CA" dirty="0" smtClean="0"/>
              <a:t>De la naissance à la mort / dès le plus jeune âge</a:t>
            </a:r>
          </a:p>
          <a:p>
            <a:pPr lvl="1">
              <a:buFont typeface="Arial" panose="020B0604020202020204" pitchFamily="34" charset="0"/>
              <a:buChar char="•"/>
            </a:pPr>
            <a:r>
              <a:rPr lang="fr-CA" dirty="0" smtClean="0"/>
              <a:t>Respect de soi et des autres</a:t>
            </a:r>
            <a:endParaRPr lang="fr-CA" dirty="0"/>
          </a:p>
        </p:txBody>
      </p:sp>
      <p:sp>
        <p:nvSpPr>
          <p:cNvPr id="4" name="Content Placeholder 3"/>
          <p:cNvSpPr>
            <a:spLocks noGrp="1"/>
          </p:cNvSpPr>
          <p:nvPr>
            <p:ph sz="half" idx="2"/>
            <p:custDataLst>
              <p:tags r:id="rId3"/>
            </p:custDataLst>
          </p:nvPr>
        </p:nvSpPr>
        <p:spPr>
          <a:xfrm>
            <a:off x="4648200" y="1981200"/>
            <a:ext cx="4038600" cy="4525963"/>
          </a:xfrm>
        </p:spPr>
        <p:txBody>
          <a:bodyPr>
            <a:normAutofit lnSpcReduction="10000"/>
          </a:bodyPr>
          <a:lstStyle/>
          <a:p>
            <a:pPr lvl="1">
              <a:buFont typeface="Arial" panose="020B0604020202020204" pitchFamily="34" charset="0"/>
              <a:buChar char="•"/>
            </a:pPr>
            <a:r>
              <a:rPr lang="fr-CA" dirty="0" smtClean="0"/>
              <a:t>Parties du corps</a:t>
            </a:r>
          </a:p>
          <a:p>
            <a:pPr lvl="1">
              <a:buFont typeface="Arial" panose="020B0604020202020204" pitchFamily="34" charset="0"/>
              <a:buChar char="•"/>
            </a:pPr>
            <a:r>
              <a:rPr lang="fr-CA" dirty="0" smtClean="0"/>
              <a:t>Émotions</a:t>
            </a:r>
          </a:p>
          <a:p>
            <a:pPr lvl="1">
              <a:buFont typeface="Arial" panose="020B0604020202020204" pitchFamily="34" charset="0"/>
              <a:buChar char="•"/>
            </a:pPr>
            <a:r>
              <a:rPr lang="fr-CA" dirty="0" smtClean="0"/>
              <a:t>Confiance</a:t>
            </a:r>
          </a:p>
          <a:p>
            <a:pPr lvl="1">
              <a:buFont typeface="Arial" panose="020B0604020202020204" pitchFamily="34" charset="0"/>
              <a:buChar char="•"/>
            </a:pPr>
            <a:r>
              <a:rPr lang="fr-CA" dirty="0" smtClean="0"/>
              <a:t>Connaissances</a:t>
            </a:r>
          </a:p>
          <a:p>
            <a:pPr lvl="1">
              <a:buFont typeface="Arial" panose="020B0604020202020204" pitchFamily="34" charset="0"/>
              <a:buChar char="•"/>
            </a:pPr>
            <a:r>
              <a:rPr lang="fr-CA" dirty="0" smtClean="0"/>
              <a:t>Valeurs</a:t>
            </a:r>
          </a:p>
          <a:p>
            <a:pPr lvl="1">
              <a:buFont typeface="Arial" panose="020B0604020202020204" pitchFamily="34" charset="0"/>
              <a:buChar char="•"/>
            </a:pPr>
            <a:r>
              <a:rPr lang="fr-CA" dirty="0" smtClean="0"/>
              <a:t>Les attirances</a:t>
            </a:r>
          </a:p>
          <a:p>
            <a:pPr lvl="1">
              <a:buFont typeface="Arial" panose="020B0604020202020204" pitchFamily="34" charset="0"/>
              <a:buChar char="•"/>
            </a:pPr>
            <a:r>
              <a:rPr lang="fr-CA" dirty="0" smtClean="0"/>
              <a:t>Connaissance de son corps</a:t>
            </a:r>
          </a:p>
          <a:p>
            <a:pPr lvl="1">
              <a:buFont typeface="Arial" panose="020B0604020202020204" pitchFamily="34" charset="0"/>
              <a:buChar char="•"/>
            </a:pPr>
            <a:r>
              <a:rPr lang="fr-CA" dirty="0" smtClean="0"/>
              <a:t>Aptitudes parentales</a:t>
            </a:r>
          </a:p>
          <a:p>
            <a:endParaRPr lang="fr-CA" dirty="0"/>
          </a:p>
        </p:txBody>
      </p:sp>
    </p:spTree>
    <p:extLst>
      <p:ext uri="{BB962C8B-B14F-4D97-AF65-F5344CB8AC3E}">
        <p14:creationId xmlns:p14="http://schemas.microsoft.com/office/powerpoint/2010/main" val="246389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89124" y="152400"/>
            <a:ext cx="8229600" cy="838200"/>
          </a:xfrm>
        </p:spPr>
        <p:txBody>
          <a:bodyPr>
            <a:normAutofit/>
          </a:bodyPr>
          <a:lstStyle/>
          <a:p>
            <a:r>
              <a:rPr lang="fr-CA" dirty="0" smtClean="0"/>
              <a:t>Que signifie « santé sexuelle »?</a:t>
            </a:r>
            <a:endParaRPr lang="fr-CA" dirty="0"/>
          </a:p>
        </p:txBody>
      </p:sp>
      <p:grpSp>
        <p:nvGrpSpPr>
          <p:cNvPr id="4" name="Group 3"/>
          <p:cNvGrpSpPr/>
          <p:nvPr>
            <p:custDataLst>
              <p:tags r:id="rId2"/>
            </p:custDataLst>
          </p:nvPr>
        </p:nvGrpSpPr>
        <p:grpSpPr>
          <a:xfrm>
            <a:off x="969315" y="990600"/>
            <a:ext cx="6913618" cy="5669090"/>
            <a:chOff x="1315981" y="1140526"/>
            <a:chExt cx="6913618" cy="5669090"/>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anchor="ctr"/>
            <a:lstStyle/>
            <a:p>
              <a:endParaRPr lang="fr-CA" dirty="0">
                <a:solidFill>
                  <a:srgbClr val="00B0F0"/>
                </a:solidFill>
              </a:endParaRPr>
            </a:p>
          </p:txBody>
        </p:sp>
        <p:sp>
          <p:nvSpPr>
            <p:cNvPr id="6" name="Rectangle 5"/>
            <p:cNvSpPr>
              <a:spLocks noChangeArrowheads="1"/>
            </p:cNvSpPr>
            <p:nvPr/>
          </p:nvSpPr>
          <p:spPr bwMode="auto">
            <a:xfrm>
              <a:off x="4140200" y="1140526"/>
              <a:ext cx="14605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cs typeface="+mn-cs"/>
                </a:rPr>
                <a:t>Valeurs – ce qui est important pour nous</a:t>
              </a:r>
              <a:endParaRPr lang="fr-CA" sz="1800" dirty="0">
                <a:cs typeface="+mn-cs"/>
              </a:endParaRPr>
            </a:p>
          </p:txBody>
        </p:sp>
        <p:sp>
          <p:nvSpPr>
            <p:cNvPr id="7" name="Rectangle 6"/>
            <p:cNvSpPr>
              <a:spLocks noChangeArrowheads="1"/>
            </p:cNvSpPr>
            <p:nvPr/>
          </p:nvSpPr>
          <p:spPr bwMode="auto">
            <a:xfrm>
              <a:off x="2057400" y="2438400"/>
              <a:ext cx="1447800" cy="376238"/>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Relations</a:t>
              </a:r>
              <a:endParaRPr lang="fr-CA" sz="1800" dirty="0">
                <a:cs typeface="+mn-cs"/>
              </a:endParaRPr>
            </a:p>
          </p:txBody>
        </p:sp>
        <p:sp>
          <p:nvSpPr>
            <p:cNvPr id="8" name="Rectangle 7"/>
            <p:cNvSpPr>
              <a:spLocks noChangeArrowheads="1"/>
            </p:cNvSpPr>
            <p:nvPr/>
          </p:nvSpPr>
          <p:spPr bwMode="auto">
            <a:xfrm>
              <a:off x="3886200" y="3810000"/>
              <a:ext cx="1828800" cy="951543"/>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2800" b="1" dirty="0" smtClean="0">
                  <a:cs typeface="+mn-cs"/>
                </a:rPr>
                <a:t>Santé sexuelle</a:t>
              </a:r>
              <a:endParaRPr lang="fr-CA" sz="2800" dirty="0">
                <a:cs typeface="+mn-cs"/>
              </a:endParaRPr>
            </a:p>
          </p:txBody>
        </p:sp>
        <p:sp>
          <p:nvSpPr>
            <p:cNvPr id="9" name="Rectangle 8"/>
            <p:cNvSpPr>
              <a:spLocks noChangeArrowheads="1"/>
            </p:cNvSpPr>
            <p:nvPr/>
          </p:nvSpPr>
          <p:spPr bwMode="auto">
            <a:xfrm>
              <a:off x="1315981" y="3435365"/>
              <a:ext cx="187072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cs typeface="+mn-cs"/>
                </a:rPr>
                <a:t>Image corporelle et estime de soi – la façon de se percevoir</a:t>
              </a:r>
              <a:endParaRPr lang="fr-CA" sz="1800" dirty="0">
                <a:cs typeface="+mn-cs"/>
              </a:endParaRPr>
            </a:p>
          </p:txBody>
        </p:sp>
        <p:sp>
          <p:nvSpPr>
            <p:cNvPr id="10" name="Rectangle 9"/>
            <p:cNvSpPr>
              <a:spLocks noChangeArrowheads="1"/>
            </p:cNvSpPr>
            <p:nvPr/>
          </p:nvSpPr>
          <p:spPr bwMode="auto">
            <a:xfrm>
              <a:off x="2057400" y="5105400"/>
              <a:ext cx="1447800"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Expression physique (relation sexuelle)</a:t>
              </a:r>
              <a:endParaRPr lang="fr-CA" sz="1800" dirty="0">
                <a:cs typeface="+mn-cs"/>
              </a:endParaRPr>
            </a:p>
          </p:txBody>
        </p:sp>
        <p:sp>
          <p:nvSpPr>
            <p:cNvPr id="11" name="Rectangle 10"/>
            <p:cNvSpPr>
              <a:spLocks noChangeArrowheads="1"/>
            </p:cNvSpPr>
            <p:nvPr/>
          </p:nvSpPr>
          <p:spPr bwMode="auto">
            <a:xfrm>
              <a:off x="6659562" y="3613936"/>
              <a:ext cx="1570037" cy="119776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a:spAutoFit/>
            </a:bodyPr>
            <a:lstStyle/>
            <a:p>
              <a:pPr algn="ctr" eaLnBrk="0" hangingPunct="0">
                <a:defRPr/>
              </a:pPr>
              <a:r>
                <a:rPr lang="fr-CA" sz="1800" b="1" dirty="0" smtClean="0">
                  <a:cs typeface="+mn-cs"/>
                </a:rPr>
                <a:t>Anatomie et </a:t>
              </a:r>
              <a:r>
                <a:rPr lang="fr-CA" b="1" dirty="0" smtClean="0"/>
                <a:t>p</a:t>
              </a:r>
              <a:r>
                <a:rPr lang="fr-CA" sz="1800" b="1" dirty="0" smtClean="0">
                  <a:cs typeface="+mn-cs"/>
                </a:rPr>
                <a:t>hysiologie – les parties du corps</a:t>
              </a:r>
              <a:endParaRPr lang="fr-CA" sz="1800" b="1" dirty="0">
                <a:cs typeface="+mn-cs"/>
              </a:endParaRPr>
            </a:p>
          </p:txBody>
        </p:sp>
        <p:sp>
          <p:nvSpPr>
            <p:cNvPr id="12" name="Rectangle 11"/>
            <p:cNvSpPr>
              <a:spLocks noChangeArrowheads="1"/>
            </p:cNvSpPr>
            <p:nvPr/>
          </p:nvSpPr>
          <p:spPr bwMode="auto">
            <a:xfrm>
              <a:off x="6057900" y="5105400"/>
              <a:ext cx="1676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Orientation sexuelle, rôles sexués, identité</a:t>
              </a:r>
              <a:endParaRPr lang="fr-CA" sz="1800" b="1" dirty="0">
                <a:cs typeface="+mn-cs"/>
              </a:endParaRPr>
            </a:p>
          </p:txBody>
        </p:sp>
        <p:sp>
          <p:nvSpPr>
            <p:cNvPr id="13" name="Rectangle 12"/>
            <p:cNvSpPr>
              <a:spLocks noChangeArrowheads="1"/>
            </p:cNvSpPr>
            <p:nvPr/>
          </p:nvSpPr>
          <p:spPr bwMode="auto">
            <a:xfrm>
              <a:off x="4140200" y="6165850"/>
              <a:ext cx="16002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Prise de décision</a:t>
              </a:r>
              <a:endParaRPr lang="fr-CA" sz="1800" b="1" dirty="0">
                <a:cs typeface="+mn-cs"/>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sp>
          <p:nvSpPr>
            <p:cNvPr id="21" name="Rectangle 20"/>
            <p:cNvSpPr>
              <a:spLocks noChangeArrowheads="1"/>
            </p:cNvSpPr>
            <p:nvPr/>
          </p:nvSpPr>
          <p:spPr bwMode="auto">
            <a:xfrm>
              <a:off x="5843798" y="2166136"/>
              <a:ext cx="2057400" cy="920765"/>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defRPr/>
              </a:pPr>
              <a:r>
                <a:rPr lang="fr-CA" sz="1800" b="1" dirty="0" smtClean="0">
                  <a:cs typeface="+mn-cs"/>
                </a:rPr>
                <a:t>Communication – la façon de parler aux autres</a:t>
              </a:r>
              <a:endParaRPr lang="fr-CA" sz="1800" dirty="0">
                <a:cs typeface="+mn-cs"/>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anchor="ctr"/>
            <a:lstStyle/>
            <a:p>
              <a:endParaRPr lang="fr-CA" dirty="0">
                <a:solidFill>
                  <a:srgbClr val="00B0F0"/>
                </a:solidFill>
              </a:endParaRPr>
            </a:p>
          </p:txBody>
        </p:sp>
      </p:grpSp>
    </p:spTree>
    <p:extLst>
      <p:ext uri="{BB962C8B-B14F-4D97-AF65-F5344CB8AC3E}">
        <p14:creationId xmlns:p14="http://schemas.microsoft.com/office/powerpoint/2010/main" val="446499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Définition : sexe</a:t>
            </a:r>
            <a:endParaRPr lang="fr-CA" dirty="0"/>
          </a:p>
        </p:txBody>
      </p:sp>
      <p:sp>
        <p:nvSpPr>
          <p:cNvPr id="3" name="Content Placeholder 2"/>
          <p:cNvSpPr>
            <a:spLocks noGrp="1"/>
          </p:cNvSpPr>
          <p:nvPr>
            <p:ph idx="1"/>
            <p:custDataLst>
              <p:tags r:id="rId2"/>
            </p:custDataLst>
          </p:nvPr>
        </p:nvSpPr>
        <p:spPr/>
        <p:txBody>
          <a:bodyPr/>
          <a:lstStyle/>
          <a:p>
            <a:r>
              <a:rPr lang="fr-CA" dirty="0" smtClean="0"/>
              <a:t>Catégorie dans laquelle un bébé est classé à sa </a:t>
            </a:r>
            <a:r>
              <a:rPr lang="fr-CA" dirty="0"/>
              <a:t>n</a:t>
            </a:r>
            <a:r>
              <a:rPr lang="fr-CA" dirty="0" smtClean="0"/>
              <a:t>aissance en fonction de ses organes sexuels (male, femelle)</a:t>
            </a:r>
          </a:p>
          <a:p>
            <a:r>
              <a:rPr lang="fr-CA" dirty="0" smtClean="0"/>
              <a:t>Activité ou relation sexuelle</a:t>
            </a:r>
            <a:endParaRPr lang="fr-CA" dirty="0"/>
          </a:p>
        </p:txBody>
      </p:sp>
    </p:spTree>
    <p:extLst>
      <p:ext uri="{BB962C8B-B14F-4D97-AF65-F5344CB8AC3E}">
        <p14:creationId xmlns:p14="http://schemas.microsoft.com/office/powerpoint/2010/main" val="59313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Définition : sexualité / santé sexuelle</a:t>
            </a:r>
            <a:endParaRPr lang="fr-CA" dirty="0"/>
          </a:p>
        </p:txBody>
      </p:sp>
      <p:sp>
        <p:nvSpPr>
          <p:cNvPr id="3" name="Content Placeholder 2"/>
          <p:cNvSpPr>
            <a:spLocks noGrp="1"/>
          </p:cNvSpPr>
          <p:nvPr>
            <p:ph idx="1"/>
            <p:custDataLst>
              <p:tags r:id="rId2"/>
            </p:custDataLst>
          </p:nvPr>
        </p:nvSpPr>
        <p:spPr/>
        <p:txBody>
          <a:bodyPr>
            <a:normAutofit fontScale="92500" lnSpcReduction="20000"/>
          </a:bodyPr>
          <a:lstStyle/>
          <a:p>
            <a:r>
              <a:rPr lang="fr-CA" dirty="0" smtClean="0"/>
              <a:t>La </a:t>
            </a:r>
            <a:r>
              <a:rPr lang="fr-CA" dirty="0"/>
              <a:t>façon de se </a:t>
            </a:r>
            <a:r>
              <a:rPr lang="fr-CA" dirty="0" smtClean="0"/>
              <a:t>percevoir (</a:t>
            </a:r>
            <a:r>
              <a:rPr lang="fr-CA" dirty="0"/>
              <a:t>estime </a:t>
            </a:r>
            <a:r>
              <a:rPr lang="fr-CA" dirty="0" smtClean="0"/>
              <a:t>de soi)</a:t>
            </a:r>
          </a:p>
          <a:p>
            <a:r>
              <a:rPr lang="fr-CA" dirty="0"/>
              <a:t>Conception </a:t>
            </a:r>
            <a:r>
              <a:rPr lang="fr-CA" dirty="0" smtClean="0"/>
              <a:t>du comportement à adopter selon qu’on est un </a:t>
            </a:r>
            <a:r>
              <a:rPr lang="fr-CA" dirty="0"/>
              <a:t>homme ou une </a:t>
            </a:r>
            <a:r>
              <a:rPr lang="fr-CA" dirty="0" smtClean="0"/>
              <a:t>femme (expression de genre)</a:t>
            </a:r>
          </a:p>
          <a:p>
            <a:r>
              <a:rPr lang="fr-CA" dirty="0" smtClean="0"/>
              <a:t>Les personnes qui nous attirent (orientation sexuelle)</a:t>
            </a:r>
          </a:p>
          <a:p>
            <a:r>
              <a:rPr lang="fr-CA" dirty="0" smtClean="0"/>
              <a:t>Ce que nous pensons du sexe – valeurs, attitudes et désirs</a:t>
            </a:r>
          </a:p>
          <a:p>
            <a:r>
              <a:rPr lang="fr-CA" dirty="0" smtClean="0"/>
              <a:t>Le bienêtre général – au-delà des ITS et des grossesses non désirées!</a:t>
            </a:r>
          </a:p>
          <a:p>
            <a:endParaRPr lang="fr-CA" dirty="0" smtClean="0"/>
          </a:p>
          <a:p>
            <a:endParaRPr lang="fr-CA" dirty="0"/>
          </a:p>
        </p:txBody>
      </p:sp>
    </p:spTree>
    <p:extLst>
      <p:ext uri="{BB962C8B-B14F-4D97-AF65-F5344CB8AC3E}">
        <p14:creationId xmlns:p14="http://schemas.microsoft.com/office/powerpoint/2010/main" val="212577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Autrement dit…</a:t>
            </a:r>
            <a:endParaRPr lang="fr-CA" dirty="0"/>
          </a:p>
        </p:txBody>
      </p:sp>
      <p:sp>
        <p:nvSpPr>
          <p:cNvPr id="3" name="Content Placeholder 2"/>
          <p:cNvSpPr>
            <a:spLocks noGrp="1"/>
          </p:cNvSpPr>
          <p:nvPr>
            <p:ph idx="1"/>
            <p:custDataLst>
              <p:tags r:id="rId2"/>
            </p:custDataLst>
          </p:nvPr>
        </p:nvSpPr>
        <p:spPr/>
        <p:txBody>
          <a:bodyPr/>
          <a:lstStyle/>
          <a:p>
            <a:r>
              <a:rPr lang="fr-CA" dirty="0" smtClean="0"/>
              <a:t>Le sexe peut décrire un acte ou une classification selon les parties du corps.</a:t>
            </a:r>
          </a:p>
          <a:p>
            <a:r>
              <a:rPr lang="fr-CA" dirty="0" smtClean="0"/>
              <a:t>La sexualité et la santé sexuelle sont liées au fait d’être humain et au bienêtre général.</a:t>
            </a:r>
          </a:p>
          <a:p>
            <a:r>
              <a:rPr lang="fr-CA" b="1" dirty="0" smtClean="0"/>
              <a:t>L’enseignement </a:t>
            </a:r>
            <a:r>
              <a:rPr lang="fr-CA" sz="2800" b="1" dirty="0" smtClean="0"/>
              <a:t>porte </a:t>
            </a:r>
            <a:r>
              <a:rPr lang="fr-CA" b="1" dirty="0" smtClean="0"/>
              <a:t>sur la sexualité et sur la santé sexuelle!</a:t>
            </a:r>
            <a:endParaRPr lang="fr-CA" dirty="0"/>
          </a:p>
        </p:txBody>
      </p:sp>
    </p:spTree>
    <p:extLst>
      <p:ext uri="{BB962C8B-B14F-4D97-AF65-F5344CB8AC3E}">
        <p14:creationId xmlns:p14="http://schemas.microsoft.com/office/powerpoint/2010/main" val="1719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 y="274638"/>
            <a:ext cx="8915400" cy="1143000"/>
          </a:xfrm>
        </p:spPr>
        <p:txBody>
          <a:bodyPr>
            <a:normAutofit fontScale="90000"/>
          </a:bodyPr>
          <a:lstStyle/>
          <a:p>
            <a:r>
              <a:rPr lang="fr-CA" dirty="0" smtClean="0"/>
              <a:t>Pourquoi commencer à parler de sexualité avec les enfants dès leur plus jeune âge?</a:t>
            </a:r>
            <a:endParaRPr lang="fr-CA" dirty="0"/>
          </a:p>
        </p:txBody>
      </p:sp>
      <p:sp>
        <p:nvSpPr>
          <p:cNvPr id="3" name="Content Placeholder 2"/>
          <p:cNvSpPr>
            <a:spLocks noGrp="1"/>
          </p:cNvSpPr>
          <p:nvPr>
            <p:ph idx="1"/>
            <p:custDataLst>
              <p:tags r:id="rId2"/>
            </p:custDataLst>
          </p:nvPr>
        </p:nvSpPr>
        <p:spPr/>
        <p:txBody>
          <a:bodyPr>
            <a:normAutofit/>
          </a:bodyPr>
          <a:lstStyle/>
          <a:p>
            <a:r>
              <a:rPr lang="fr-CA" dirty="0" smtClean="0"/>
              <a:t>La sexualité est liée à la communication, aux relations</a:t>
            </a:r>
            <a:r>
              <a:rPr lang="fr-CA" dirty="0"/>
              <a:t>, </a:t>
            </a:r>
            <a:r>
              <a:rPr lang="fr-CA" dirty="0" smtClean="0"/>
              <a:t>aux émotions et à l’estime de soi.</a:t>
            </a:r>
          </a:p>
          <a:p>
            <a:r>
              <a:rPr lang="fr-CA" dirty="0" smtClean="0"/>
              <a:t>Parler de communication, de saines relations, d’émotions et d’estime de soi en bas âge aide les enfants à apprendre comment se comporter une fois adultes.</a:t>
            </a:r>
            <a:endParaRPr lang="fr-CA" dirty="0"/>
          </a:p>
        </p:txBody>
      </p:sp>
    </p:spTree>
    <p:extLst>
      <p:ext uri="{BB962C8B-B14F-4D97-AF65-F5344CB8AC3E}">
        <p14:creationId xmlns:p14="http://schemas.microsoft.com/office/powerpoint/2010/main" val="2983743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1143000"/>
          </a:xfrm>
        </p:spPr>
        <p:txBody>
          <a:bodyPr>
            <a:normAutofit fontScale="90000"/>
          </a:bodyPr>
          <a:lstStyle/>
          <a:p>
            <a:r>
              <a:rPr lang="fr-CA" dirty="0" smtClean="0"/>
              <a:t>Triangle pensées-émotions-comportements</a:t>
            </a:r>
            <a:endParaRPr lang="fr-CA" dirty="0"/>
          </a:p>
        </p:txBody>
      </p:sp>
      <p:sp>
        <p:nvSpPr>
          <p:cNvPr id="4" name="Isosceles Triangle 3"/>
          <p:cNvSpPr/>
          <p:nvPr>
            <p:custDataLst>
              <p:tags r:id="rId2"/>
            </p:custDataLst>
          </p:nvPr>
        </p:nvSpPr>
        <p:spPr>
          <a:xfrm>
            <a:off x="1996566" y="1600200"/>
            <a:ext cx="4229056" cy="36004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Box 4"/>
          <p:cNvSpPr txBox="1"/>
          <p:nvPr>
            <p:custDataLst>
              <p:tags r:id="rId3"/>
            </p:custDataLst>
          </p:nvPr>
        </p:nvSpPr>
        <p:spPr>
          <a:xfrm>
            <a:off x="899592" y="3237101"/>
            <a:ext cx="1557880" cy="523220"/>
          </a:xfrm>
          <a:prstGeom prst="rect">
            <a:avLst/>
          </a:prstGeom>
          <a:noFill/>
        </p:spPr>
        <p:txBody>
          <a:bodyPr wrap="square" rtlCol="0">
            <a:spAutoFit/>
          </a:bodyPr>
          <a:lstStyle/>
          <a:p>
            <a:r>
              <a:rPr lang="fr-CA" sz="2800" dirty="0" smtClean="0"/>
              <a:t>Pensées</a:t>
            </a:r>
            <a:endParaRPr lang="fr-CA" sz="2800" dirty="0"/>
          </a:p>
        </p:txBody>
      </p:sp>
      <p:sp>
        <p:nvSpPr>
          <p:cNvPr id="7" name="TextBox 6"/>
          <p:cNvSpPr txBox="1"/>
          <p:nvPr>
            <p:custDataLst>
              <p:tags r:id="rId4"/>
            </p:custDataLst>
          </p:nvPr>
        </p:nvSpPr>
        <p:spPr>
          <a:xfrm>
            <a:off x="5580112" y="3173106"/>
            <a:ext cx="2907712" cy="523220"/>
          </a:xfrm>
          <a:prstGeom prst="rect">
            <a:avLst/>
          </a:prstGeom>
          <a:noFill/>
        </p:spPr>
        <p:txBody>
          <a:bodyPr wrap="square" rtlCol="0">
            <a:spAutoFit/>
          </a:bodyPr>
          <a:lstStyle/>
          <a:p>
            <a:r>
              <a:rPr lang="fr-CA" sz="2800" dirty="0" smtClean="0"/>
              <a:t>Émotions</a:t>
            </a:r>
            <a:endParaRPr lang="fr-CA" sz="2800" dirty="0"/>
          </a:p>
        </p:txBody>
      </p:sp>
      <p:sp>
        <p:nvSpPr>
          <p:cNvPr id="8" name="TextBox 7"/>
          <p:cNvSpPr txBox="1"/>
          <p:nvPr>
            <p:custDataLst>
              <p:tags r:id="rId5"/>
            </p:custDataLst>
          </p:nvPr>
        </p:nvSpPr>
        <p:spPr>
          <a:xfrm>
            <a:off x="2590800" y="5472583"/>
            <a:ext cx="2703586" cy="523220"/>
          </a:xfrm>
          <a:prstGeom prst="rect">
            <a:avLst/>
          </a:prstGeom>
          <a:noFill/>
        </p:spPr>
        <p:txBody>
          <a:bodyPr wrap="square" rtlCol="0">
            <a:spAutoFit/>
          </a:bodyPr>
          <a:lstStyle/>
          <a:p>
            <a:r>
              <a:rPr lang="fr-CA" sz="2800" dirty="0" smtClean="0"/>
              <a:t>Comportements</a:t>
            </a:r>
            <a:endParaRPr lang="fr-CA" sz="2800" dirty="0"/>
          </a:p>
        </p:txBody>
      </p:sp>
      <p:sp>
        <p:nvSpPr>
          <p:cNvPr id="3" name="Curved Down Arrow 2"/>
          <p:cNvSpPr/>
          <p:nvPr>
            <p:custDataLst>
              <p:tags r:id="rId6"/>
            </p:custDataLst>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9" name="Curved Left Arrow 8"/>
          <p:cNvSpPr/>
          <p:nvPr>
            <p:custDataLst>
              <p:tags r:id="rId7"/>
            </p:custDataLst>
          </p:nvPr>
        </p:nvSpPr>
        <p:spPr>
          <a:xfrm rot="1759648">
            <a:off x="5857000" y="4144304"/>
            <a:ext cx="1372887" cy="2656558"/>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Tree>
    <p:extLst>
      <p:ext uri="{BB962C8B-B14F-4D97-AF65-F5344CB8AC3E}">
        <p14:creationId xmlns:p14="http://schemas.microsoft.com/office/powerpoint/2010/main" val="1266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custDataLst>
              <p:tags r:id="rId1"/>
            </p:custDataLst>
          </p:nvPr>
        </p:nvSpPr>
        <p:spPr>
          <a:xfrm>
            <a:off x="1996566" y="1600200"/>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Box 4"/>
          <p:cNvSpPr txBox="1"/>
          <p:nvPr>
            <p:custDataLst>
              <p:tags r:id="rId2"/>
            </p:custDataLst>
          </p:nvPr>
        </p:nvSpPr>
        <p:spPr>
          <a:xfrm>
            <a:off x="899592" y="2707902"/>
            <a:ext cx="1557880" cy="1384995"/>
          </a:xfrm>
          <a:prstGeom prst="rect">
            <a:avLst/>
          </a:prstGeom>
          <a:noFill/>
        </p:spPr>
        <p:txBody>
          <a:bodyPr wrap="square" rtlCol="0">
            <a:spAutoFit/>
          </a:bodyPr>
          <a:lstStyle/>
          <a:p>
            <a:r>
              <a:rPr lang="fr-CA" sz="2800" dirty="0" smtClean="0"/>
              <a:t>Je suis laid et stupide.</a:t>
            </a:r>
            <a:endParaRPr lang="fr-CA" sz="2800" dirty="0"/>
          </a:p>
        </p:txBody>
      </p:sp>
      <p:sp>
        <p:nvSpPr>
          <p:cNvPr id="7" name="TextBox 6"/>
          <p:cNvSpPr txBox="1"/>
          <p:nvPr>
            <p:custDataLst>
              <p:tags r:id="rId3"/>
            </p:custDataLst>
          </p:nvPr>
        </p:nvSpPr>
        <p:spPr>
          <a:xfrm>
            <a:off x="6096000" y="2667000"/>
            <a:ext cx="2214924" cy="2016498"/>
          </a:xfrm>
          <a:prstGeom prst="rect">
            <a:avLst/>
          </a:prstGeom>
          <a:noFill/>
        </p:spPr>
        <p:txBody>
          <a:bodyPr wrap="square" rtlCol="0">
            <a:noAutofit/>
          </a:bodyPr>
          <a:lstStyle/>
          <a:p>
            <a:r>
              <a:rPr lang="fr-CA" sz="2500" dirty="0" smtClean="0"/>
              <a:t>Personne ne m’aimera jamais. Je ne mérite pas d’être dans une bonne relation. </a:t>
            </a:r>
            <a:endParaRPr lang="fr-CA" sz="2500" dirty="0"/>
          </a:p>
        </p:txBody>
      </p:sp>
      <p:sp>
        <p:nvSpPr>
          <p:cNvPr id="8" name="TextBox 7"/>
          <p:cNvSpPr txBox="1"/>
          <p:nvPr>
            <p:custDataLst>
              <p:tags r:id="rId4"/>
            </p:custDataLst>
          </p:nvPr>
        </p:nvSpPr>
        <p:spPr>
          <a:xfrm>
            <a:off x="228600" y="5397222"/>
            <a:ext cx="8229600" cy="1384995"/>
          </a:xfrm>
          <a:prstGeom prst="rect">
            <a:avLst/>
          </a:prstGeom>
          <a:noFill/>
        </p:spPr>
        <p:txBody>
          <a:bodyPr wrap="square" rtlCol="0">
            <a:spAutoFit/>
          </a:bodyPr>
          <a:lstStyle/>
          <a:p>
            <a:r>
              <a:rPr lang="fr-CA" sz="2800" dirty="0" smtClean="0"/>
              <a:t>Je vais rester dans cette relation, même si elle ou il me fait du mal et refuse d’utiliser un condom parce que c’est ce que je mérite et que je ne peux espérer mieux.</a:t>
            </a:r>
            <a:endParaRPr lang="fr-CA" sz="2800" dirty="0"/>
          </a:p>
        </p:txBody>
      </p:sp>
      <p:sp>
        <p:nvSpPr>
          <p:cNvPr id="10" name="Curved Down Arrow 9"/>
          <p:cNvSpPr/>
          <p:nvPr>
            <p:custDataLst>
              <p:tags r:id="rId5"/>
            </p:custDataLst>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1" name="Curved Left Arrow 10"/>
          <p:cNvSpPr/>
          <p:nvPr>
            <p:custDataLst>
              <p:tags r:id="rId6"/>
            </p:custDataLst>
          </p:nvPr>
        </p:nvSpPr>
        <p:spPr>
          <a:xfrm rot="441954">
            <a:off x="8384285" y="4608917"/>
            <a:ext cx="605031" cy="118336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3" name="Title 1"/>
          <p:cNvSpPr>
            <a:spLocks noGrp="1"/>
          </p:cNvSpPr>
          <p:nvPr>
            <p:ph type="title"/>
            <p:custDataLst>
              <p:tags r:id="rId7"/>
            </p:custDataLst>
          </p:nvPr>
        </p:nvSpPr>
        <p:spPr>
          <a:xfrm>
            <a:off x="457200" y="0"/>
            <a:ext cx="8229600" cy="1143000"/>
          </a:xfrm>
        </p:spPr>
        <p:txBody>
          <a:bodyPr>
            <a:normAutofit fontScale="90000"/>
          </a:bodyPr>
          <a:lstStyle/>
          <a:p>
            <a:r>
              <a:rPr lang="fr-CA" dirty="0"/>
              <a:t>Triangle pensées-émotions-comportements</a:t>
            </a:r>
          </a:p>
        </p:txBody>
      </p:sp>
    </p:spTree>
    <p:extLst>
      <p:ext uri="{BB962C8B-B14F-4D97-AF65-F5344CB8AC3E}">
        <p14:creationId xmlns:p14="http://schemas.microsoft.com/office/powerpoint/2010/main" val="41526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Contenu</a:t>
            </a:r>
            <a:endParaRPr lang="fr-CA" dirty="0"/>
          </a:p>
        </p:txBody>
      </p:sp>
      <p:sp>
        <p:nvSpPr>
          <p:cNvPr id="3" name="Content Placeholder 2"/>
          <p:cNvSpPr>
            <a:spLocks noGrp="1"/>
          </p:cNvSpPr>
          <p:nvPr>
            <p:ph idx="1"/>
            <p:custDataLst>
              <p:tags r:id="rId2"/>
            </p:custDataLst>
          </p:nvPr>
        </p:nvSpPr>
        <p:spPr>
          <a:xfrm>
            <a:off x="457200" y="1600200"/>
            <a:ext cx="8382000" cy="4525963"/>
          </a:xfrm>
        </p:spPr>
        <p:txBody>
          <a:bodyPr>
            <a:normAutofit fontScale="92500" lnSpcReduction="10000"/>
          </a:bodyPr>
          <a:lstStyle/>
          <a:p>
            <a:r>
              <a:rPr lang="fr-CA" dirty="0" smtClean="0"/>
              <a:t>La santé sexuelle au Nunavut</a:t>
            </a:r>
          </a:p>
          <a:p>
            <a:r>
              <a:rPr lang="fr-CA" dirty="0" smtClean="0"/>
              <a:t>Qu’est-ce que la santé sexuelle?</a:t>
            </a:r>
          </a:p>
          <a:p>
            <a:r>
              <a:rPr lang="fr-CA" dirty="0" smtClean="0"/>
              <a:t>Pourquoi parler de santé sexuelle?</a:t>
            </a:r>
          </a:p>
          <a:p>
            <a:r>
              <a:rPr lang="fr-CA" dirty="0" smtClean="0"/>
              <a:t>Les valeurs relatives à la sexualité</a:t>
            </a:r>
          </a:p>
          <a:p>
            <a:r>
              <a:rPr lang="fr-CA" dirty="0" smtClean="0"/>
              <a:t>Éducation </a:t>
            </a:r>
            <a:r>
              <a:rPr lang="fr-CA" dirty="0"/>
              <a:t>en matière de santé </a:t>
            </a:r>
            <a:r>
              <a:rPr lang="fr-CA" dirty="0" smtClean="0"/>
              <a:t>sexuelle selon l’âge</a:t>
            </a:r>
          </a:p>
          <a:p>
            <a:r>
              <a:rPr lang="fr-CA" dirty="0" smtClean="0"/>
              <a:t>Les meilleures méthodes d’enseignement de la santé sexuelle</a:t>
            </a:r>
          </a:p>
          <a:p>
            <a:r>
              <a:rPr lang="fr-CA" dirty="0" smtClean="0"/>
              <a:t>Conseils et outils pour </a:t>
            </a:r>
            <a:r>
              <a:rPr lang="fr-CA" dirty="0"/>
              <a:t>l’enseignement </a:t>
            </a:r>
            <a:r>
              <a:rPr lang="fr-CA" dirty="0" smtClean="0"/>
              <a:t>de la </a:t>
            </a:r>
            <a:r>
              <a:rPr lang="fr-CA" dirty="0"/>
              <a:t>santé sexuelle</a:t>
            </a:r>
          </a:p>
        </p:txBody>
      </p:sp>
    </p:spTree>
    <p:extLst>
      <p:ext uri="{BB962C8B-B14F-4D97-AF65-F5344CB8AC3E}">
        <p14:creationId xmlns:p14="http://schemas.microsoft.com/office/powerpoint/2010/main" val="235529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custDataLst>
              <p:tags r:id="rId1"/>
            </p:custDataLst>
          </p:nvPr>
        </p:nvSpPr>
        <p:spPr>
          <a:xfrm>
            <a:off x="2457472" y="2103177"/>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5" name="TextBox 4"/>
          <p:cNvSpPr txBox="1"/>
          <p:nvPr>
            <p:custDataLst>
              <p:tags r:id="rId2"/>
            </p:custDataLst>
          </p:nvPr>
        </p:nvSpPr>
        <p:spPr>
          <a:xfrm>
            <a:off x="664458" y="2311045"/>
            <a:ext cx="2611397" cy="3108543"/>
          </a:xfrm>
          <a:prstGeom prst="rect">
            <a:avLst/>
          </a:prstGeom>
          <a:noFill/>
        </p:spPr>
        <p:txBody>
          <a:bodyPr wrap="square" rtlCol="0">
            <a:spAutoFit/>
          </a:bodyPr>
          <a:lstStyle/>
          <a:p>
            <a:r>
              <a:rPr lang="fr-CA" sz="2800" dirty="0" smtClean="0"/>
              <a:t>Les garçons sont forts. Être fort, ça veut dire de ne pas pleurer et de ne pas montrer ses faiblesses.</a:t>
            </a:r>
            <a:endParaRPr lang="fr-CA" sz="2800" dirty="0"/>
          </a:p>
        </p:txBody>
      </p:sp>
      <p:sp>
        <p:nvSpPr>
          <p:cNvPr id="7" name="TextBox 6"/>
          <p:cNvSpPr txBox="1"/>
          <p:nvPr>
            <p:custDataLst>
              <p:tags r:id="rId3"/>
            </p:custDataLst>
          </p:nvPr>
        </p:nvSpPr>
        <p:spPr>
          <a:xfrm>
            <a:off x="6225622" y="2743200"/>
            <a:ext cx="2907712" cy="1815882"/>
          </a:xfrm>
          <a:prstGeom prst="rect">
            <a:avLst/>
          </a:prstGeom>
          <a:noFill/>
        </p:spPr>
        <p:txBody>
          <a:bodyPr wrap="square" rtlCol="0">
            <a:spAutoFit/>
          </a:bodyPr>
          <a:lstStyle/>
          <a:p>
            <a:r>
              <a:rPr lang="fr-CA" sz="2800" dirty="0" smtClean="0"/>
              <a:t>Je souffre, mais je ne peux ni pleurer, ni me montrer vulnérable. </a:t>
            </a:r>
            <a:endParaRPr lang="fr-CA" sz="2800" dirty="0"/>
          </a:p>
        </p:txBody>
      </p:sp>
      <p:sp>
        <p:nvSpPr>
          <p:cNvPr id="8" name="TextBox 7"/>
          <p:cNvSpPr txBox="1"/>
          <p:nvPr>
            <p:custDataLst>
              <p:tags r:id="rId4"/>
            </p:custDataLst>
          </p:nvPr>
        </p:nvSpPr>
        <p:spPr>
          <a:xfrm>
            <a:off x="838201" y="5807611"/>
            <a:ext cx="6019799" cy="1050390"/>
          </a:xfrm>
          <a:prstGeom prst="rect">
            <a:avLst/>
          </a:prstGeom>
          <a:noFill/>
        </p:spPr>
        <p:txBody>
          <a:bodyPr wrap="square" rtlCol="0">
            <a:normAutofit/>
          </a:bodyPr>
          <a:lstStyle/>
          <a:p>
            <a:r>
              <a:rPr lang="fr-CA" sz="2700" dirty="0" smtClean="0"/>
              <a:t>Consommation d’alcool pour endormir la douleur. Violence, colère et frustration. </a:t>
            </a:r>
            <a:endParaRPr lang="fr-CA" sz="2700" dirty="0"/>
          </a:p>
        </p:txBody>
      </p:sp>
      <p:sp>
        <p:nvSpPr>
          <p:cNvPr id="9" name="Curved Down Arrow 8"/>
          <p:cNvSpPr/>
          <p:nvPr>
            <p:custDataLst>
              <p:tags r:id="rId5"/>
            </p:custDataLst>
          </p:nvPr>
        </p:nvSpPr>
        <p:spPr>
          <a:xfrm>
            <a:off x="3176748" y="1143000"/>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0" name="Curved Left Arrow 9"/>
          <p:cNvSpPr/>
          <p:nvPr>
            <p:custDataLst>
              <p:tags r:id="rId6"/>
            </p:custDataLst>
          </p:nvPr>
        </p:nvSpPr>
        <p:spPr>
          <a:xfrm rot="1759648">
            <a:off x="7273936" y="4497911"/>
            <a:ext cx="811084" cy="220657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1" name="Title 1"/>
          <p:cNvSpPr>
            <a:spLocks noGrp="1"/>
          </p:cNvSpPr>
          <p:nvPr>
            <p:ph type="title"/>
            <p:custDataLst>
              <p:tags r:id="rId7"/>
            </p:custDataLst>
          </p:nvPr>
        </p:nvSpPr>
        <p:spPr>
          <a:xfrm>
            <a:off x="457200" y="0"/>
            <a:ext cx="8229600" cy="1143000"/>
          </a:xfrm>
        </p:spPr>
        <p:txBody>
          <a:bodyPr>
            <a:normAutofit fontScale="90000"/>
          </a:bodyPr>
          <a:lstStyle/>
          <a:p>
            <a:r>
              <a:rPr lang="fr-CA" dirty="0"/>
              <a:t>Triangle pensées-émotions-comportements</a:t>
            </a:r>
          </a:p>
        </p:txBody>
      </p:sp>
    </p:spTree>
    <p:extLst>
      <p:ext uri="{BB962C8B-B14F-4D97-AF65-F5344CB8AC3E}">
        <p14:creationId xmlns:p14="http://schemas.microsoft.com/office/powerpoint/2010/main" val="25081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1143000"/>
          </a:xfrm>
        </p:spPr>
        <p:txBody>
          <a:bodyPr>
            <a:normAutofit fontScale="90000"/>
          </a:bodyPr>
          <a:lstStyle/>
          <a:p>
            <a:r>
              <a:rPr lang="fr-CA" dirty="0"/>
              <a:t>Triangle pensées-émotions-comportements</a:t>
            </a:r>
          </a:p>
        </p:txBody>
      </p:sp>
      <p:sp>
        <p:nvSpPr>
          <p:cNvPr id="4" name="Isosceles Triangle 3"/>
          <p:cNvSpPr/>
          <p:nvPr>
            <p:custDataLst>
              <p:tags r:id="rId2"/>
            </p:custDataLst>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5" name="TextBox 4"/>
          <p:cNvSpPr txBox="1"/>
          <p:nvPr>
            <p:custDataLst>
              <p:tags r:id="rId3"/>
            </p:custDataLst>
          </p:nvPr>
        </p:nvSpPr>
        <p:spPr>
          <a:xfrm>
            <a:off x="381745" y="1752600"/>
            <a:ext cx="2513855" cy="3670518"/>
          </a:xfrm>
          <a:prstGeom prst="rect">
            <a:avLst/>
          </a:prstGeom>
          <a:noFill/>
        </p:spPr>
        <p:txBody>
          <a:bodyPr wrap="square" rtlCol="0">
            <a:normAutofit lnSpcReduction="10000"/>
          </a:bodyPr>
          <a:lstStyle/>
          <a:p>
            <a:r>
              <a:rPr lang="fr-CA" sz="2800" dirty="0" smtClean="0"/>
              <a:t>Les relations sexuelles sont une mauvaise chose et je ne devrais pas en avoir. Les mots sexuels sont honteux et gênants. </a:t>
            </a:r>
            <a:endParaRPr lang="fr-CA" sz="2800" dirty="0"/>
          </a:p>
        </p:txBody>
      </p:sp>
      <p:sp>
        <p:nvSpPr>
          <p:cNvPr id="7" name="TextBox 6"/>
          <p:cNvSpPr txBox="1"/>
          <p:nvPr>
            <p:custDataLst>
              <p:tags r:id="rId4"/>
            </p:custDataLst>
          </p:nvPr>
        </p:nvSpPr>
        <p:spPr>
          <a:xfrm>
            <a:off x="6012160" y="2305982"/>
            <a:ext cx="2907712" cy="2246769"/>
          </a:xfrm>
          <a:prstGeom prst="rect">
            <a:avLst/>
          </a:prstGeom>
          <a:noFill/>
        </p:spPr>
        <p:txBody>
          <a:bodyPr wrap="square" rtlCol="0">
            <a:spAutoFit/>
          </a:bodyPr>
          <a:lstStyle/>
          <a:p>
            <a:r>
              <a:rPr lang="fr-CA" sz="2800" dirty="0" smtClean="0"/>
              <a:t>J’ai honte de ce que je ressens. Je sens que je ne peux en parler à personne.  </a:t>
            </a:r>
            <a:endParaRPr lang="fr-CA" sz="2800" dirty="0"/>
          </a:p>
        </p:txBody>
      </p:sp>
      <p:sp>
        <p:nvSpPr>
          <p:cNvPr id="8" name="TextBox 7"/>
          <p:cNvSpPr txBox="1"/>
          <p:nvPr>
            <p:custDataLst>
              <p:tags r:id="rId5"/>
            </p:custDataLst>
          </p:nvPr>
        </p:nvSpPr>
        <p:spPr>
          <a:xfrm>
            <a:off x="64603" y="5423118"/>
            <a:ext cx="8393597" cy="1292662"/>
          </a:xfrm>
          <a:prstGeom prst="rect">
            <a:avLst/>
          </a:prstGeom>
          <a:noFill/>
        </p:spPr>
        <p:txBody>
          <a:bodyPr wrap="square" rtlCol="0">
            <a:spAutoFit/>
          </a:bodyPr>
          <a:lstStyle/>
          <a:p>
            <a:r>
              <a:rPr lang="fr-CA" sz="2600" dirty="0" smtClean="0"/>
              <a:t>Je ne peux demander conseil à mes parents. Je ne peux aborder la question du condom avec ma ou mon partenaire. Je ne peux demander un test </a:t>
            </a:r>
            <a:r>
              <a:rPr lang="fr-CA" sz="2600" dirty="0"/>
              <a:t>de dépistage </a:t>
            </a:r>
            <a:r>
              <a:rPr lang="fr-CA" sz="2600" dirty="0" smtClean="0"/>
              <a:t>à une infirmière. </a:t>
            </a:r>
            <a:endParaRPr lang="fr-CA" sz="2600" dirty="0"/>
          </a:p>
        </p:txBody>
      </p:sp>
      <p:sp>
        <p:nvSpPr>
          <p:cNvPr id="9" name="Curved Down Arrow 8"/>
          <p:cNvSpPr/>
          <p:nvPr>
            <p:custDataLst>
              <p:tags r:id="rId6"/>
            </p:custDataLst>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0" name="Curved Left Arrow 9"/>
          <p:cNvSpPr/>
          <p:nvPr>
            <p:custDataLst>
              <p:tags r:id="rId7"/>
            </p:custDataLst>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Tree>
    <p:extLst>
      <p:ext uri="{BB962C8B-B14F-4D97-AF65-F5344CB8AC3E}">
        <p14:creationId xmlns:p14="http://schemas.microsoft.com/office/powerpoint/2010/main" val="20995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Modifier les pensées</a:t>
            </a:r>
            <a:endParaRPr lang="fr-CA" dirty="0"/>
          </a:p>
        </p:txBody>
      </p:sp>
      <p:sp>
        <p:nvSpPr>
          <p:cNvPr id="3" name="Content Placeholder 2"/>
          <p:cNvSpPr>
            <a:spLocks noGrp="1"/>
          </p:cNvSpPr>
          <p:nvPr>
            <p:ph idx="1"/>
            <p:custDataLst>
              <p:tags r:id="rId2"/>
            </p:custDataLst>
          </p:nvPr>
        </p:nvSpPr>
        <p:spPr/>
        <p:txBody>
          <a:bodyPr>
            <a:normAutofit fontScale="92500" lnSpcReduction="10000"/>
          </a:bodyPr>
          <a:lstStyle/>
          <a:p>
            <a:pPr marL="0" indent="0">
              <a:buNone/>
            </a:pPr>
            <a:r>
              <a:rPr lang="fr-CA" dirty="0" smtClean="0"/>
              <a:t>Que peuvent faire les RSC et les autres éducateurs?</a:t>
            </a:r>
          </a:p>
          <a:p>
            <a:r>
              <a:rPr lang="fr-CA" dirty="0" smtClean="0"/>
              <a:t>Parler de thèmes connexes : estime de soi, image corporelle, communication, relations et émotions.</a:t>
            </a:r>
          </a:p>
          <a:p>
            <a:r>
              <a:rPr lang="fr-CA" dirty="0" smtClean="0"/>
              <a:t>Dire </a:t>
            </a:r>
            <a:r>
              <a:rPr lang="fr-CA" dirty="0"/>
              <a:t>aux </a:t>
            </a:r>
            <a:r>
              <a:rPr lang="fr-CA" dirty="0" smtClean="0"/>
              <a:t>enfants, dès leur plus jeune âge, qu’ils sont bons et intelligents, et qu’ils méritent le meilleur.</a:t>
            </a:r>
          </a:p>
          <a:p>
            <a:r>
              <a:rPr lang="fr-CA" dirty="0" smtClean="0"/>
              <a:t>Parler de santé sexuelle dans différents contextes, et pas seulement durant le cours de santé sexuelle.</a:t>
            </a:r>
          </a:p>
          <a:p>
            <a:pPr marL="0" indent="0">
              <a:buNone/>
            </a:pPr>
            <a:endParaRPr lang="fr-CA" dirty="0" smtClean="0"/>
          </a:p>
          <a:p>
            <a:pPr lvl="1"/>
            <a:endParaRPr lang="fr-CA" dirty="0"/>
          </a:p>
        </p:txBody>
      </p:sp>
    </p:spTree>
    <p:extLst>
      <p:ext uri="{BB962C8B-B14F-4D97-AF65-F5344CB8AC3E}">
        <p14:creationId xmlns:p14="http://schemas.microsoft.com/office/powerpoint/2010/main" val="3100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1143000"/>
          </a:xfrm>
        </p:spPr>
        <p:txBody>
          <a:bodyPr>
            <a:normAutofit fontScale="90000"/>
          </a:bodyPr>
          <a:lstStyle/>
          <a:p>
            <a:r>
              <a:rPr lang="fr-CA" dirty="0"/>
              <a:t>Triangle pensées-émotions-comportements</a:t>
            </a:r>
          </a:p>
        </p:txBody>
      </p:sp>
      <p:sp>
        <p:nvSpPr>
          <p:cNvPr id="4" name="Isosceles Triangle 3"/>
          <p:cNvSpPr/>
          <p:nvPr>
            <p:custDataLst>
              <p:tags r:id="rId2"/>
            </p:custDataLst>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5" name="TextBox 4"/>
          <p:cNvSpPr txBox="1"/>
          <p:nvPr>
            <p:custDataLst>
              <p:tags r:id="rId3"/>
            </p:custDataLst>
          </p:nvPr>
        </p:nvSpPr>
        <p:spPr>
          <a:xfrm>
            <a:off x="381000" y="2200623"/>
            <a:ext cx="2590800" cy="3249450"/>
          </a:xfrm>
          <a:prstGeom prst="rect">
            <a:avLst/>
          </a:prstGeom>
          <a:noFill/>
        </p:spPr>
        <p:txBody>
          <a:bodyPr wrap="square" rtlCol="0">
            <a:normAutofit fontScale="92500"/>
          </a:bodyPr>
          <a:lstStyle/>
          <a:p>
            <a:r>
              <a:rPr lang="fr-CA" sz="2800" dirty="0" smtClean="0"/>
              <a:t>Je suis intelligent. Je mérite des choses positives. Mes parents/ enseignants/ voisins me l’ont dit.</a:t>
            </a:r>
            <a:endParaRPr lang="fr-CA" sz="2800" dirty="0"/>
          </a:p>
        </p:txBody>
      </p:sp>
      <p:sp>
        <p:nvSpPr>
          <p:cNvPr id="7" name="TextBox 6"/>
          <p:cNvSpPr txBox="1"/>
          <p:nvPr>
            <p:custDataLst>
              <p:tags r:id="rId4"/>
            </p:custDataLst>
          </p:nvPr>
        </p:nvSpPr>
        <p:spPr>
          <a:xfrm>
            <a:off x="6012160" y="2305982"/>
            <a:ext cx="2907712" cy="2246769"/>
          </a:xfrm>
          <a:prstGeom prst="rect">
            <a:avLst/>
          </a:prstGeom>
          <a:noFill/>
        </p:spPr>
        <p:txBody>
          <a:bodyPr wrap="square" rtlCol="0">
            <a:spAutoFit/>
          </a:bodyPr>
          <a:lstStyle/>
          <a:p>
            <a:r>
              <a:rPr lang="fr-CA" sz="2800" dirty="0" smtClean="0"/>
              <a:t>Je suis fier de moi. Je sais comment rester en sécurité. Je veux être QUELQU’UN!</a:t>
            </a:r>
            <a:endParaRPr lang="fr-CA" sz="2800" dirty="0"/>
          </a:p>
        </p:txBody>
      </p:sp>
      <p:sp>
        <p:nvSpPr>
          <p:cNvPr id="8" name="TextBox 7"/>
          <p:cNvSpPr txBox="1"/>
          <p:nvPr>
            <p:custDataLst>
              <p:tags r:id="rId5"/>
            </p:custDataLst>
          </p:nvPr>
        </p:nvSpPr>
        <p:spPr>
          <a:xfrm>
            <a:off x="685800" y="5522893"/>
            <a:ext cx="7707796" cy="1335107"/>
          </a:xfrm>
          <a:prstGeom prst="rect">
            <a:avLst/>
          </a:prstGeom>
          <a:noFill/>
        </p:spPr>
        <p:txBody>
          <a:bodyPr wrap="square" rtlCol="0">
            <a:normAutofit lnSpcReduction="10000"/>
          </a:bodyPr>
          <a:lstStyle/>
          <a:p>
            <a:r>
              <a:rPr lang="fr-CA" sz="2800" dirty="0" smtClean="0"/>
              <a:t>Je vais demander à ma ou mon partenaire d’utiliser un condom. Je vais utiliser des méthodes contraceptives. </a:t>
            </a:r>
            <a:endParaRPr lang="fr-CA" sz="2800" dirty="0"/>
          </a:p>
        </p:txBody>
      </p:sp>
      <p:sp>
        <p:nvSpPr>
          <p:cNvPr id="9" name="Curved Down Arrow 8"/>
          <p:cNvSpPr/>
          <p:nvPr>
            <p:custDataLst>
              <p:tags r:id="rId6"/>
            </p:custDataLst>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
        <p:nvSpPr>
          <p:cNvPr id="10" name="Curved Left Arrow 9"/>
          <p:cNvSpPr/>
          <p:nvPr>
            <p:custDataLst>
              <p:tags r:id="rId7"/>
            </p:custDataLst>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spTree>
    <p:extLst>
      <p:ext uri="{BB962C8B-B14F-4D97-AF65-F5344CB8AC3E}">
        <p14:creationId xmlns:p14="http://schemas.microsoft.com/office/powerpoint/2010/main" val="24511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381000"/>
            <a:ext cx="8229600" cy="6216352"/>
          </a:xfrm>
        </p:spPr>
        <p:txBody>
          <a:bodyPr>
            <a:normAutofit lnSpcReduction="10000"/>
          </a:bodyPr>
          <a:lstStyle/>
          <a:p>
            <a:pPr marL="0" indent="0" algn="ctr">
              <a:buNone/>
            </a:pPr>
            <a:r>
              <a:rPr lang="fr-CA" sz="4000" b="1" dirty="0" smtClean="0"/>
              <a:t>Parler de santé sexuelle avec nos enfants peut les aider à…</a:t>
            </a:r>
          </a:p>
          <a:p>
            <a:pPr marL="457200" lvl="1" indent="0" algn="ctr">
              <a:buNone/>
            </a:pPr>
            <a:r>
              <a:rPr lang="fr-CA" sz="3200" dirty="0" smtClean="0"/>
              <a:t>… rester en sécurité</a:t>
            </a:r>
          </a:p>
          <a:p>
            <a:pPr marL="457200" lvl="1" indent="0" algn="ctr">
              <a:buNone/>
            </a:pPr>
            <a:r>
              <a:rPr lang="fr-CA" sz="3200" dirty="0" smtClean="0"/>
              <a:t>… être heureux</a:t>
            </a:r>
          </a:p>
          <a:p>
            <a:pPr marL="457200" lvl="1" indent="0" algn="ctr">
              <a:buNone/>
            </a:pPr>
            <a:r>
              <a:rPr lang="fr-CA" sz="3200" dirty="0" smtClean="0"/>
              <a:t>… être en santé</a:t>
            </a:r>
          </a:p>
          <a:p>
            <a:pPr marL="457200" lvl="1" indent="0" algn="ctr">
              <a:buNone/>
            </a:pPr>
            <a:r>
              <a:rPr lang="fr-CA" sz="3200" dirty="0" smtClean="0"/>
              <a:t>… établir de saines relations</a:t>
            </a:r>
          </a:p>
          <a:p>
            <a:pPr marL="457200" lvl="1" indent="0" algn="ctr">
              <a:buNone/>
            </a:pPr>
            <a:r>
              <a:rPr lang="fr-CA" sz="3200" dirty="0" smtClean="0"/>
              <a:t>… se sentir bien dans leur peau</a:t>
            </a:r>
          </a:p>
          <a:p>
            <a:pPr marL="457200" lvl="1" indent="0" algn="ctr">
              <a:buNone/>
            </a:pPr>
            <a:r>
              <a:rPr lang="fr-CA" sz="3200" dirty="0" smtClean="0"/>
              <a:t>… attendre d’être prêts avant d’avoir des enfants</a:t>
            </a:r>
          </a:p>
          <a:p>
            <a:pPr marL="457200" lvl="1" indent="0" algn="ctr">
              <a:buNone/>
            </a:pPr>
            <a:r>
              <a:rPr lang="fr-CA" sz="3200" dirty="0" smtClean="0"/>
              <a:t>… attendre d’être prêts avant d’avoir des relations sexuelles</a:t>
            </a:r>
          </a:p>
        </p:txBody>
      </p:sp>
    </p:spTree>
    <p:extLst>
      <p:ext uri="{BB962C8B-B14F-4D97-AF65-F5344CB8AC3E}">
        <p14:creationId xmlns:p14="http://schemas.microsoft.com/office/powerpoint/2010/main" val="1912642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Valeurs relatives à la sexualité</a:t>
            </a:r>
            <a:endParaRPr lang="fr-CA" dirty="0"/>
          </a:p>
        </p:txBody>
      </p:sp>
      <p:sp>
        <p:nvSpPr>
          <p:cNvPr id="3" name="Content Placeholder 2"/>
          <p:cNvSpPr>
            <a:spLocks noGrp="1"/>
          </p:cNvSpPr>
          <p:nvPr>
            <p:ph idx="1"/>
            <p:custDataLst>
              <p:tags r:id="rId2"/>
            </p:custDataLst>
          </p:nvPr>
        </p:nvSpPr>
        <p:spPr/>
        <p:txBody>
          <a:bodyPr>
            <a:normAutofit/>
          </a:bodyPr>
          <a:lstStyle/>
          <a:p>
            <a:r>
              <a:rPr lang="fr-CA" dirty="0" smtClean="0"/>
              <a:t>Ce qu’une personne considère comme bon ou mauvais, acceptable ou inacceptable.</a:t>
            </a:r>
          </a:p>
          <a:p>
            <a:r>
              <a:rPr lang="fr-CA" dirty="0" smtClean="0"/>
              <a:t>Chaque personne a ses propres valeurs.</a:t>
            </a:r>
          </a:p>
          <a:p>
            <a:r>
              <a:rPr lang="fr-CA" dirty="0" smtClean="0"/>
              <a:t>Les valeurs sont souvent partagées par les membres d’une même famille.</a:t>
            </a:r>
            <a:endParaRPr lang="fr-CA" dirty="0"/>
          </a:p>
        </p:txBody>
      </p:sp>
    </p:spTree>
    <p:extLst>
      <p:ext uri="{BB962C8B-B14F-4D97-AF65-F5344CB8AC3E}">
        <p14:creationId xmlns:p14="http://schemas.microsoft.com/office/powerpoint/2010/main" val="117344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Rôle des éducateurs en matière de sexualité</a:t>
            </a:r>
            <a:endParaRPr lang="fr-CA" dirty="0"/>
          </a:p>
        </p:txBody>
      </p:sp>
      <p:sp>
        <p:nvSpPr>
          <p:cNvPr id="3" name="Content Placeholder 2"/>
          <p:cNvSpPr>
            <a:spLocks noGrp="1"/>
          </p:cNvSpPr>
          <p:nvPr>
            <p:ph idx="1"/>
            <p:custDataLst>
              <p:tags r:id="rId2"/>
            </p:custDataLst>
          </p:nvPr>
        </p:nvSpPr>
        <p:spPr/>
        <p:txBody>
          <a:bodyPr>
            <a:normAutofit fontScale="92500" lnSpcReduction="10000"/>
          </a:bodyPr>
          <a:lstStyle/>
          <a:p>
            <a:r>
              <a:rPr lang="fr-CA" dirty="0" smtClean="0"/>
              <a:t>Donner de l’information factuelle, à jour et objective.</a:t>
            </a:r>
          </a:p>
          <a:p>
            <a:r>
              <a:rPr lang="fr-CA" dirty="0" smtClean="0"/>
              <a:t>Aider les participants à comprendre leurs propres valeurs et croyances.</a:t>
            </a:r>
          </a:p>
          <a:p>
            <a:r>
              <a:rPr lang="fr-CA" dirty="0" smtClean="0"/>
              <a:t>Offrir l’occasion d’acquérir des aptitudes.</a:t>
            </a:r>
          </a:p>
          <a:p>
            <a:r>
              <a:rPr lang="fr-CA" dirty="0" smtClean="0"/>
              <a:t>Renforcer la confiance en soi.</a:t>
            </a:r>
          </a:p>
          <a:p>
            <a:r>
              <a:rPr lang="fr-CA" dirty="0" smtClean="0"/>
              <a:t>Éviter de parler de ses propres valeurs – il faut éviter que les participants se sentent mal d’avoir des valeurs différentes.</a:t>
            </a:r>
          </a:p>
        </p:txBody>
      </p:sp>
    </p:spTree>
    <p:extLst>
      <p:ext uri="{BB962C8B-B14F-4D97-AF65-F5344CB8AC3E}">
        <p14:creationId xmlns:p14="http://schemas.microsoft.com/office/powerpoint/2010/main" val="141804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33400"/>
            <a:ext cx="8229600" cy="1143000"/>
          </a:xfrm>
        </p:spPr>
        <p:txBody>
          <a:bodyPr>
            <a:noAutofit/>
          </a:bodyPr>
          <a:lstStyle/>
          <a:p>
            <a:r>
              <a:rPr lang="fr-CA" sz="3200" dirty="0" smtClean="0"/>
              <a:t>Quelles sont les valeurs et les pratiques (passées et présentes) des Inuits en matière de sexualité?</a:t>
            </a:r>
            <a:r>
              <a:rPr lang="fr-CA" sz="3200" dirty="0"/>
              <a:t/>
            </a:r>
            <a:br>
              <a:rPr lang="fr-CA" sz="3200" dirty="0"/>
            </a:br>
            <a:r>
              <a:rPr lang="fr-CA" sz="3200" dirty="0"/>
              <a:t>Ce qu’en pensent les RSC :</a:t>
            </a:r>
          </a:p>
        </p:txBody>
      </p:sp>
      <p:sp>
        <p:nvSpPr>
          <p:cNvPr id="4" name="Content Placeholder 3"/>
          <p:cNvSpPr>
            <a:spLocks noGrp="1"/>
          </p:cNvSpPr>
          <p:nvPr>
            <p:ph sz="half" idx="1"/>
            <p:custDataLst>
              <p:tags r:id="rId2"/>
            </p:custDataLst>
          </p:nvPr>
        </p:nvSpPr>
        <p:spPr>
          <a:xfrm>
            <a:off x="457200" y="2027237"/>
            <a:ext cx="4038600" cy="4144963"/>
          </a:xfrm>
        </p:spPr>
        <p:txBody>
          <a:bodyPr>
            <a:normAutofit/>
          </a:bodyPr>
          <a:lstStyle/>
          <a:p>
            <a:pPr lvl="1"/>
            <a:r>
              <a:rPr lang="fr-CA" sz="2200" dirty="0" smtClean="0"/>
              <a:t>Partenaires multiples parfois – pour élargir la famille ou survivre</a:t>
            </a:r>
          </a:p>
          <a:p>
            <a:pPr lvl="1"/>
            <a:r>
              <a:rPr lang="fr-CA" sz="2200" dirty="0" smtClean="0"/>
              <a:t>Respect de soi et des autres</a:t>
            </a:r>
          </a:p>
          <a:p>
            <a:pPr lvl="1"/>
            <a:r>
              <a:rPr lang="fr-CA" sz="2200" dirty="0" smtClean="0"/>
              <a:t>Éviter de sauter aux conclusions – s’informer</a:t>
            </a:r>
          </a:p>
          <a:p>
            <a:pPr lvl="1"/>
            <a:r>
              <a:rPr lang="fr-CA" sz="2200" dirty="0" smtClean="0"/>
              <a:t>Éviter la discrimination</a:t>
            </a:r>
          </a:p>
          <a:p>
            <a:pPr lvl="1"/>
            <a:r>
              <a:rPr lang="fr-CA" sz="2200" dirty="0" smtClean="0"/>
              <a:t>Distinction entre respect et connaissances</a:t>
            </a:r>
            <a:endParaRPr lang="fr-CA" sz="2200" dirty="0"/>
          </a:p>
        </p:txBody>
      </p:sp>
      <p:sp>
        <p:nvSpPr>
          <p:cNvPr id="5" name="Content Placeholder 4"/>
          <p:cNvSpPr>
            <a:spLocks noGrp="1"/>
          </p:cNvSpPr>
          <p:nvPr>
            <p:ph sz="half" idx="2"/>
            <p:custDataLst>
              <p:tags r:id="rId3"/>
            </p:custDataLst>
          </p:nvPr>
        </p:nvSpPr>
        <p:spPr>
          <a:xfrm>
            <a:off x="4572000" y="2027237"/>
            <a:ext cx="4114800" cy="4221163"/>
          </a:xfrm>
        </p:spPr>
        <p:txBody>
          <a:bodyPr>
            <a:noAutofit/>
          </a:bodyPr>
          <a:lstStyle/>
          <a:p>
            <a:pPr lvl="1"/>
            <a:r>
              <a:rPr lang="fr-CA" sz="2200" dirty="0" smtClean="0"/>
              <a:t>Avoir des enfants lorsqu’on peut subvenir aux besoins de la famille</a:t>
            </a:r>
          </a:p>
          <a:p>
            <a:pPr lvl="1"/>
            <a:r>
              <a:rPr lang="fr-CA" sz="2200" dirty="0" smtClean="0"/>
              <a:t>Avoir des enfants lorsqu’on se sent prêt à agir comme guide</a:t>
            </a:r>
          </a:p>
          <a:p>
            <a:pPr lvl="1"/>
            <a:r>
              <a:rPr lang="fr-CA" sz="2200" dirty="0" smtClean="0"/>
              <a:t>Les rôles sexués commencent très tôt – chasse, couture</a:t>
            </a:r>
          </a:p>
          <a:p>
            <a:pPr lvl="1"/>
            <a:r>
              <a:rPr lang="fr-CA" sz="2200" dirty="0" smtClean="0"/>
              <a:t>Mariages arrangés – qu’est-ce qui est bénéfique pour la collectivité? </a:t>
            </a:r>
            <a:endParaRPr lang="fr-CA" sz="2200" dirty="0"/>
          </a:p>
        </p:txBody>
      </p:sp>
    </p:spTree>
    <p:extLst>
      <p:ext uri="{BB962C8B-B14F-4D97-AF65-F5344CB8AC3E}">
        <p14:creationId xmlns:p14="http://schemas.microsoft.com/office/powerpoint/2010/main" val="418042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a:bodyPr>
          <a:lstStyle/>
          <a:p>
            <a:r>
              <a:rPr lang="fr-CA" dirty="0" smtClean="0"/>
              <a:t>Valeurs relatives à la sexualité</a:t>
            </a:r>
            <a:endParaRPr lang="fr-CA" dirty="0"/>
          </a:p>
        </p:txBody>
      </p:sp>
      <p:sp>
        <p:nvSpPr>
          <p:cNvPr id="6" name="Content Placeholder 5"/>
          <p:cNvSpPr>
            <a:spLocks noGrp="1"/>
          </p:cNvSpPr>
          <p:nvPr>
            <p:ph idx="1"/>
            <p:custDataLst>
              <p:tags r:id="rId2"/>
            </p:custDataLst>
          </p:nvPr>
        </p:nvSpPr>
        <p:spPr>
          <a:xfrm>
            <a:off x="457200" y="1600200"/>
            <a:ext cx="8305800" cy="4525963"/>
          </a:xfrm>
        </p:spPr>
        <p:txBody>
          <a:bodyPr>
            <a:normAutofit fontScale="77500" lnSpcReduction="20000"/>
          </a:bodyPr>
          <a:lstStyle/>
          <a:p>
            <a:r>
              <a:rPr lang="fr-CA" dirty="0" smtClean="0"/>
              <a:t>Veuillez visionner la vidéo « </a:t>
            </a:r>
            <a:r>
              <a:rPr lang="fr-CA" dirty="0" err="1" smtClean="0"/>
              <a:t>Two</a:t>
            </a:r>
            <a:r>
              <a:rPr lang="fr-CA" dirty="0" smtClean="0"/>
              <a:t> Soft </a:t>
            </a:r>
            <a:r>
              <a:rPr lang="fr-CA" dirty="0" err="1" smtClean="0"/>
              <a:t>Things</a:t>
            </a:r>
            <a:r>
              <a:rPr lang="fr-CA" dirty="0" smtClean="0"/>
              <a:t>, </a:t>
            </a:r>
            <a:r>
              <a:rPr lang="fr-CA" dirty="0" err="1" smtClean="0"/>
              <a:t>Two</a:t>
            </a:r>
            <a:r>
              <a:rPr lang="fr-CA" dirty="0" smtClean="0"/>
              <a:t> Hard </a:t>
            </a:r>
            <a:r>
              <a:rPr lang="fr-CA" dirty="0" err="1" smtClean="0"/>
              <a:t>Things</a:t>
            </a:r>
            <a:r>
              <a:rPr lang="fr-CA" dirty="0" smtClean="0"/>
              <a:t> » (la demander à votre RSC ou à </a:t>
            </a:r>
            <a:r>
              <a:rPr lang="fr-CA" dirty="0" smtClean="0">
                <a:hlinkClick r:id="rId5"/>
              </a:rPr>
              <a:t>sexualhealth@gov.nu.ca</a:t>
            </a:r>
            <a:r>
              <a:rPr lang="fr-CA" dirty="0" smtClean="0"/>
              <a:t>). </a:t>
            </a:r>
          </a:p>
          <a:p>
            <a:r>
              <a:rPr lang="fr-CA" dirty="0" smtClean="0"/>
              <a:t>Durant le visionnement, réfléchissez à vos valeurs relatives à la sexualité.</a:t>
            </a:r>
          </a:p>
          <a:p>
            <a:pPr lvl="1"/>
            <a:r>
              <a:rPr lang="fr-CA" dirty="0" smtClean="0"/>
              <a:t>Que pensez-vous des personnes lesbiennes, gaies et transgenres?</a:t>
            </a:r>
          </a:p>
          <a:p>
            <a:pPr lvl="1"/>
            <a:r>
              <a:rPr lang="fr-CA" dirty="0" smtClean="0"/>
              <a:t>Croyez-vous qu’il y a des </a:t>
            </a:r>
            <a:r>
              <a:rPr lang="fr-CA" dirty="0"/>
              <a:t>personnes lesbiennes, gaies et </a:t>
            </a:r>
            <a:r>
              <a:rPr lang="fr-CA" dirty="0" smtClean="0"/>
              <a:t>transgenres dans votre collectivité?</a:t>
            </a:r>
          </a:p>
          <a:p>
            <a:pPr lvl="1"/>
            <a:r>
              <a:rPr lang="fr-CA" dirty="0" smtClean="0"/>
              <a:t>D’après vous, quelle est l’expérience d’une personne lesbienne, gaie </a:t>
            </a:r>
            <a:r>
              <a:rPr lang="fr-CA" dirty="0"/>
              <a:t>et </a:t>
            </a:r>
            <a:r>
              <a:rPr lang="fr-CA" dirty="0" smtClean="0"/>
              <a:t>transgenre au Nunavut?</a:t>
            </a:r>
          </a:p>
          <a:p>
            <a:pPr lvl="1"/>
            <a:r>
              <a:rPr lang="fr-CA" dirty="0" smtClean="0"/>
              <a:t>Que pouvez-vous dire ou faire dans votre collectivité et dans votre enseignement pour favoriser le </a:t>
            </a:r>
            <a:r>
              <a:rPr lang="fr-CA" dirty="0"/>
              <a:t>respect des </a:t>
            </a:r>
            <a:r>
              <a:rPr lang="fr-CA" dirty="0" smtClean="0"/>
              <a:t>personnes </a:t>
            </a:r>
            <a:r>
              <a:rPr lang="fr-CA" dirty="0"/>
              <a:t>lesbiennes, gaies et </a:t>
            </a:r>
            <a:r>
              <a:rPr lang="fr-CA" dirty="0" smtClean="0"/>
              <a:t>transgenres?</a:t>
            </a:r>
            <a:endParaRPr lang="fr-CA" dirty="0"/>
          </a:p>
        </p:txBody>
      </p:sp>
    </p:spTree>
    <p:extLst>
      <p:ext uri="{BB962C8B-B14F-4D97-AF65-F5344CB8AC3E}">
        <p14:creationId xmlns:p14="http://schemas.microsoft.com/office/powerpoint/2010/main" val="211118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6000" dirty="0" smtClean="0"/>
              <a:t>Les enfants et les jeunes ont besoin </a:t>
            </a:r>
            <a:r>
              <a:rPr lang="fr-CA" sz="6000" dirty="0"/>
              <a:t>de différents renseignements selon </a:t>
            </a:r>
            <a:r>
              <a:rPr lang="fr-CA" sz="6000" dirty="0" smtClean="0"/>
              <a:t>leur âge.</a:t>
            </a:r>
            <a:endParaRPr lang="fr-CA" sz="6000" dirty="0"/>
          </a:p>
        </p:txBody>
      </p:sp>
    </p:spTree>
    <p:extLst>
      <p:ext uri="{BB962C8B-B14F-4D97-AF65-F5344CB8AC3E}">
        <p14:creationId xmlns:p14="http://schemas.microsoft.com/office/powerpoint/2010/main" val="37958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Objectifs du Programme de </a:t>
            </a:r>
            <a:br>
              <a:rPr lang="fr-CA" dirty="0" smtClean="0"/>
            </a:br>
            <a:r>
              <a:rPr lang="fr-CA" dirty="0" smtClean="0"/>
              <a:t>santé sexuelle</a:t>
            </a:r>
            <a:endParaRPr lang="fr-CA" dirty="0"/>
          </a:p>
        </p:txBody>
      </p:sp>
      <p:sp>
        <p:nvSpPr>
          <p:cNvPr id="3" name="Content Placeholder 2"/>
          <p:cNvSpPr>
            <a:spLocks noGrp="1"/>
          </p:cNvSpPr>
          <p:nvPr>
            <p:ph idx="1"/>
            <p:custDataLst>
              <p:tags r:id="rId2"/>
            </p:custDataLst>
          </p:nvPr>
        </p:nvSpPr>
        <p:spPr/>
        <p:txBody>
          <a:bodyPr/>
          <a:lstStyle/>
          <a:p>
            <a:r>
              <a:rPr lang="fr-CA" dirty="0" smtClean="0"/>
              <a:t>Aider les </a:t>
            </a:r>
            <a:r>
              <a:rPr lang="fr-CA" dirty="0" err="1" smtClean="0"/>
              <a:t>Nunavummiuts</a:t>
            </a:r>
            <a:r>
              <a:rPr lang="fr-CA" dirty="0" smtClean="0"/>
              <a:t> à acquérir les connaissances, les compétences et la confiance nécessaires pour faire des choix en matière de santé sexuelle. </a:t>
            </a:r>
          </a:p>
          <a:p>
            <a:endParaRPr lang="fr-CA" dirty="0"/>
          </a:p>
        </p:txBody>
      </p:sp>
    </p:spTree>
    <p:extLst>
      <p:ext uri="{BB962C8B-B14F-4D97-AF65-F5344CB8AC3E}">
        <p14:creationId xmlns:p14="http://schemas.microsoft.com/office/powerpoint/2010/main" val="216267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Jusqu’à 2 ans</a:t>
            </a:r>
            <a:endParaRPr lang="fr-CA" dirty="0"/>
          </a:p>
        </p:txBody>
      </p:sp>
      <p:sp>
        <p:nvSpPr>
          <p:cNvPr id="3" name="Content Placeholder 2"/>
          <p:cNvSpPr>
            <a:spLocks noGrp="1"/>
          </p:cNvSpPr>
          <p:nvPr>
            <p:ph idx="1"/>
            <p:custDataLst>
              <p:tags r:id="rId2"/>
            </p:custDataLst>
          </p:nvPr>
        </p:nvSpPr>
        <p:spPr/>
        <p:txBody>
          <a:bodyPr/>
          <a:lstStyle/>
          <a:p>
            <a:r>
              <a:rPr lang="fr-CA" dirty="0" smtClean="0"/>
              <a:t>Nommer les parties du corps </a:t>
            </a:r>
          </a:p>
          <a:p>
            <a:pPr lvl="1"/>
            <a:r>
              <a:rPr lang="fr-CA" dirty="0" smtClean="0"/>
              <a:t>pénis, vagin, fesses, seins, etc.</a:t>
            </a:r>
          </a:p>
          <a:p>
            <a:pPr marL="0" indent="0">
              <a:buNone/>
            </a:pPr>
            <a:endParaRPr lang="fr-CA" dirty="0"/>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4726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2 à 7 ans</a:t>
            </a:r>
            <a:endParaRPr lang="fr-CA" dirty="0"/>
          </a:p>
        </p:txBody>
      </p:sp>
      <p:sp>
        <p:nvSpPr>
          <p:cNvPr id="3" name="Content Placeholder 2"/>
          <p:cNvSpPr>
            <a:spLocks noGrp="1"/>
          </p:cNvSpPr>
          <p:nvPr>
            <p:ph idx="1"/>
            <p:custDataLst>
              <p:tags r:id="rId2"/>
            </p:custDataLst>
          </p:nvPr>
        </p:nvSpPr>
        <p:spPr/>
        <p:txBody>
          <a:bodyPr>
            <a:normAutofit fontScale="92500" lnSpcReduction="20000"/>
          </a:bodyPr>
          <a:lstStyle/>
          <a:p>
            <a:r>
              <a:rPr lang="fr-CA" dirty="0" smtClean="0"/>
              <a:t>Les parties intimes et les gestes à poser en public ou en privé.</a:t>
            </a:r>
          </a:p>
          <a:p>
            <a:r>
              <a:rPr lang="fr-CA" dirty="0" smtClean="0"/>
              <a:t>Les parties intimes : qui peut les toucher et quand? Soyez précis!</a:t>
            </a:r>
          </a:p>
          <a:p>
            <a:r>
              <a:rPr lang="fr-CA" dirty="0" smtClean="0"/>
              <a:t>Les </a:t>
            </a:r>
            <a:r>
              <a:rPr lang="fr-CA" dirty="0"/>
              <a:t>touchers permis et </a:t>
            </a:r>
            <a:r>
              <a:rPr lang="fr-CA" dirty="0" smtClean="0"/>
              <a:t>interdits : dire à l’enfant de vous en parler, que vous ne serez pas en colère et que ce n’est pas sa faute.</a:t>
            </a:r>
          </a:p>
          <a:p>
            <a:r>
              <a:rPr lang="fr-CA" dirty="0" smtClean="0"/>
              <a:t>Les émotions : savoir les reconnaitre </a:t>
            </a:r>
            <a:r>
              <a:rPr lang="fr-CA" dirty="0"/>
              <a:t>et </a:t>
            </a:r>
            <a:r>
              <a:rPr lang="fr-CA" dirty="0" smtClean="0"/>
              <a:t>les nommer.</a:t>
            </a:r>
          </a:p>
          <a:p>
            <a:r>
              <a:rPr lang="fr-CA" dirty="0" smtClean="0"/>
              <a:t>Répondre aux questions simplement.</a:t>
            </a:r>
          </a:p>
          <a:p>
            <a:endParaRPr lang="fr-CA" dirty="0"/>
          </a:p>
        </p:txBody>
      </p:sp>
    </p:spTree>
    <p:extLst>
      <p:ext uri="{BB962C8B-B14F-4D97-AF65-F5344CB8AC3E}">
        <p14:creationId xmlns:p14="http://schemas.microsoft.com/office/powerpoint/2010/main" val="27151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7 à 12 ans</a:t>
            </a:r>
            <a:endParaRPr lang="fr-CA" dirty="0"/>
          </a:p>
        </p:txBody>
      </p:sp>
      <p:sp>
        <p:nvSpPr>
          <p:cNvPr id="3" name="Content Placeholder 2"/>
          <p:cNvSpPr>
            <a:spLocks noGrp="1"/>
          </p:cNvSpPr>
          <p:nvPr>
            <p:ph idx="1"/>
            <p:custDataLst>
              <p:tags r:id="rId2"/>
            </p:custDataLst>
          </p:nvPr>
        </p:nvSpPr>
        <p:spPr>
          <a:xfrm>
            <a:off x="457200" y="1600200"/>
            <a:ext cx="5181600" cy="4525963"/>
          </a:xfrm>
        </p:spPr>
        <p:txBody>
          <a:bodyPr>
            <a:normAutofit fontScale="92500" lnSpcReduction="10000"/>
          </a:bodyPr>
          <a:lstStyle/>
          <a:p>
            <a:r>
              <a:rPr lang="fr-CA" dirty="0" smtClean="0"/>
              <a:t>Comment on fait les bébés</a:t>
            </a:r>
          </a:p>
          <a:p>
            <a:r>
              <a:rPr lang="fr-CA" dirty="0" smtClean="0"/>
              <a:t>Les valeurs et attentes familiales</a:t>
            </a:r>
          </a:p>
          <a:p>
            <a:r>
              <a:rPr lang="fr-CA" dirty="0" smtClean="0"/>
              <a:t>Développement de l’estime de soi</a:t>
            </a:r>
          </a:p>
          <a:p>
            <a:r>
              <a:rPr lang="fr-CA" dirty="0" smtClean="0"/>
              <a:t>La puberté (8-9 ans)</a:t>
            </a:r>
          </a:p>
          <a:p>
            <a:r>
              <a:rPr lang="fr-CA" dirty="0" smtClean="0"/>
              <a:t>Les infections transmissibles sexuellement et les méthodes contraceptives (10-12 ans)</a:t>
            </a:r>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73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 13 à 18 ans</a:t>
            </a:r>
            <a:endParaRPr lang="fr-CA" dirty="0"/>
          </a:p>
        </p:txBody>
      </p:sp>
      <p:sp>
        <p:nvSpPr>
          <p:cNvPr id="3" name="Content Placeholder 2"/>
          <p:cNvSpPr>
            <a:spLocks noGrp="1"/>
          </p:cNvSpPr>
          <p:nvPr>
            <p:ph idx="1"/>
            <p:custDataLst>
              <p:tags r:id="rId2"/>
            </p:custDataLst>
          </p:nvPr>
        </p:nvSpPr>
        <p:spPr>
          <a:xfrm>
            <a:off x="304800" y="1600200"/>
            <a:ext cx="8229600" cy="4525963"/>
          </a:xfrm>
        </p:spPr>
        <p:txBody>
          <a:bodyPr>
            <a:normAutofit fontScale="85000" lnSpcReduction="10000"/>
          </a:bodyPr>
          <a:lstStyle/>
          <a:p>
            <a:r>
              <a:rPr lang="fr-CA" dirty="0" smtClean="0"/>
              <a:t>Entamer des discussions</a:t>
            </a:r>
          </a:p>
          <a:p>
            <a:r>
              <a:rPr lang="fr-CA" dirty="0" smtClean="0"/>
              <a:t>Explication plus en détail des infections transmissibles </a:t>
            </a:r>
            <a:r>
              <a:rPr lang="fr-CA" dirty="0"/>
              <a:t>sexuellement </a:t>
            </a:r>
            <a:r>
              <a:rPr lang="fr-CA" dirty="0" smtClean="0"/>
              <a:t>et des méthodes contraceptives</a:t>
            </a:r>
          </a:p>
          <a:p>
            <a:r>
              <a:rPr lang="fr-CA" dirty="0" smtClean="0"/>
              <a:t>Relations saines et malsaines</a:t>
            </a:r>
          </a:p>
          <a:p>
            <a:r>
              <a:rPr lang="fr-CA" dirty="0" smtClean="0"/>
              <a:t>Prise de décision. Soyez précis!</a:t>
            </a:r>
          </a:p>
          <a:p>
            <a:r>
              <a:rPr lang="fr-CA" dirty="0" smtClean="0"/>
              <a:t>Renforcement de l’estime de soi</a:t>
            </a:r>
          </a:p>
          <a:p>
            <a:r>
              <a:rPr lang="fr-CA" dirty="0" smtClean="0"/>
              <a:t>Promotion d’attitudes </a:t>
            </a:r>
            <a:br>
              <a:rPr lang="fr-CA" dirty="0" smtClean="0"/>
            </a:br>
            <a:r>
              <a:rPr lang="fr-CA" dirty="0" smtClean="0"/>
              <a:t>sécuritaires</a:t>
            </a:r>
          </a:p>
          <a:p>
            <a:pPr>
              <a:tabLst>
                <a:tab pos="7985125" algn="l"/>
              </a:tabLst>
            </a:pPr>
            <a:r>
              <a:rPr lang="fr-CA" dirty="0" smtClean="0"/>
              <a:t>Acquisition d’aptitudes, notamment</a:t>
            </a:r>
            <a:br>
              <a:rPr lang="fr-CA" dirty="0" smtClean="0"/>
            </a:br>
            <a:r>
              <a:rPr lang="fr-CA" dirty="0" smtClean="0"/>
              <a:t>en communication</a:t>
            </a:r>
          </a:p>
        </p:txBody>
      </p:sp>
      <p:pic>
        <p:nvPicPr>
          <p:cNvPr id="4"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77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Notre rôle en tant qu’éducateurs</a:t>
            </a:r>
            <a:endParaRPr lang="fr-CA" dirty="0"/>
          </a:p>
        </p:txBody>
      </p:sp>
      <p:sp>
        <p:nvSpPr>
          <p:cNvPr id="3" name="Content Placeholder 2"/>
          <p:cNvSpPr>
            <a:spLocks noGrp="1"/>
          </p:cNvSpPr>
          <p:nvPr>
            <p:ph idx="1"/>
            <p:custDataLst>
              <p:tags r:id="rId2"/>
            </p:custDataLst>
          </p:nvPr>
        </p:nvSpPr>
        <p:spPr/>
        <p:txBody>
          <a:bodyPr>
            <a:normAutofit/>
          </a:bodyPr>
          <a:lstStyle/>
          <a:p>
            <a:pPr marL="0" indent="0">
              <a:buNone/>
            </a:pPr>
            <a:r>
              <a:rPr lang="fr-CA" dirty="0" smtClean="0"/>
              <a:t>Aider les participants à acquérir :</a:t>
            </a:r>
          </a:p>
          <a:p>
            <a:r>
              <a:rPr lang="fr-CA" dirty="0" smtClean="0"/>
              <a:t>des connaissances; </a:t>
            </a:r>
          </a:p>
          <a:p>
            <a:r>
              <a:rPr lang="fr-CA" dirty="0" smtClean="0"/>
              <a:t>des aptitudes; </a:t>
            </a:r>
          </a:p>
          <a:p>
            <a:r>
              <a:rPr lang="fr-CA" dirty="0" smtClean="0"/>
              <a:t>de la confiance.</a:t>
            </a:r>
          </a:p>
          <a:p>
            <a:pPr marL="457200" lvl="1" indent="0">
              <a:buNone/>
            </a:pPr>
            <a:endParaRPr lang="fr-CA" dirty="0" smtClean="0"/>
          </a:p>
          <a:p>
            <a:pPr marL="0" indent="0" algn="ctr">
              <a:buNone/>
            </a:pPr>
            <a:r>
              <a:rPr lang="fr-CA" sz="4400" dirty="0" smtClean="0"/>
              <a:t>Comment faire?</a:t>
            </a:r>
          </a:p>
          <a:p>
            <a:pPr marL="457200" lvl="1" indent="0">
              <a:buNone/>
            </a:pPr>
            <a:endParaRPr lang="fr-CA" dirty="0"/>
          </a:p>
        </p:txBody>
      </p:sp>
    </p:spTree>
    <p:extLst>
      <p:ext uri="{BB962C8B-B14F-4D97-AF65-F5344CB8AC3E}">
        <p14:creationId xmlns:p14="http://schemas.microsoft.com/office/powerpoint/2010/main" val="14998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Les meilleures façons d’enseigner</a:t>
            </a:r>
            <a:br>
              <a:rPr lang="fr-CA" dirty="0" smtClean="0"/>
            </a:br>
            <a:r>
              <a:rPr lang="fr-CA" dirty="0"/>
              <a:t>Ce qu’en pensent les RSC :</a:t>
            </a:r>
          </a:p>
        </p:txBody>
      </p:sp>
      <p:sp>
        <p:nvSpPr>
          <p:cNvPr id="4" name="Content Placeholder 3"/>
          <p:cNvSpPr>
            <a:spLocks noGrp="1"/>
          </p:cNvSpPr>
          <p:nvPr>
            <p:ph sz="half" idx="1"/>
            <p:custDataLst>
              <p:tags r:id="rId2"/>
            </p:custDataLst>
          </p:nvPr>
        </p:nvSpPr>
        <p:spPr/>
        <p:txBody>
          <a:bodyPr>
            <a:noAutofit/>
          </a:bodyPr>
          <a:lstStyle/>
          <a:p>
            <a:r>
              <a:rPr lang="fr-CA" sz="1750" dirty="0" smtClean="0"/>
              <a:t>Découvrir </a:t>
            </a:r>
            <a:r>
              <a:rPr lang="fr-CA" sz="1750" dirty="0"/>
              <a:t>ce </a:t>
            </a:r>
            <a:r>
              <a:rPr lang="fr-CA" sz="1750" dirty="0" smtClean="0"/>
              <a:t>que savent déjà les participants</a:t>
            </a:r>
          </a:p>
          <a:p>
            <a:r>
              <a:rPr lang="fr-CA" sz="1750" dirty="0" smtClean="0"/>
              <a:t>Les aider à se sentir bien dans leur peau – souligner leurs réussites!</a:t>
            </a:r>
          </a:p>
          <a:p>
            <a:r>
              <a:rPr lang="fr-CA" sz="1750" dirty="0" smtClean="0"/>
              <a:t>Adapter l’enseignement à leur vie</a:t>
            </a:r>
          </a:p>
          <a:p>
            <a:r>
              <a:rPr lang="fr-CA" sz="1750" dirty="0" smtClean="0"/>
              <a:t>Miser sur le positif, pas seulement sur la peur</a:t>
            </a:r>
          </a:p>
          <a:p>
            <a:r>
              <a:rPr lang="fr-CA" sz="1750" dirty="0" smtClean="0"/>
              <a:t>Utiliser l’humour – provoquer les rires</a:t>
            </a:r>
          </a:p>
          <a:p>
            <a:r>
              <a:rPr lang="fr-CA" sz="1750" dirty="0" smtClean="0"/>
              <a:t>Théâtre et jeux de rôle</a:t>
            </a:r>
          </a:p>
          <a:p>
            <a:r>
              <a:rPr lang="fr-CA" sz="1750" dirty="0" smtClean="0"/>
              <a:t>Raconter des histoires</a:t>
            </a:r>
          </a:p>
          <a:p>
            <a:r>
              <a:rPr lang="fr-CA" sz="1750" dirty="0" smtClean="0"/>
              <a:t>Crier certains mots pour s’habituer à les dire</a:t>
            </a:r>
          </a:p>
          <a:p>
            <a:r>
              <a:rPr lang="fr-CA" sz="1750" dirty="0" smtClean="0"/>
              <a:t>Arts et artisanat</a:t>
            </a:r>
          </a:p>
          <a:p>
            <a:r>
              <a:rPr lang="fr-CA" sz="1750" dirty="0" smtClean="0"/>
              <a:t>Chansons</a:t>
            </a:r>
          </a:p>
          <a:p>
            <a:r>
              <a:rPr lang="fr-CA" sz="1750" dirty="0" smtClean="0"/>
              <a:t>Écrire des scénarios pour la radio ou la télévision</a:t>
            </a:r>
            <a:endParaRPr lang="fr-CA" sz="1750" dirty="0"/>
          </a:p>
        </p:txBody>
      </p:sp>
      <p:sp>
        <p:nvSpPr>
          <p:cNvPr id="5" name="Content Placeholder 4"/>
          <p:cNvSpPr>
            <a:spLocks noGrp="1"/>
          </p:cNvSpPr>
          <p:nvPr>
            <p:ph sz="half" idx="2"/>
            <p:custDataLst>
              <p:tags r:id="rId3"/>
            </p:custDataLst>
          </p:nvPr>
        </p:nvSpPr>
        <p:spPr/>
        <p:txBody>
          <a:bodyPr>
            <a:normAutofit/>
          </a:bodyPr>
          <a:lstStyle/>
          <a:p>
            <a:r>
              <a:rPr lang="fr-CA" sz="1750" dirty="0" smtClean="0"/>
              <a:t>Vidéos</a:t>
            </a:r>
          </a:p>
          <a:p>
            <a:r>
              <a:rPr lang="fr-CA" sz="1750" dirty="0" smtClean="0"/>
              <a:t>Activités et jeux</a:t>
            </a:r>
          </a:p>
          <a:p>
            <a:r>
              <a:rPr lang="fr-CA" sz="1750" dirty="0" smtClean="0"/>
              <a:t>Débats</a:t>
            </a:r>
          </a:p>
          <a:p>
            <a:r>
              <a:rPr lang="fr-CA" sz="1750" dirty="0" smtClean="0"/>
              <a:t>Groupes d’experts – leur demander de participer à l’enseignement!</a:t>
            </a:r>
          </a:p>
          <a:p>
            <a:r>
              <a:rPr lang="fr-CA" sz="1750" dirty="0" smtClean="0"/>
              <a:t>Contes</a:t>
            </a:r>
          </a:p>
          <a:p>
            <a:r>
              <a:rPr lang="fr-CA" sz="1750" dirty="0" smtClean="0"/>
              <a:t>Activités pratiques</a:t>
            </a:r>
          </a:p>
          <a:p>
            <a:r>
              <a:rPr lang="fr-CA" sz="1750" dirty="0" smtClean="0"/>
              <a:t>Images</a:t>
            </a:r>
          </a:p>
          <a:p>
            <a:r>
              <a:rPr lang="fr-CA" sz="1750" dirty="0" smtClean="0"/>
              <a:t>Conférenciers</a:t>
            </a:r>
          </a:p>
          <a:p>
            <a:r>
              <a:rPr lang="fr-CA" sz="1750" dirty="0" smtClean="0"/>
              <a:t>Sorties</a:t>
            </a:r>
          </a:p>
          <a:p>
            <a:r>
              <a:rPr lang="fr-CA" sz="1750" dirty="0" smtClean="0"/>
              <a:t>Boite aux questions</a:t>
            </a:r>
          </a:p>
          <a:p>
            <a:r>
              <a:rPr lang="fr-CA" sz="1750" dirty="0" smtClean="0"/>
              <a:t>Poser des questions pour évaluer la compréhension des participants</a:t>
            </a:r>
          </a:p>
          <a:p>
            <a:endParaRPr lang="fr-CA" sz="1750" dirty="0" smtClean="0"/>
          </a:p>
        </p:txBody>
      </p:sp>
    </p:spTree>
    <p:extLst>
      <p:ext uri="{BB962C8B-B14F-4D97-AF65-F5344CB8AC3E}">
        <p14:creationId xmlns:p14="http://schemas.microsoft.com/office/powerpoint/2010/main" val="2325021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Conseils pour les éducateurs en matière de santé sexuelle</a:t>
            </a:r>
            <a:endParaRPr lang="fr-CA" dirty="0"/>
          </a:p>
        </p:txBody>
      </p:sp>
      <p:sp>
        <p:nvSpPr>
          <p:cNvPr id="3" name="Content Placeholder 2"/>
          <p:cNvSpPr>
            <a:spLocks noGrp="1"/>
          </p:cNvSpPr>
          <p:nvPr>
            <p:ph idx="1"/>
            <p:custDataLst>
              <p:tags r:id="rId2"/>
            </p:custDataLst>
          </p:nvPr>
        </p:nvSpPr>
        <p:spPr>
          <a:xfrm>
            <a:off x="755576" y="1479848"/>
            <a:ext cx="7920880" cy="3168352"/>
          </a:xfrm>
        </p:spPr>
        <p:txBody>
          <a:bodyPr>
            <a:normAutofit fontScale="92500" lnSpcReduction="20000"/>
          </a:bodyPr>
          <a:lstStyle/>
          <a:p>
            <a:r>
              <a:rPr lang="fr-CA" dirty="0"/>
              <a:t>Soyez honnête, ouvert et accueillant.</a:t>
            </a:r>
          </a:p>
          <a:p>
            <a:r>
              <a:rPr lang="fr-CA" dirty="0"/>
              <a:t>Gardez votre sens de l’humour.</a:t>
            </a:r>
          </a:p>
          <a:p>
            <a:r>
              <a:rPr lang="fr-CA" dirty="0"/>
              <a:t>Ne vous inquiétez pas si la conversation ne se déroule pas parfaitement.</a:t>
            </a:r>
          </a:p>
          <a:p>
            <a:r>
              <a:rPr lang="fr-CA" dirty="0"/>
              <a:t>Servez-vous des émissions de télévision, de la musique, des films, de l’actualité et de situations réelles pour lancer une discussion.</a:t>
            </a:r>
          </a:p>
        </p:txBody>
      </p:sp>
      <p:pic>
        <p:nvPicPr>
          <p:cNvPr id="2052" name="Picture 4"/>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5400" dirty="0" smtClean="0"/>
              <a:t>« Les </a:t>
            </a:r>
            <a:r>
              <a:rPr lang="fr-CA" sz="5400" dirty="0"/>
              <a:t>gens oublieront ce que vous avez dit et ce que vous avez fait, mais ils </a:t>
            </a:r>
            <a:r>
              <a:rPr lang="fr-CA" sz="5400" dirty="0" smtClean="0"/>
              <a:t>se souviendront de </a:t>
            </a:r>
            <a:r>
              <a:rPr lang="fr-CA" sz="5400" dirty="0"/>
              <a:t>ce que vous leur </a:t>
            </a:r>
            <a:r>
              <a:rPr lang="fr-CA" sz="5400" dirty="0" smtClean="0"/>
              <a:t>avez </a:t>
            </a:r>
            <a:r>
              <a:rPr lang="fr-CA" sz="5400" dirty="0"/>
              <a:t>fait ressentir</a:t>
            </a:r>
            <a:r>
              <a:rPr lang="fr-CA" sz="5400" dirty="0" smtClean="0"/>
              <a:t>. »</a:t>
            </a:r>
            <a:endParaRPr lang="fr-CA" sz="5400" dirty="0"/>
          </a:p>
        </p:txBody>
      </p:sp>
    </p:spTree>
    <p:extLst>
      <p:ext uri="{BB962C8B-B14F-4D97-AF65-F5344CB8AC3E}">
        <p14:creationId xmlns:p14="http://schemas.microsoft.com/office/powerpoint/2010/main" val="1354623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Enseignement tenant compte des traumatismes</a:t>
            </a:r>
            <a:endParaRPr lang="fr-CA" dirty="0"/>
          </a:p>
        </p:txBody>
      </p:sp>
      <p:sp>
        <p:nvSpPr>
          <p:cNvPr id="3" name="Content Placeholder 2"/>
          <p:cNvSpPr>
            <a:spLocks noGrp="1"/>
          </p:cNvSpPr>
          <p:nvPr>
            <p:ph idx="1"/>
            <p:custDataLst>
              <p:tags r:id="rId2"/>
            </p:custDataLst>
          </p:nvPr>
        </p:nvSpPr>
        <p:spPr>
          <a:xfrm>
            <a:off x="457200" y="1600200"/>
            <a:ext cx="8382000" cy="5029200"/>
          </a:xfrm>
        </p:spPr>
        <p:txBody>
          <a:bodyPr>
            <a:normAutofit fontScale="70000" lnSpcReduction="20000"/>
          </a:bodyPr>
          <a:lstStyle/>
          <a:p>
            <a:r>
              <a:rPr lang="fr-CA" sz="3600" dirty="0" smtClean="0"/>
              <a:t>L’éducation en matière de santé sexuelle peut sembler risquée pour les personnes qui ont vécu de la violence sexuelle. </a:t>
            </a:r>
          </a:p>
          <a:p>
            <a:r>
              <a:rPr lang="fr-CA" sz="3600" dirty="0" smtClean="0"/>
              <a:t>Pratiques suggérées :</a:t>
            </a:r>
          </a:p>
          <a:p>
            <a:pPr lvl="1"/>
            <a:r>
              <a:rPr lang="fr-CA" sz="3000" dirty="0" smtClean="0"/>
              <a:t>Créer un milieu sécuritaire où les participants peuvent quitter la pièce ou s’abstenir de participer s’ils en ressentent le besoin.</a:t>
            </a:r>
          </a:p>
          <a:p>
            <a:pPr lvl="1"/>
            <a:r>
              <a:rPr lang="fr-CA" sz="3000" dirty="0" smtClean="0"/>
              <a:t>Demander à une infirmière ou un infirmier, ou à un consultant en santé mentale d’assister à la séance pour vous aider.</a:t>
            </a:r>
          </a:p>
          <a:p>
            <a:pPr lvl="1"/>
            <a:r>
              <a:rPr lang="fr-CA" sz="3000" dirty="0" smtClean="0"/>
              <a:t>Reconnaitre que les activités sexuelles et l’utilisation du condom ne relèvent pas toujours d’un choix. Il existe des stratégies de réduction des méfaits dans ces situations, dont le dépistage régulier des ITS.</a:t>
            </a:r>
          </a:p>
          <a:p>
            <a:pPr lvl="1"/>
            <a:r>
              <a:rPr lang="fr-CA" sz="3000" dirty="0" smtClean="0"/>
              <a:t>Parler de respect et de confidentialité au début de chaque séance.</a:t>
            </a:r>
          </a:p>
          <a:p>
            <a:pPr lvl="1"/>
            <a:r>
              <a:rPr lang="fr-CA" sz="3000" dirty="0" smtClean="0"/>
              <a:t>Consulter « Child </a:t>
            </a:r>
            <a:r>
              <a:rPr lang="fr-CA" sz="3000" dirty="0" err="1" smtClean="0"/>
              <a:t>Sexual</a:t>
            </a:r>
            <a:r>
              <a:rPr lang="fr-CA" sz="3000" dirty="0" smtClean="0"/>
              <a:t> Abuse – Information for </a:t>
            </a:r>
            <a:r>
              <a:rPr lang="fr-CA" sz="3000" dirty="0" err="1" smtClean="0"/>
              <a:t>Educators</a:t>
            </a:r>
            <a:r>
              <a:rPr lang="fr-CA" sz="3000" dirty="0" smtClean="0"/>
              <a:t> » pour en savoir plus les façons de réagir aux divulgations d’agressions (</a:t>
            </a:r>
            <a:r>
              <a:rPr lang="fr-CA" sz="3000" dirty="0" smtClean="0">
                <a:hlinkClick r:id="rId5"/>
              </a:rPr>
              <a:t>www.irespectmyself.ca</a:t>
            </a:r>
            <a:r>
              <a:rPr lang="fr-CA" sz="3000" dirty="0" smtClean="0"/>
              <a:t>) [en anglais seulement].</a:t>
            </a:r>
          </a:p>
        </p:txBody>
      </p:sp>
    </p:spTree>
    <p:extLst>
      <p:ext uri="{BB962C8B-B14F-4D97-AF65-F5344CB8AC3E}">
        <p14:creationId xmlns:p14="http://schemas.microsoft.com/office/powerpoint/2010/main" val="1614747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À envisager…</a:t>
            </a:r>
            <a:endParaRPr lang="fr-CA" dirty="0"/>
          </a:p>
        </p:txBody>
      </p:sp>
      <p:sp>
        <p:nvSpPr>
          <p:cNvPr id="3" name="Content Placeholder 2"/>
          <p:cNvSpPr>
            <a:spLocks noGrp="1"/>
          </p:cNvSpPr>
          <p:nvPr>
            <p:ph idx="1"/>
            <p:custDataLst>
              <p:tags r:id="rId2"/>
            </p:custDataLst>
          </p:nvPr>
        </p:nvSpPr>
        <p:spPr/>
        <p:txBody>
          <a:bodyPr>
            <a:normAutofit fontScale="85000" lnSpcReduction="20000"/>
          </a:bodyPr>
          <a:lstStyle/>
          <a:p>
            <a:r>
              <a:rPr lang="fr-CA" dirty="0" smtClean="0"/>
              <a:t>Demander à un ainé respecté de se joindre à la </a:t>
            </a:r>
            <a:r>
              <a:rPr lang="fr-CA" dirty="0"/>
              <a:t>séance </a:t>
            </a:r>
            <a:r>
              <a:rPr lang="fr-CA" dirty="0" smtClean="0"/>
              <a:t>pour parler du sujet et </a:t>
            </a:r>
            <a:r>
              <a:rPr lang="fr-CA" dirty="0"/>
              <a:t>transmettre les valeurs </a:t>
            </a:r>
            <a:r>
              <a:rPr lang="fr-CA" dirty="0" smtClean="0"/>
              <a:t>et le savoir traditionnels.</a:t>
            </a:r>
          </a:p>
          <a:p>
            <a:r>
              <a:rPr lang="fr-CA" dirty="0" smtClean="0"/>
              <a:t>Rencontrer l’ainé au préalable pour discuter du sujet et garantir une transmission des </a:t>
            </a:r>
            <a:r>
              <a:rPr lang="fr-CA" dirty="0"/>
              <a:t>connaissances </a:t>
            </a:r>
            <a:r>
              <a:rPr lang="fr-CA" dirty="0" smtClean="0"/>
              <a:t>appropriée, inclusive et respectueuse. Évaluer si le contenu pourrait blesser ou nuire.</a:t>
            </a:r>
          </a:p>
          <a:p>
            <a:r>
              <a:rPr lang="fr-CA" dirty="0" smtClean="0"/>
              <a:t>Après le départ de l’ainé, discuter avec le groupe des ressemblances et différences entre le savoir traditionnel et les connaissances modernes. Se préparer à répondre aux questions en fournissant des renseignements objectifs, factuels et à jour.</a:t>
            </a:r>
          </a:p>
          <a:p>
            <a:endParaRPr lang="fr-CA" dirty="0" smtClean="0"/>
          </a:p>
        </p:txBody>
      </p:sp>
    </p:spTree>
    <p:extLst>
      <p:ext uri="{BB962C8B-B14F-4D97-AF65-F5344CB8AC3E}">
        <p14:creationId xmlns:p14="http://schemas.microsoft.com/office/powerpoint/2010/main" val="56735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Que veulent savoir les RSC?</a:t>
            </a:r>
            <a:endParaRPr lang="fr-CA" dirty="0"/>
          </a:p>
        </p:txBody>
      </p:sp>
      <p:sp>
        <p:nvSpPr>
          <p:cNvPr id="4" name="Content Placeholder 3"/>
          <p:cNvSpPr>
            <a:spLocks noGrp="1"/>
          </p:cNvSpPr>
          <p:nvPr>
            <p:ph sz="half" idx="1"/>
            <p:custDataLst>
              <p:tags r:id="rId2"/>
            </p:custDataLst>
          </p:nvPr>
        </p:nvSpPr>
        <p:spPr/>
        <p:txBody>
          <a:bodyPr>
            <a:normAutofit lnSpcReduction="10000"/>
          </a:bodyPr>
          <a:lstStyle/>
          <a:p>
            <a:r>
              <a:rPr lang="fr-CA" dirty="0" smtClean="0"/>
              <a:t>Comment faire des présentations</a:t>
            </a:r>
          </a:p>
          <a:p>
            <a:r>
              <a:rPr lang="fr-CA" dirty="0" smtClean="0"/>
              <a:t>Comment encourager les gens à discuter avec leur partenaire et les parents à parler avec leurs enfants</a:t>
            </a:r>
          </a:p>
          <a:p>
            <a:r>
              <a:rPr lang="fr-CA" dirty="0" smtClean="0"/>
              <a:t>Comment être plus efficaces dans leur enseignement</a:t>
            </a:r>
          </a:p>
        </p:txBody>
      </p:sp>
      <p:sp>
        <p:nvSpPr>
          <p:cNvPr id="5" name="Content Placeholder 4"/>
          <p:cNvSpPr>
            <a:spLocks noGrp="1"/>
          </p:cNvSpPr>
          <p:nvPr>
            <p:ph sz="half" idx="2"/>
            <p:custDataLst>
              <p:tags r:id="rId3"/>
            </p:custDataLst>
          </p:nvPr>
        </p:nvSpPr>
        <p:spPr>
          <a:xfrm>
            <a:off x="4648200" y="1600200"/>
            <a:ext cx="4114800" cy="4525963"/>
          </a:xfrm>
        </p:spPr>
        <p:txBody>
          <a:bodyPr>
            <a:normAutofit lnSpcReduction="10000"/>
          </a:bodyPr>
          <a:lstStyle/>
          <a:p>
            <a:r>
              <a:rPr lang="fr-CA" dirty="0" smtClean="0"/>
              <a:t>Ce qu’il faut savoir en fonction de son âge</a:t>
            </a:r>
          </a:p>
          <a:p>
            <a:r>
              <a:rPr lang="fr-CA" dirty="0" smtClean="0"/>
              <a:t>Les ressources disponibles – appropriées pour les jeunes </a:t>
            </a:r>
            <a:r>
              <a:rPr lang="fr-CA" dirty="0"/>
              <a:t>et </a:t>
            </a:r>
            <a:r>
              <a:rPr lang="fr-CA" dirty="0" smtClean="0"/>
              <a:t>culturellement adaptées </a:t>
            </a:r>
          </a:p>
          <a:p>
            <a:r>
              <a:rPr lang="fr-CA" dirty="0" smtClean="0"/>
              <a:t>Les valeurs </a:t>
            </a:r>
            <a:r>
              <a:rPr lang="fr-CA" dirty="0" err="1" smtClean="0"/>
              <a:t>inuites</a:t>
            </a:r>
            <a:r>
              <a:rPr lang="fr-CA" dirty="0" smtClean="0"/>
              <a:t> relatives à la santé sexuelle</a:t>
            </a:r>
            <a:endParaRPr lang="fr-CA" dirty="0"/>
          </a:p>
        </p:txBody>
      </p:sp>
    </p:spTree>
    <p:extLst>
      <p:ext uri="{BB962C8B-B14F-4D97-AF65-F5344CB8AC3E}">
        <p14:creationId xmlns:p14="http://schemas.microsoft.com/office/powerpoint/2010/main" val="347568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Outils pratiques pour l’enseignement de la santé sexuelle</a:t>
            </a:r>
            <a:endParaRPr lang="fr-CA" dirty="0"/>
          </a:p>
        </p:txBody>
      </p:sp>
      <p:sp>
        <p:nvSpPr>
          <p:cNvPr id="3" name="Content Placeholder 2"/>
          <p:cNvSpPr>
            <a:spLocks noGrp="1"/>
          </p:cNvSpPr>
          <p:nvPr>
            <p:ph idx="1"/>
            <p:custDataLst>
              <p:tags r:id="rId2"/>
            </p:custDataLst>
          </p:nvPr>
        </p:nvSpPr>
        <p:spPr/>
        <p:txBody>
          <a:bodyPr/>
          <a:lstStyle/>
          <a:p>
            <a:r>
              <a:rPr lang="fr-CA" dirty="0"/>
              <a:t>C</a:t>
            </a:r>
            <a:r>
              <a:rPr lang="fr-CA" dirty="0" smtClean="0"/>
              <a:t>onvention de groupe / règles de base</a:t>
            </a:r>
          </a:p>
          <a:p>
            <a:r>
              <a:rPr lang="fr-CA" dirty="0" smtClean="0"/>
              <a:t>Le stationnement</a:t>
            </a:r>
          </a:p>
          <a:p>
            <a:r>
              <a:rPr lang="fr-CA" dirty="0" smtClean="0"/>
              <a:t>Activités brise-glace</a:t>
            </a:r>
          </a:p>
          <a:p>
            <a:r>
              <a:rPr lang="fr-CA" dirty="0" smtClean="0"/>
              <a:t>Boite aux questions</a:t>
            </a:r>
          </a:p>
          <a:p>
            <a:r>
              <a:rPr lang="fr-CA" dirty="0" smtClean="0"/>
              <a:t>Trousse sur la santé sexuelle</a:t>
            </a:r>
          </a:p>
          <a:p>
            <a:r>
              <a:rPr lang="fr-CA" dirty="0" smtClean="0">
                <a:hlinkClick r:id="rId5"/>
              </a:rPr>
              <a:t>www.irespectmyself.ca/fr</a:t>
            </a:r>
            <a:r>
              <a:rPr lang="fr-CA" dirty="0" smtClean="0"/>
              <a:t> </a:t>
            </a:r>
            <a:endParaRPr lang="fr-CA" dirty="0"/>
          </a:p>
        </p:txBody>
      </p:sp>
    </p:spTree>
    <p:extLst>
      <p:ext uri="{BB962C8B-B14F-4D97-AF65-F5344CB8AC3E}">
        <p14:creationId xmlns:p14="http://schemas.microsoft.com/office/powerpoint/2010/main" val="183984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Outil : </a:t>
            </a:r>
            <a:r>
              <a:rPr lang="fr-CA" dirty="0"/>
              <a:t>c</a:t>
            </a:r>
            <a:r>
              <a:rPr lang="fr-CA" dirty="0" smtClean="0"/>
              <a:t>onvention de groupe / règles de base</a:t>
            </a:r>
            <a:endParaRPr lang="fr-CA" dirty="0"/>
          </a:p>
        </p:txBody>
      </p:sp>
      <p:sp>
        <p:nvSpPr>
          <p:cNvPr id="3" name="Content Placeholder 2"/>
          <p:cNvSpPr>
            <a:spLocks noGrp="1"/>
          </p:cNvSpPr>
          <p:nvPr>
            <p:ph idx="1"/>
            <p:custDataLst>
              <p:tags r:id="rId2"/>
            </p:custDataLst>
          </p:nvPr>
        </p:nvSpPr>
        <p:spPr/>
        <p:txBody>
          <a:bodyPr/>
          <a:lstStyle/>
          <a:p>
            <a:r>
              <a:rPr lang="fr-CA" dirty="0"/>
              <a:t>Il n’y a jamais de mauvaise question.</a:t>
            </a:r>
          </a:p>
          <a:p>
            <a:r>
              <a:rPr lang="fr-CA" dirty="0"/>
              <a:t>Ce qui se dit </a:t>
            </a:r>
            <a:r>
              <a:rPr lang="fr-CA" dirty="0" smtClean="0"/>
              <a:t>ici </a:t>
            </a:r>
            <a:r>
              <a:rPr lang="fr-CA" dirty="0"/>
              <a:t>reste ici.</a:t>
            </a:r>
          </a:p>
          <a:p>
            <a:r>
              <a:rPr lang="fr-CA" dirty="0"/>
              <a:t>Pas de jugement : chaque personne a ses propres valeurs et croyances.</a:t>
            </a:r>
          </a:p>
          <a:p>
            <a:r>
              <a:rPr lang="fr-CA" dirty="0"/>
              <a:t>On ne rabaisse personne.</a:t>
            </a:r>
          </a:p>
        </p:txBody>
      </p:sp>
    </p:spTree>
    <p:extLst>
      <p:ext uri="{BB962C8B-B14F-4D97-AF65-F5344CB8AC3E}">
        <p14:creationId xmlns:p14="http://schemas.microsoft.com/office/powerpoint/2010/main" val="30720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Outil : le stationnement</a:t>
            </a:r>
            <a:endParaRPr lang="fr-CA" dirty="0"/>
          </a:p>
        </p:txBody>
      </p:sp>
      <p:sp>
        <p:nvSpPr>
          <p:cNvPr id="3" name="Content Placeholder 2"/>
          <p:cNvSpPr>
            <a:spLocks noGrp="1"/>
          </p:cNvSpPr>
          <p:nvPr>
            <p:ph idx="1"/>
            <p:custDataLst>
              <p:tags r:id="rId2"/>
            </p:custDataLst>
          </p:nvPr>
        </p:nvSpPr>
        <p:spPr/>
        <p:txBody>
          <a:bodyPr/>
          <a:lstStyle/>
          <a:p>
            <a:r>
              <a:rPr lang="fr-CA" dirty="0" smtClean="0"/>
              <a:t>Servez-vous du stationnement pour y laisser les questions ou commentaires hors sujet.</a:t>
            </a:r>
          </a:p>
          <a:p>
            <a:r>
              <a:rPr lang="fr-CA" dirty="0" smtClean="0"/>
              <a:t>Ainsi, vous ne perdrez pas le fil.</a:t>
            </a:r>
          </a:p>
          <a:p>
            <a:r>
              <a:rPr lang="fr-CA" dirty="0" smtClean="0"/>
              <a:t>Écrivez la question ou le commentaire sur le tableau ou le tableau de papier pour ne pas oublier d’y répondre plus tard.</a:t>
            </a:r>
            <a:endParaRPr lang="fr-CA" dirty="0"/>
          </a:p>
        </p:txBody>
      </p:sp>
    </p:spTree>
    <p:extLst>
      <p:ext uri="{BB962C8B-B14F-4D97-AF65-F5344CB8AC3E}">
        <p14:creationId xmlns:p14="http://schemas.microsoft.com/office/powerpoint/2010/main" val="666579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Activités brise-glace</a:t>
            </a:r>
            <a:endParaRPr lang="fr-CA" dirty="0"/>
          </a:p>
        </p:txBody>
      </p:sp>
      <p:sp>
        <p:nvSpPr>
          <p:cNvPr id="3" name="Content Placeholder 2"/>
          <p:cNvSpPr>
            <a:spLocks noGrp="1"/>
          </p:cNvSpPr>
          <p:nvPr>
            <p:ph idx="1"/>
            <p:custDataLst>
              <p:tags r:id="rId2"/>
            </p:custDataLst>
          </p:nvPr>
        </p:nvSpPr>
        <p:spPr/>
        <p:txBody>
          <a:bodyPr/>
          <a:lstStyle/>
          <a:p>
            <a:r>
              <a:rPr lang="fr-CA" dirty="0" smtClean="0"/>
              <a:t>Ces activités ouvrent la présentation et servent à « briser la glace », à amener doucement le sujet et à rendre les gens plus à l’aise.</a:t>
            </a:r>
          </a:p>
          <a:p>
            <a:r>
              <a:rPr lang="fr-CA" dirty="0" smtClean="0"/>
              <a:t>Vous trouverez des idées d’activités brise-glace à l’adresse suivante : </a:t>
            </a:r>
            <a:r>
              <a:rPr lang="fr-CA" dirty="0" smtClean="0">
                <a:hlinkClick r:id="rId5"/>
              </a:rPr>
              <a:t>http://www.iwtc.org/ideas/10_games.pdf</a:t>
            </a:r>
            <a:r>
              <a:rPr lang="fr-CA" dirty="0" smtClean="0"/>
              <a:t> [en anglais]</a:t>
            </a:r>
            <a:endParaRPr lang="fr-CA" dirty="0"/>
          </a:p>
        </p:txBody>
      </p:sp>
    </p:spTree>
    <p:extLst>
      <p:ext uri="{BB962C8B-B14F-4D97-AF65-F5344CB8AC3E}">
        <p14:creationId xmlns:p14="http://schemas.microsoft.com/office/powerpoint/2010/main" val="3645842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Outil : </a:t>
            </a:r>
            <a:r>
              <a:rPr lang="fr-CA" dirty="0"/>
              <a:t>b</a:t>
            </a:r>
            <a:r>
              <a:rPr lang="fr-CA" dirty="0" smtClean="0"/>
              <a:t>oite aux questions</a:t>
            </a:r>
            <a:endParaRPr lang="fr-CA" dirty="0"/>
          </a:p>
        </p:txBody>
      </p:sp>
      <p:sp>
        <p:nvSpPr>
          <p:cNvPr id="3" name="Content Placeholder 2"/>
          <p:cNvSpPr>
            <a:spLocks noGrp="1"/>
          </p:cNvSpPr>
          <p:nvPr>
            <p:ph idx="1"/>
            <p:custDataLst>
              <p:tags r:id="rId2"/>
            </p:custDataLst>
          </p:nvPr>
        </p:nvSpPr>
        <p:spPr/>
        <p:txBody>
          <a:bodyPr>
            <a:normAutofit/>
          </a:bodyPr>
          <a:lstStyle/>
          <a:p>
            <a:r>
              <a:rPr lang="fr-CA" dirty="0" smtClean="0"/>
              <a:t>Permet de poser des questions de façon anonyme.</a:t>
            </a:r>
          </a:p>
          <a:p>
            <a:r>
              <a:rPr lang="fr-CA" dirty="0" smtClean="0"/>
              <a:t>Vous n’avez pas à avoir réponse à tout – ne répondez pas à ces questions sur-le-champ!</a:t>
            </a:r>
          </a:p>
          <a:p>
            <a:r>
              <a:rPr lang="fr-CA" dirty="0" smtClean="0"/>
              <a:t>Retournez à votre bureau, préparez vos réponses puis faites le suivi auprès du groupe.</a:t>
            </a:r>
          </a:p>
          <a:p>
            <a:r>
              <a:rPr lang="fr-CA" dirty="0" smtClean="0"/>
              <a:t>Répondez aux questions de façon claire, objective et factuelle.</a:t>
            </a:r>
            <a:endParaRPr lang="fr-CA" dirty="0"/>
          </a:p>
        </p:txBody>
      </p:sp>
    </p:spTree>
    <p:extLst>
      <p:ext uri="{BB962C8B-B14F-4D97-AF65-F5344CB8AC3E}">
        <p14:creationId xmlns:p14="http://schemas.microsoft.com/office/powerpoint/2010/main" val="2939141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Outil : boite aux questions</a:t>
            </a:r>
            <a:endParaRPr lang="fr-CA" dirty="0"/>
          </a:p>
        </p:txBody>
      </p:sp>
      <p:sp>
        <p:nvSpPr>
          <p:cNvPr id="3" name="Content Placeholder 2"/>
          <p:cNvSpPr>
            <a:spLocks noGrp="1"/>
          </p:cNvSpPr>
          <p:nvPr>
            <p:ph idx="1"/>
            <p:custDataLst>
              <p:tags r:id="rId2"/>
            </p:custDataLst>
          </p:nvPr>
        </p:nvSpPr>
        <p:spPr/>
        <p:txBody>
          <a:bodyPr/>
          <a:lstStyle/>
          <a:p>
            <a:r>
              <a:rPr lang="fr-CA" dirty="0" smtClean="0"/>
              <a:t>Il y a quatre types de questions :</a:t>
            </a:r>
          </a:p>
          <a:p>
            <a:pPr lvl="1"/>
            <a:r>
              <a:rPr lang="fr-CA" dirty="0" smtClean="0"/>
              <a:t>Demande de renseignements</a:t>
            </a:r>
          </a:p>
          <a:p>
            <a:pPr lvl="1"/>
            <a:r>
              <a:rPr lang="fr-CA" dirty="0" smtClean="0"/>
              <a:t>« Suis-je normal? »</a:t>
            </a:r>
          </a:p>
          <a:p>
            <a:pPr lvl="1"/>
            <a:r>
              <a:rPr lang="fr-CA" dirty="0" smtClean="0"/>
              <a:t>Questions sur les valeurs ou recherche de permission</a:t>
            </a:r>
          </a:p>
          <a:p>
            <a:pPr lvl="1"/>
            <a:r>
              <a:rPr lang="fr-CA" dirty="0" smtClean="0"/>
              <a:t>Questions crues (souvent des demandes de renseignements)</a:t>
            </a:r>
            <a:endParaRPr lang="fr-CA" dirty="0"/>
          </a:p>
        </p:txBody>
      </p:sp>
    </p:spTree>
    <p:extLst>
      <p:ext uri="{BB962C8B-B14F-4D97-AF65-F5344CB8AC3E}">
        <p14:creationId xmlns:p14="http://schemas.microsoft.com/office/powerpoint/2010/main" val="2547918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Outil : </a:t>
            </a:r>
            <a:r>
              <a:rPr lang="fr-CA" dirty="0" smtClean="0"/>
              <a:t>boite </a:t>
            </a:r>
            <a:r>
              <a:rPr lang="fr-CA" dirty="0"/>
              <a:t>aux questions</a:t>
            </a:r>
          </a:p>
        </p:txBody>
      </p:sp>
      <p:sp>
        <p:nvSpPr>
          <p:cNvPr id="3" name="Content Placeholder 2"/>
          <p:cNvSpPr>
            <a:spLocks noGrp="1"/>
          </p:cNvSpPr>
          <p:nvPr>
            <p:ph idx="1"/>
            <p:custDataLst>
              <p:tags r:id="rId2"/>
            </p:custDataLst>
          </p:nvPr>
        </p:nvSpPr>
        <p:spPr/>
        <p:txBody>
          <a:bodyPr>
            <a:normAutofit/>
          </a:bodyPr>
          <a:lstStyle/>
          <a:p>
            <a:r>
              <a:rPr lang="fr-CA" dirty="0" smtClean="0"/>
              <a:t>Vous n’avez pas à répondre aux questions suivantes :</a:t>
            </a:r>
          </a:p>
          <a:p>
            <a:pPr lvl="1"/>
            <a:r>
              <a:rPr lang="fr-CA" dirty="0" smtClean="0"/>
              <a:t>Questions ne portant pas sur la sexualité.</a:t>
            </a:r>
          </a:p>
          <a:p>
            <a:pPr lvl="1"/>
            <a:r>
              <a:rPr lang="fr-CA" dirty="0" smtClean="0"/>
              <a:t>Questions sur vous, votre vie personnelle ou votre sexualité.</a:t>
            </a:r>
          </a:p>
          <a:p>
            <a:pPr lvl="1"/>
            <a:r>
              <a:rPr lang="fr-CA" dirty="0" smtClean="0"/>
              <a:t>Questions qui ne sont pas adaptées au niveau scolaire.</a:t>
            </a:r>
          </a:p>
          <a:p>
            <a:pPr lvl="1"/>
            <a:r>
              <a:rPr lang="fr-CA" dirty="0" smtClean="0"/>
              <a:t>Questions sur les animaux.</a:t>
            </a:r>
          </a:p>
          <a:p>
            <a:pPr lvl="1"/>
            <a:r>
              <a:rPr lang="fr-CA" dirty="0" smtClean="0"/>
              <a:t>Questions illisibles.</a:t>
            </a:r>
            <a:endParaRPr lang="fr-CA" dirty="0"/>
          </a:p>
        </p:txBody>
      </p:sp>
    </p:spTree>
    <p:extLst>
      <p:ext uri="{BB962C8B-B14F-4D97-AF65-F5344CB8AC3E}">
        <p14:creationId xmlns:p14="http://schemas.microsoft.com/office/powerpoint/2010/main" val="129482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Outil : </a:t>
            </a:r>
            <a:r>
              <a:rPr lang="fr-CA" dirty="0"/>
              <a:t>t</a:t>
            </a:r>
            <a:r>
              <a:rPr lang="fr-CA" dirty="0" smtClean="0"/>
              <a:t>rousse sur la santé sexuelle</a:t>
            </a:r>
            <a:endParaRPr lang="fr-CA" dirty="0"/>
          </a:p>
        </p:txBody>
      </p:sp>
      <p:sp>
        <p:nvSpPr>
          <p:cNvPr id="3" name="Content Placeholder 2"/>
          <p:cNvSpPr>
            <a:spLocks noGrp="1"/>
          </p:cNvSpPr>
          <p:nvPr>
            <p:ph idx="1"/>
            <p:custDataLst>
              <p:tags r:id="rId2"/>
            </p:custDataLst>
          </p:nvPr>
        </p:nvSpPr>
        <p:spPr/>
        <p:txBody>
          <a:bodyPr>
            <a:normAutofit fontScale="70000" lnSpcReduction="20000"/>
          </a:bodyPr>
          <a:lstStyle/>
          <a:p>
            <a:r>
              <a:rPr lang="fr-CA" dirty="0" smtClean="0"/>
              <a:t>Modèles anatomiquement justes (pénis et vagin) – s’exercer à enfiler un condom!</a:t>
            </a:r>
          </a:p>
          <a:p>
            <a:r>
              <a:rPr lang="fr-CA" dirty="0" smtClean="0"/>
              <a:t>Lunettes déformantes – les élèves peuvent constater à quel point il est difficile d’enfiler un condom lorsqu’on est en état d’ébriété.</a:t>
            </a:r>
          </a:p>
          <a:p>
            <a:r>
              <a:rPr lang="fr-CA" dirty="0" smtClean="0"/>
              <a:t>« Bibittes » en peluche – activité pour découvrir les différents types d’ITS.</a:t>
            </a:r>
          </a:p>
          <a:p>
            <a:r>
              <a:rPr lang="fr-CA" dirty="0" smtClean="0"/>
              <a:t>Dépliants</a:t>
            </a:r>
          </a:p>
          <a:p>
            <a:r>
              <a:rPr lang="fr-CA" dirty="0" smtClean="0"/>
              <a:t>CD</a:t>
            </a:r>
            <a:r>
              <a:rPr lang="fr-CA" dirty="0"/>
              <a:t> </a:t>
            </a:r>
            <a:r>
              <a:rPr lang="fr-CA" dirty="0" smtClean="0"/>
              <a:t>et DVD</a:t>
            </a:r>
          </a:p>
          <a:p>
            <a:r>
              <a:rPr lang="fr-CA" dirty="0" smtClean="0"/>
              <a:t>Deux clés USB : une comprenant un guide d’activité, des vidéos et un lecteur vidéo, et une autre sur laquelle Rosie </a:t>
            </a:r>
            <a:r>
              <a:rPr lang="fr-CA" dirty="0" err="1" smtClean="0"/>
              <a:t>Kagak</a:t>
            </a:r>
            <a:r>
              <a:rPr lang="fr-CA" dirty="0" smtClean="0"/>
              <a:t> indique comment utiliser la trousse.</a:t>
            </a:r>
          </a:p>
          <a:p>
            <a:r>
              <a:rPr lang="fr-CA" dirty="0" smtClean="0"/>
              <a:t>Tous les RSC, de même que certaines écoles, possèdent une trousse sur la santé sexuelle.</a:t>
            </a:r>
            <a:endParaRPr lang="fr-CA" dirty="0"/>
          </a:p>
        </p:txBody>
      </p:sp>
    </p:spTree>
    <p:extLst>
      <p:ext uri="{BB962C8B-B14F-4D97-AF65-F5344CB8AC3E}">
        <p14:creationId xmlns:p14="http://schemas.microsoft.com/office/powerpoint/2010/main" val="456816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Outil : </a:t>
            </a:r>
            <a:r>
              <a:rPr lang="fr-CA" dirty="0" smtClean="0">
                <a:hlinkClick r:id="rId8"/>
              </a:rPr>
              <a:t>www.irespectmyself.ca/fr</a:t>
            </a:r>
            <a:r>
              <a:rPr lang="fr-CA" dirty="0" smtClean="0"/>
              <a:t> </a:t>
            </a:r>
            <a:endParaRPr lang="fr-CA" dirty="0"/>
          </a:p>
        </p:txBody>
      </p:sp>
      <p:sp>
        <p:nvSpPr>
          <p:cNvPr id="5" name="Content Placeholder 4"/>
          <p:cNvSpPr>
            <a:spLocks noGrp="1"/>
          </p:cNvSpPr>
          <p:nvPr>
            <p:ph idx="1"/>
            <p:custDataLst>
              <p:tags r:id="rId2"/>
            </p:custDataLst>
          </p:nvPr>
        </p:nvSpPr>
        <p:spPr/>
        <p:txBody>
          <a:bodyPr/>
          <a:lstStyle/>
          <a:p>
            <a:r>
              <a:rPr lang="fr-CA" dirty="0" smtClean="0"/>
              <a:t>Renseignements</a:t>
            </a:r>
          </a:p>
          <a:p>
            <a:r>
              <a:rPr lang="fr-CA" dirty="0" smtClean="0"/>
              <a:t>Ressources</a:t>
            </a:r>
          </a:p>
          <a:p>
            <a:r>
              <a:rPr lang="fr-CA" dirty="0" smtClean="0"/>
              <a:t>Plans de cours</a:t>
            </a:r>
          </a:p>
          <a:p>
            <a:endParaRPr lang="fr-CA" dirty="0"/>
          </a:p>
        </p:txBody>
      </p:sp>
      <p:pic>
        <p:nvPicPr>
          <p:cNvPr id="6" name="Content Placeholder 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344564" y="1295401"/>
            <a:ext cx="4799436" cy="2819400"/>
          </a:xfrm>
          <a:prstGeom prst="rect">
            <a:avLst/>
          </a:prstGeom>
          <a:ln>
            <a:solidFill>
              <a:schemeClr val="tx1"/>
            </a:solidFill>
          </a:ln>
        </p:spPr>
      </p:pic>
      <p:grpSp>
        <p:nvGrpSpPr>
          <p:cNvPr id="7" name="Group 6"/>
          <p:cNvGrpSpPr/>
          <p:nvPr>
            <p:custDataLst>
              <p:tags r:id="rId4"/>
            </p:custDataLst>
          </p:nvPr>
        </p:nvGrpSpPr>
        <p:grpSpPr>
          <a:xfrm>
            <a:off x="533400" y="3718201"/>
            <a:ext cx="3733800" cy="2225399"/>
            <a:chOff x="3809062" y="3284791"/>
            <a:chExt cx="5203107" cy="2629865"/>
          </a:xfrm>
        </p:grpSpPr>
        <p:pic>
          <p:nvPicPr>
            <p:cNvPr id="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678642">
              <a:off x="3809062" y="3795718"/>
              <a:ext cx="1550096" cy="211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96446">
              <a:off x="5030540" y="3284791"/>
              <a:ext cx="1375182" cy="214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5582">
              <a:off x="6262853" y="3285113"/>
              <a:ext cx="1657799" cy="2119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783138">
              <a:off x="7551975" y="3772942"/>
              <a:ext cx="1460194" cy="212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2" name="Group 11"/>
          <p:cNvGrpSpPr/>
          <p:nvPr>
            <p:custDataLst>
              <p:tags r:id="rId5"/>
            </p:custDataLst>
          </p:nvPr>
        </p:nvGrpSpPr>
        <p:grpSpPr>
          <a:xfrm>
            <a:off x="4800600" y="4572000"/>
            <a:ext cx="3350531" cy="1833129"/>
            <a:chOff x="1504952" y="4179024"/>
            <a:chExt cx="4923886" cy="2531732"/>
          </a:xfrm>
        </p:grpSpPr>
        <p:pic>
          <p:nvPicPr>
            <p:cNvPr id="13"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103592">
              <a:off x="1504952" y="4600804"/>
              <a:ext cx="1319210"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920368">
              <a:off x="2743200" y="4191000"/>
              <a:ext cx="1317956"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62255">
              <a:off x="4019551" y="4179024"/>
              <a:ext cx="1332728"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527675">
              <a:off x="4969563" y="4672610"/>
              <a:ext cx="1459275" cy="2038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34606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Ressources</a:t>
            </a:r>
            <a:endParaRPr lang="fr-CA" dirty="0"/>
          </a:p>
        </p:txBody>
      </p:sp>
      <p:sp>
        <p:nvSpPr>
          <p:cNvPr id="3" name="Content Placeholder 2"/>
          <p:cNvSpPr>
            <a:spLocks noGrp="1"/>
          </p:cNvSpPr>
          <p:nvPr>
            <p:ph idx="1"/>
            <p:custDataLst>
              <p:tags r:id="rId2"/>
            </p:custDataLst>
          </p:nvPr>
        </p:nvSpPr>
        <p:spPr/>
        <p:txBody>
          <a:bodyPr>
            <a:normAutofit fontScale="77500" lnSpcReduction="20000"/>
          </a:bodyPr>
          <a:lstStyle/>
          <a:p>
            <a:r>
              <a:rPr lang="fr-CA" dirty="0" smtClean="0"/>
              <a:t>Formations supplémentaires</a:t>
            </a:r>
          </a:p>
          <a:p>
            <a:pPr lvl="1"/>
            <a:r>
              <a:rPr lang="fr-CA" dirty="0" smtClean="0"/>
              <a:t>Alberta Society for the Promotion of </a:t>
            </a:r>
            <a:r>
              <a:rPr lang="fr-CA" dirty="0" err="1" smtClean="0"/>
              <a:t>Sexual</a:t>
            </a:r>
            <a:r>
              <a:rPr lang="fr-CA" dirty="0" smtClean="0"/>
              <a:t> </a:t>
            </a:r>
            <a:r>
              <a:rPr lang="fr-CA" dirty="0" err="1" smtClean="0"/>
              <a:t>Health</a:t>
            </a:r>
            <a:r>
              <a:rPr lang="fr-CA" dirty="0" smtClean="0"/>
              <a:t> (</a:t>
            </a:r>
            <a:r>
              <a:rPr lang="fr-CA" dirty="0"/>
              <a:t>ASPSH</a:t>
            </a:r>
            <a:r>
              <a:rPr lang="fr-CA" dirty="0" smtClean="0"/>
              <a:t>) : Ateliers en ligne destinés au personnel enseignant [en anglais seulement] </a:t>
            </a:r>
            <a:r>
              <a:rPr lang="fr-CA" dirty="0" smtClean="0">
                <a:hlinkClick r:id="rId5"/>
              </a:rPr>
              <a:t>http://www.aspsh.ca/#!online-workshops/c191s</a:t>
            </a:r>
            <a:r>
              <a:rPr lang="fr-CA" dirty="0" smtClean="0"/>
              <a:t> </a:t>
            </a:r>
          </a:p>
          <a:p>
            <a:r>
              <a:rPr lang="en-CA" dirty="0" smtClean="0">
                <a:hlinkClick r:id="rId6"/>
              </a:rPr>
              <a:t>Putting sexuality back into Comprehensive Sexuality Education: Making the case for a rights-based, sex-positive approach</a:t>
            </a:r>
            <a:r>
              <a:rPr lang="en-CA" dirty="0" smtClean="0"/>
              <a:t> </a:t>
            </a:r>
            <a:r>
              <a:rPr lang="fr-CA" dirty="0" smtClean="0"/>
              <a:t>[</a:t>
            </a:r>
            <a:r>
              <a:rPr lang="fr-CA" dirty="0"/>
              <a:t>en anglais seulement] </a:t>
            </a:r>
            <a:endParaRPr lang="fr-CA" dirty="0" smtClean="0"/>
          </a:p>
          <a:p>
            <a:r>
              <a:rPr lang="fr-CA" dirty="0" smtClean="0"/>
              <a:t>Activités pour l’enseignement de la santé sexuelle</a:t>
            </a:r>
          </a:p>
          <a:p>
            <a:pPr lvl="1"/>
            <a:r>
              <a:rPr lang="fr-CA" dirty="0" smtClean="0"/>
              <a:t>Jeux pour enseigner la santé de la reproduction aux adolescents </a:t>
            </a:r>
            <a:r>
              <a:rPr lang="fr-CA" dirty="0"/>
              <a:t>[en anglais seulement] </a:t>
            </a:r>
            <a:r>
              <a:rPr lang="fr-CA" dirty="0" smtClean="0">
                <a:hlinkClick r:id="rId7"/>
              </a:rPr>
              <a:t>http://www.iwtc.org/ideas/10_games.pdf</a:t>
            </a:r>
            <a:endParaRPr lang="fr-CA" dirty="0" smtClean="0"/>
          </a:p>
          <a:p>
            <a:pPr lvl="1"/>
            <a:r>
              <a:rPr lang="fr-CA" dirty="0" smtClean="0"/>
              <a:t>Jeux physiques d’éducation sexuelle</a:t>
            </a:r>
            <a:r>
              <a:rPr lang="fr-CA" dirty="0"/>
              <a:t> </a:t>
            </a:r>
            <a:r>
              <a:rPr lang="fr-CA" dirty="0" smtClean="0"/>
              <a:t>[en </a:t>
            </a:r>
            <a:r>
              <a:rPr lang="fr-CA" dirty="0"/>
              <a:t>anglais seulement] </a:t>
            </a:r>
            <a:r>
              <a:rPr lang="fr-CA" dirty="0" smtClean="0">
                <a:hlinkClick r:id="rId8"/>
              </a:rPr>
              <a:t>http://www.fluidexchange.org/uploads/1/9/1/4/19148883/embodied_games_-_karenbkchan.pdf</a:t>
            </a:r>
            <a:endParaRPr lang="fr-CA" dirty="0" smtClean="0"/>
          </a:p>
          <a:p>
            <a:endParaRPr lang="fr-CA" dirty="0"/>
          </a:p>
        </p:txBody>
      </p:sp>
    </p:spTree>
    <p:extLst>
      <p:ext uri="{BB962C8B-B14F-4D97-AF65-F5344CB8AC3E}">
        <p14:creationId xmlns:p14="http://schemas.microsoft.com/office/powerpoint/2010/main" val="168030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4200" dirty="0" smtClean="0"/>
              <a:t>Que craignent les RSC dans l’enseignement</a:t>
            </a:r>
            <a:r>
              <a:rPr lang="fr-CA" sz="4200" dirty="0"/>
              <a:t> </a:t>
            </a:r>
            <a:r>
              <a:rPr lang="fr-CA" sz="4200" dirty="0" smtClean="0"/>
              <a:t>de la santé sexuelle?</a:t>
            </a:r>
            <a:endParaRPr lang="fr-CA" sz="4200" dirty="0"/>
          </a:p>
        </p:txBody>
      </p:sp>
      <p:sp>
        <p:nvSpPr>
          <p:cNvPr id="3" name="Content Placeholder 2"/>
          <p:cNvSpPr>
            <a:spLocks noGrp="1"/>
          </p:cNvSpPr>
          <p:nvPr>
            <p:ph sz="half" idx="1"/>
            <p:custDataLst>
              <p:tags r:id="rId2"/>
            </p:custDataLst>
          </p:nvPr>
        </p:nvSpPr>
        <p:spPr/>
        <p:txBody>
          <a:bodyPr>
            <a:normAutofit fontScale="92500" lnSpcReduction="10000"/>
          </a:bodyPr>
          <a:lstStyle/>
          <a:p>
            <a:r>
              <a:rPr lang="fr-CA" dirty="0" smtClean="0"/>
              <a:t>Que les gens (parents, directeurs d’école, ainés, résidents) s’opposent aux sujets enseignés</a:t>
            </a:r>
          </a:p>
          <a:p>
            <a:r>
              <a:rPr lang="fr-CA" dirty="0" smtClean="0"/>
              <a:t>De ne pas répondre aux questions de façon professionnelle</a:t>
            </a:r>
          </a:p>
          <a:p>
            <a:r>
              <a:rPr lang="fr-CA" dirty="0" smtClean="0"/>
              <a:t>De ne pas donner l’information dont les gens ont besoin</a:t>
            </a:r>
            <a:endParaRPr lang="fr-CA" dirty="0"/>
          </a:p>
        </p:txBody>
      </p:sp>
      <p:sp>
        <p:nvSpPr>
          <p:cNvPr id="4" name="Content Placeholder 3"/>
          <p:cNvSpPr>
            <a:spLocks noGrp="1"/>
          </p:cNvSpPr>
          <p:nvPr>
            <p:ph sz="half" idx="2"/>
            <p:custDataLst>
              <p:tags r:id="rId3"/>
            </p:custDataLst>
          </p:nvPr>
        </p:nvSpPr>
        <p:spPr/>
        <p:txBody>
          <a:bodyPr>
            <a:normAutofit fontScale="92500" lnSpcReduction="10000"/>
          </a:bodyPr>
          <a:lstStyle/>
          <a:p>
            <a:r>
              <a:rPr lang="fr-CA" dirty="0" smtClean="0"/>
              <a:t>D’ignorer la réponse aux questions des participants</a:t>
            </a:r>
          </a:p>
          <a:p>
            <a:r>
              <a:rPr lang="fr-CA" dirty="0" smtClean="0"/>
              <a:t>D’aborder des sujets liés à la santé mentale</a:t>
            </a:r>
          </a:p>
          <a:p>
            <a:r>
              <a:rPr lang="fr-CA" dirty="0" smtClean="0"/>
              <a:t>De ne pas savoir comment lancer la discussion</a:t>
            </a:r>
          </a:p>
          <a:p>
            <a:r>
              <a:rPr lang="fr-CA" dirty="0" smtClean="0"/>
              <a:t>De dire les termes « </a:t>
            </a:r>
            <a:r>
              <a:rPr lang="fr-CA" dirty="0" err="1" smtClean="0"/>
              <a:t>oochook</a:t>
            </a:r>
            <a:r>
              <a:rPr lang="fr-CA" dirty="0" smtClean="0"/>
              <a:t> » et « </a:t>
            </a:r>
            <a:r>
              <a:rPr lang="fr-CA" dirty="0" err="1" smtClean="0"/>
              <a:t>ooshook</a:t>
            </a:r>
            <a:r>
              <a:rPr lang="fr-CA" dirty="0" smtClean="0"/>
              <a:t> » (« pénis » et « vagin » en inuktitut)</a:t>
            </a:r>
            <a:endParaRPr lang="fr-CA" dirty="0"/>
          </a:p>
        </p:txBody>
      </p:sp>
    </p:spTree>
    <p:extLst>
      <p:ext uri="{BB962C8B-B14F-4D97-AF65-F5344CB8AC3E}">
        <p14:creationId xmlns:p14="http://schemas.microsoft.com/office/powerpoint/2010/main" val="28759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Contexte de la santé sexuelle et génésique au Nunavut</a:t>
            </a:r>
            <a:endParaRPr lang="fr-CA" dirty="0"/>
          </a:p>
        </p:txBody>
      </p:sp>
      <p:sp>
        <p:nvSpPr>
          <p:cNvPr id="3" name="Content Placeholder 2"/>
          <p:cNvSpPr>
            <a:spLocks noGrp="1"/>
          </p:cNvSpPr>
          <p:nvPr>
            <p:ph idx="1"/>
            <p:custDataLst>
              <p:tags r:id="rId2"/>
            </p:custDataLst>
          </p:nvPr>
        </p:nvSpPr>
        <p:spPr/>
        <p:txBody>
          <a:bodyPr>
            <a:normAutofit fontScale="85000" lnSpcReduction="10000"/>
          </a:bodyPr>
          <a:lstStyle/>
          <a:p>
            <a:r>
              <a:rPr lang="fr-CA" dirty="0" smtClean="0"/>
              <a:t>Colonisation et traumatismes historiques </a:t>
            </a:r>
            <a:r>
              <a:rPr lang="fr-CA" dirty="0"/>
              <a:t>– </a:t>
            </a:r>
            <a:r>
              <a:rPr lang="fr-CA" dirty="0" smtClean="0"/>
              <a:t>les répercussions sur les aptitudes parentales, la consommation d’alcool, les relations, la violence sexuelle, les agressions sexuelles sur les enfants, la stigmatisation et les comportements sexuels à risque.</a:t>
            </a:r>
          </a:p>
          <a:p>
            <a:r>
              <a:rPr lang="fr-CA" dirty="0" smtClean="0"/>
              <a:t>Déterminants de la santé sexuelle et génésique – logement, sécurité alimentaire, sécurité, éducation, pauvreté, services de santé, genre.</a:t>
            </a:r>
          </a:p>
          <a:p>
            <a:r>
              <a:rPr lang="fr-CA" dirty="0"/>
              <a:t>L</a:t>
            </a:r>
            <a:r>
              <a:rPr lang="fr-CA" dirty="0" smtClean="0"/>
              <a:t>e personnel enseignant doit connaitre ces difficultés propres au Nunavut et leurs répercussions sur la santé sexuelle de ses habitants.</a:t>
            </a:r>
          </a:p>
        </p:txBody>
      </p:sp>
    </p:spTree>
    <p:extLst>
      <p:ext uri="{BB962C8B-B14F-4D97-AF65-F5344CB8AC3E}">
        <p14:creationId xmlns:p14="http://schemas.microsoft.com/office/powerpoint/2010/main" val="106552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Statistiques sur la santé sexuelle </a:t>
            </a:r>
            <a:br>
              <a:rPr lang="fr-CA" dirty="0" smtClean="0"/>
            </a:br>
            <a:r>
              <a:rPr lang="fr-CA" dirty="0" smtClean="0"/>
              <a:t>au </a:t>
            </a:r>
            <a:r>
              <a:rPr lang="fr-CA" dirty="0"/>
              <a:t>Nunavut </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972594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custDataLst>
              <p:tags r:id="rId3"/>
            </p:custDataLst>
          </p:nvPr>
        </p:nvSpPr>
        <p:spPr>
          <a:xfrm>
            <a:off x="304800" y="6135469"/>
            <a:ext cx="3733800" cy="646331"/>
          </a:xfrm>
          <a:prstGeom prst="rect">
            <a:avLst/>
          </a:prstGeom>
          <a:noFill/>
        </p:spPr>
        <p:txBody>
          <a:bodyPr wrap="square" rtlCol="0">
            <a:spAutoFit/>
          </a:bodyPr>
          <a:lstStyle/>
          <a:p>
            <a:r>
              <a:rPr lang="fr-CA" dirty="0" smtClean="0"/>
              <a:t>Sondage de base de 2016 du Nunavut selon la méthode LQAS</a:t>
            </a:r>
            <a:endParaRPr lang="fr-CA" dirty="0"/>
          </a:p>
        </p:txBody>
      </p:sp>
    </p:spTree>
    <p:extLst>
      <p:ext uri="{BB962C8B-B14F-4D97-AF65-F5344CB8AC3E}">
        <p14:creationId xmlns:p14="http://schemas.microsoft.com/office/powerpoint/2010/main" val="281461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Statistiques sur la santé sexuelle </a:t>
            </a:r>
            <a:br>
              <a:rPr lang="fr-CA" dirty="0" smtClean="0"/>
            </a:br>
            <a:r>
              <a:rPr lang="fr-CA" dirty="0" smtClean="0"/>
              <a:t>au Nunavut</a:t>
            </a:r>
            <a:endParaRPr lang="fr-CA"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436550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custDataLst>
              <p:tags r:id="rId3"/>
            </p:custDataLst>
          </p:nvPr>
        </p:nvSpPr>
        <p:spPr>
          <a:xfrm>
            <a:off x="304800" y="6248400"/>
            <a:ext cx="4419600" cy="369332"/>
          </a:xfrm>
          <a:prstGeom prst="rect">
            <a:avLst/>
          </a:prstGeom>
          <a:noFill/>
        </p:spPr>
        <p:txBody>
          <a:bodyPr wrap="square" rtlCol="0">
            <a:spAutoFit/>
          </a:bodyPr>
          <a:lstStyle/>
          <a:p>
            <a:r>
              <a:rPr lang="fr-CA" dirty="0"/>
              <a:t>Enquête sur la santé des </a:t>
            </a:r>
            <a:r>
              <a:rPr lang="fr-CA" dirty="0" smtClean="0"/>
              <a:t>Inuit 2007-2008</a:t>
            </a:r>
            <a:endParaRPr lang="en-CA" dirty="0"/>
          </a:p>
        </p:txBody>
      </p:sp>
    </p:spTree>
    <p:extLst>
      <p:ext uri="{BB962C8B-B14F-4D97-AF65-F5344CB8AC3E}">
        <p14:creationId xmlns:p14="http://schemas.microsoft.com/office/powerpoint/2010/main" val="412088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Statistiques sur la santé sexuelle </a:t>
            </a:r>
            <a:br>
              <a:rPr lang="fr-CA" dirty="0"/>
            </a:br>
            <a:r>
              <a:rPr lang="fr-CA" dirty="0"/>
              <a:t>au Nunavut</a:t>
            </a:r>
            <a:endParaRPr lang="en-CA" dirty="0"/>
          </a:p>
        </p:txBody>
      </p:sp>
      <p:pic>
        <p:nvPicPr>
          <p:cNvPr id="1026" name="Picture 2"/>
          <p:cNvPicPr>
            <a:picLocks noGrp="1" noChangeAspect="1" noChangeArrowheads="1"/>
          </p:cNvPicPr>
          <p:nvPr>
            <p:ph idx="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71600" y="2060848"/>
            <a:ext cx="7328246" cy="33123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3"/>
            </p:custDataLst>
          </p:nvPr>
        </p:nvSpPr>
        <p:spPr>
          <a:xfrm>
            <a:off x="304800" y="6211669"/>
            <a:ext cx="5638800" cy="646331"/>
          </a:xfrm>
          <a:prstGeom prst="rect">
            <a:avLst/>
          </a:prstGeom>
          <a:noFill/>
        </p:spPr>
        <p:txBody>
          <a:bodyPr wrap="square" rtlCol="0">
            <a:spAutoFit/>
          </a:bodyPr>
          <a:lstStyle/>
          <a:p>
            <a:r>
              <a:rPr lang="fr-CA" dirty="0" smtClean="0"/>
              <a:t>Unité responsable des renseignements sur la santé de la population du gouvernement du Nunavut, 2015</a:t>
            </a:r>
            <a:endParaRPr lang="fr-CA" dirty="0"/>
          </a:p>
        </p:txBody>
      </p:sp>
    </p:spTree>
    <p:extLst>
      <p:ext uri="{BB962C8B-B14F-4D97-AF65-F5344CB8AC3E}">
        <p14:creationId xmlns:p14="http://schemas.microsoft.com/office/powerpoint/2010/main" val="1175869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987</TotalTime>
  <Words>2234</Words>
  <Application>Microsoft Office PowerPoint</Application>
  <PresentationFormat>On-screen Show (4:3)</PresentationFormat>
  <Paragraphs>361</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GN Powerpoint HSS</vt:lpstr>
      <vt:lpstr>Enseignement de la santé sexuelle – Information destinée au personnel enseignant</vt:lpstr>
      <vt:lpstr>Contenu</vt:lpstr>
      <vt:lpstr>Objectifs du Programme de  santé sexuelle</vt:lpstr>
      <vt:lpstr>Que veulent savoir les RSC?</vt:lpstr>
      <vt:lpstr>Que craignent les RSC dans l’enseignement de la santé sexuelle?</vt:lpstr>
      <vt:lpstr>Contexte de la santé sexuelle et génésique au Nunavut</vt:lpstr>
      <vt:lpstr>Statistiques sur la santé sexuelle  au Nunavut </vt:lpstr>
      <vt:lpstr>Statistiques sur la santé sexuelle  au Nunavut</vt:lpstr>
      <vt:lpstr>Statistiques sur la santé sexuelle  au Nunavut</vt:lpstr>
      <vt:lpstr>Statistiques sur la santé sexuelle  au Nunavut</vt:lpstr>
      <vt:lpstr>Quels sont les plus importants problèmes de santé sexuelle au Nunavut? Ce qu’en pensent les RSC :</vt:lpstr>
      <vt:lpstr>Qu’est-ce que la santé sexuelle?  Ce qu’en pensent les RSC :</vt:lpstr>
      <vt:lpstr>Que signifie « santé sexuelle »?</vt:lpstr>
      <vt:lpstr>Définition : sexe</vt:lpstr>
      <vt:lpstr>Définition : sexualité / santé sexuelle</vt:lpstr>
      <vt:lpstr>Autrement dit…</vt:lpstr>
      <vt:lpstr>Pourquoi commencer à parler de sexualité avec les enfants dès leur plus jeune âge?</vt:lpstr>
      <vt:lpstr>Triangle pensées-émotions-comportements</vt:lpstr>
      <vt:lpstr>Triangle pensées-émotions-comportements</vt:lpstr>
      <vt:lpstr>Triangle pensées-émotions-comportements</vt:lpstr>
      <vt:lpstr>Triangle pensées-émotions-comportements</vt:lpstr>
      <vt:lpstr>Modifier les pensées</vt:lpstr>
      <vt:lpstr>Triangle pensées-émotions-comportements</vt:lpstr>
      <vt:lpstr>PowerPoint Presentation</vt:lpstr>
      <vt:lpstr>Valeurs relatives à la sexualité</vt:lpstr>
      <vt:lpstr>Rôle des éducateurs en matière de sexualité</vt:lpstr>
      <vt:lpstr>Quelles sont les valeurs et les pratiques (passées et présentes) des Inuits en matière de sexualité? Ce qu’en pensent les RSC :</vt:lpstr>
      <vt:lpstr>Valeurs relatives à la sexualité</vt:lpstr>
      <vt:lpstr>PowerPoint Presentation</vt:lpstr>
      <vt:lpstr>Jusqu’à 2 ans</vt:lpstr>
      <vt:lpstr>De 2 à 7 ans</vt:lpstr>
      <vt:lpstr>De 7 à 12 ans</vt:lpstr>
      <vt:lpstr>De 13 à 18 ans</vt:lpstr>
      <vt:lpstr>Notre rôle en tant qu’éducateurs</vt:lpstr>
      <vt:lpstr>Les meilleures façons d’enseigner Ce qu’en pensent les RSC :</vt:lpstr>
      <vt:lpstr>Conseils pour les éducateurs en matière de santé sexuelle</vt:lpstr>
      <vt:lpstr>PowerPoint Presentation</vt:lpstr>
      <vt:lpstr>Enseignement tenant compte des traumatismes</vt:lpstr>
      <vt:lpstr>À envisager…</vt:lpstr>
      <vt:lpstr>Outils pratiques pour l’enseignement de la santé sexuelle</vt:lpstr>
      <vt:lpstr>Outil : convention de groupe / règles de base</vt:lpstr>
      <vt:lpstr>Outil : le stationnement</vt:lpstr>
      <vt:lpstr>Activités brise-glace</vt:lpstr>
      <vt:lpstr>Outil : boite aux questions</vt:lpstr>
      <vt:lpstr>Outil : boite aux questions</vt:lpstr>
      <vt:lpstr>Outil : boite aux questions</vt:lpstr>
      <vt:lpstr>Outil : trousse sur la santé sexuelle</vt:lpstr>
      <vt:lpstr>Outil : www.irespectmyself.ca/fr </vt:lpstr>
      <vt:lpstr>Ressources</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Sarah Paterson</cp:lastModifiedBy>
  <cp:revision>103</cp:revision>
  <cp:lastPrinted>2012-06-13T22:26:17Z</cp:lastPrinted>
  <dcterms:created xsi:type="dcterms:W3CDTF">2013-03-27T20:38:35Z</dcterms:created>
  <dcterms:modified xsi:type="dcterms:W3CDTF">2018-02-21T19:53:18Z</dcterms:modified>
</cp:coreProperties>
</file>