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9" r:id="rId3"/>
    <p:sldId id="281" r:id="rId4"/>
    <p:sldId id="282" r:id="rId5"/>
    <p:sldId id="284" r:id="rId6"/>
    <p:sldId id="285" r:id="rId7"/>
    <p:sldId id="302" r:id="rId8"/>
    <p:sldId id="286" r:id="rId9"/>
    <p:sldId id="292" r:id="rId10"/>
    <p:sldId id="287" r:id="rId11"/>
    <p:sldId id="288" r:id="rId12"/>
    <p:sldId id="289" r:id="rId13"/>
    <p:sldId id="290" r:id="rId14"/>
    <p:sldId id="293" r:id="rId15"/>
    <p:sldId id="303" r:id="rId16"/>
    <p:sldId id="294" r:id="rId17"/>
    <p:sldId id="295" r:id="rId18"/>
    <p:sldId id="296" r:id="rId19"/>
    <p:sldId id="297" r:id="rId20"/>
    <p:sldId id="299" r:id="rId21"/>
    <p:sldId id="298" r:id="rId22"/>
    <p:sldId id="305" r:id="rId23"/>
    <p:sldId id="301" r:id="rId24"/>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D18"/>
    <a:srgbClr val="FDD927"/>
    <a:srgbClr val="BAC233"/>
    <a:srgbClr val="006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133" autoAdjust="0"/>
  </p:normalViewPr>
  <p:slideViewPr>
    <p:cSldViewPr>
      <p:cViewPr varScale="1">
        <p:scale>
          <a:sx n="86" d="100"/>
          <a:sy n="86" d="100"/>
        </p:scale>
        <p:origin x="-16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6688" y="0"/>
            <a:ext cx="3041650" cy="465138"/>
          </a:xfrm>
          <a:prstGeom prst="rect">
            <a:avLst/>
          </a:prstGeom>
        </p:spPr>
        <p:txBody>
          <a:bodyPr vert="horz" lIns="91440" tIns="45720" rIns="91440" bIns="45720" rtlCol="0"/>
          <a:lstStyle>
            <a:lvl1pPr algn="r">
              <a:defRPr sz="1200"/>
            </a:lvl1pPr>
          </a:lstStyle>
          <a:p>
            <a:fld id="{3125D0B4-40B3-4309-90DE-67AEFFCD3F82}" type="datetimeFigureOut">
              <a:rPr lang="en-CA" smtClean="0"/>
              <a:t>2017-03-01</a:t>
            </a:fld>
            <a:endParaRPr lang="en-CA"/>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39200"/>
            <a:ext cx="3041650" cy="465138"/>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1440" tIns="45720" rIns="91440" bIns="45720" rtlCol="0" anchor="b"/>
          <a:lstStyle>
            <a:lvl1pPr algn="r">
              <a:defRPr sz="1200"/>
            </a:lvl1pPr>
          </a:lstStyle>
          <a:p>
            <a:fld id="{85211018-BB4D-4050-A846-0619BAE0CEC1}" type="slidenum">
              <a:rPr lang="en-CA" smtClean="0"/>
              <a:t>‹#›</a:t>
            </a:fld>
            <a:endParaRPr lang="en-CA"/>
          </a:p>
        </p:txBody>
      </p:sp>
    </p:spTree>
    <p:extLst>
      <p:ext uri="{BB962C8B-B14F-4D97-AF65-F5344CB8AC3E}">
        <p14:creationId xmlns:p14="http://schemas.microsoft.com/office/powerpoint/2010/main" val="1179137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8096AFB-CAE7-47F0-AF06-64FC35D673FF}" type="slidenum">
              <a:rPr lang="en-US" smtClean="0"/>
              <a:t>3</a:t>
            </a:fld>
            <a:endParaRPr lang="en-US"/>
          </a:p>
        </p:txBody>
      </p:sp>
    </p:spTree>
    <p:extLst>
      <p:ext uri="{BB962C8B-B14F-4D97-AF65-F5344CB8AC3E}">
        <p14:creationId xmlns:p14="http://schemas.microsoft.com/office/powerpoint/2010/main" val="1646718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96AFB-CAE7-47F0-AF06-64FC35D673FF}" type="slidenum">
              <a:rPr lang="en-US" smtClean="0"/>
              <a:t>13</a:t>
            </a:fld>
            <a:endParaRPr lang="en-US"/>
          </a:p>
        </p:txBody>
      </p:sp>
    </p:spTree>
    <p:extLst>
      <p:ext uri="{BB962C8B-B14F-4D97-AF65-F5344CB8AC3E}">
        <p14:creationId xmlns:p14="http://schemas.microsoft.com/office/powerpoint/2010/main" val="3068445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25ED61-88CB-44EE-B462-785CF468C7F9}"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948302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72E426-A503-4E7D-A1D3-9238E89E20DE}" type="slidenum">
              <a:rPr lang="en-CA" smtClean="0"/>
              <a:t>17</a:t>
            </a:fld>
            <a:endParaRPr lang="en-CA"/>
          </a:p>
        </p:txBody>
      </p:sp>
    </p:spTree>
    <p:extLst>
      <p:ext uri="{BB962C8B-B14F-4D97-AF65-F5344CB8AC3E}">
        <p14:creationId xmlns:p14="http://schemas.microsoft.com/office/powerpoint/2010/main" val="3578104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8096AFB-CAE7-47F0-AF06-64FC35D673FF}" type="slidenum">
              <a:rPr lang="en-US" smtClean="0"/>
              <a:t>4</a:t>
            </a:fld>
            <a:endParaRPr lang="en-US"/>
          </a:p>
        </p:txBody>
      </p:sp>
    </p:spTree>
    <p:extLst>
      <p:ext uri="{BB962C8B-B14F-4D97-AF65-F5344CB8AC3E}">
        <p14:creationId xmlns:p14="http://schemas.microsoft.com/office/powerpoint/2010/main" val="3477458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8096AFB-CAE7-47F0-AF06-64FC35D673FF}" type="slidenum">
              <a:rPr lang="en-US" smtClean="0"/>
              <a:t>5</a:t>
            </a:fld>
            <a:endParaRPr lang="en-US"/>
          </a:p>
        </p:txBody>
      </p:sp>
    </p:spTree>
    <p:extLst>
      <p:ext uri="{BB962C8B-B14F-4D97-AF65-F5344CB8AC3E}">
        <p14:creationId xmlns:p14="http://schemas.microsoft.com/office/powerpoint/2010/main" val="3188983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STIs can also cause complications in the baby if a pregnant mother does not get treatment.</a:t>
            </a:r>
          </a:p>
          <a:p>
            <a:endParaRPr lang="en-CA" dirty="0" smtClean="0"/>
          </a:p>
        </p:txBody>
      </p:sp>
      <p:sp>
        <p:nvSpPr>
          <p:cNvPr id="4" name="Slide Number Placeholder 3"/>
          <p:cNvSpPr>
            <a:spLocks noGrp="1"/>
          </p:cNvSpPr>
          <p:nvPr>
            <p:ph type="sldNum" sz="quarter" idx="10"/>
          </p:nvPr>
        </p:nvSpPr>
        <p:spPr/>
        <p:txBody>
          <a:bodyPr/>
          <a:lstStyle/>
          <a:p>
            <a:fld id="{78096AFB-CAE7-47F0-AF06-64FC35D673FF}" type="slidenum">
              <a:rPr lang="en-US" smtClean="0"/>
              <a:t>6</a:t>
            </a:fld>
            <a:endParaRPr lang="en-US"/>
          </a:p>
        </p:txBody>
      </p:sp>
    </p:spTree>
    <p:extLst>
      <p:ext uri="{BB962C8B-B14F-4D97-AF65-F5344CB8AC3E}">
        <p14:creationId xmlns:p14="http://schemas.microsoft.com/office/powerpoint/2010/main" val="3953474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8096AFB-CAE7-47F0-AF06-64FC35D673FF}" type="slidenum">
              <a:rPr lang="en-US" smtClean="0"/>
              <a:t>7</a:t>
            </a:fld>
            <a:endParaRPr lang="en-US"/>
          </a:p>
        </p:txBody>
      </p:sp>
    </p:spTree>
    <p:extLst>
      <p:ext uri="{BB962C8B-B14F-4D97-AF65-F5344CB8AC3E}">
        <p14:creationId xmlns:p14="http://schemas.microsoft.com/office/powerpoint/2010/main" val="422238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If you think you might have had sex without a condom (for</a:t>
            </a:r>
            <a:r>
              <a:rPr lang="en-CA" baseline="0" dirty="0" smtClean="0"/>
              <a:t> example, while drinking or use drugs) – get tested! </a:t>
            </a:r>
          </a:p>
          <a:p>
            <a:endParaRPr lang="en-US" baseline="0" dirty="0" smtClean="0"/>
          </a:p>
          <a:p>
            <a:r>
              <a:rPr lang="en-US" baseline="0" dirty="0" smtClean="0"/>
              <a:t>Get treated – at the same time as your partner(s)</a:t>
            </a:r>
            <a:endParaRPr lang="en-US" dirty="0"/>
          </a:p>
        </p:txBody>
      </p:sp>
      <p:sp>
        <p:nvSpPr>
          <p:cNvPr id="4" name="Slide Number Placeholder 3"/>
          <p:cNvSpPr>
            <a:spLocks noGrp="1"/>
          </p:cNvSpPr>
          <p:nvPr>
            <p:ph type="sldNum" sz="quarter" idx="10"/>
          </p:nvPr>
        </p:nvSpPr>
        <p:spPr/>
        <p:txBody>
          <a:bodyPr/>
          <a:lstStyle/>
          <a:p>
            <a:fld id="{78096AFB-CAE7-47F0-AF06-64FC35D673FF}" type="slidenum">
              <a:rPr lang="en-US" smtClean="0"/>
              <a:t>8</a:t>
            </a:fld>
            <a:endParaRPr lang="en-US"/>
          </a:p>
        </p:txBody>
      </p:sp>
    </p:spTree>
    <p:extLst>
      <p:ext uri="{BB962C8B-B14F-4D97-AF65-F5344CB8AC3E}">
        <p14:creationId xmlns:p14="http://schemas.microsoft.com/office/powerpoint/2010/main" val="870495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Check </a:t>
            </a:r>
            <a:r>
              <a:rPr lang="en-US" sz="900" dirty="0"/>
              <a:t>the expiration </a:t>
            </a:r>
            <a:r>
              <a:rPr lang="en-US" sz="900" dirty="0" smtClean="0"/>
              <a:t>date before</a:t>
            </a:r>
            <a:r>
              <a:rPr lang="en-US" sz="900" baseline="0" dirty="0" smtClean="0"/>
              <a:t> using a condom.</a:t>
            </a:r>
            <a:endParaRPr lang="en-US" sz="900" dirty="0"/>
          </a:p>
          <a:p>
            <a:endParaRPr lang="en-US" sz="900" dirty="0"/>
          </a:p>
          <a:p>
            <a:r>
              <a:rPr lang="en-US" sz="900" dirty="0"/>
              <a:t>Lube helps prevent tearing, and can also increase pleasure (for people who say they don’t like the way a condom feels). Use water based lubricant (such as the ones </a:t>
            </a:r>
            <a:r>
              <a:rPr lang="en-US" sz="900" dirty="0" smtClean="0"/>
              <a:t>the GN gives </a:t>
            </a:r>
            <a:r>
              <a:rPr lang="en-US" sz="900" dirty="0"/>
              <a:t>out). Place a bit inside the condom and outside. Using petroleum jelly as lube is a bad idea – it can make the condom break</a:t>
            </a:r>
            <a:r>
              <a:rPr lang="en-US" sz="900" dirty="0" smtClean="0"/>
              <a:t>!</a:t>
            </a:r>
            <a:endParaRPr lang="en-US" sz="900" dirty="0"/>
          </a:p>
        </p:txBody>
      </p:sp>
      <p:sp>
        <p:nvSpPr>
          <p:cNvPr id="4" name="Slide Number Placeholder 3"/>
          <p:cNvSpPr>
            <a:spLocks noGrp="1"/>
          </p:cNvSpPr>
          <p:nvPr>
            <p:ph type="sldNum" sz="quarter" idx="10"/>
          </p:nvPr>
        </p:nvSpPr>
        <p:spPr/>
        <p:txBody>
          <a:bodyPr/>
          <a:lstStyle/>
          <a:p>
            <a:fld id="{78096AFB-CAE7-47F0-AF06-64FC35D673FF}" type="slidenum">
              <a:rPr lang="en-US" smtClean="0"/>
              <a:t>10</a:t>
            </a:fld>
            <a:endParaRPr lang="en-US"/>
          </a:p>
        </p:txBody>
      </p:sp>
    </p:spTree>
    <p:extLst>
      <p:ext uri="{BB962C8B-B14F-4D97-AF65-F5344CB8AC3E}">
        <p14:creationId xmlns:p14="http://schemas.microsoft.com/office/powerpoint/2010/main" val="1153521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t>
            </a:r>
            <a:endParaRPr lang="en-US" baseline="0" dirty="0" smtClean="0"/>
          </a:p>
        </p:txBody>
      </p:sp>
      <p:sp>
        <p:nvSpPr>
          <p:cNvPr id="4" name="Slide Number Placeholder 3"/>
          <p:cNvSpPr>
            <a:spLocks noGrp="1"/>
          </p:cNvSpPr>
          <p:nvPr>
            <p:ph type="sldNum" sz="quarter" idx="10"/>
          </p:nvPr>
        </p:nvSpPr>
        <p:spPr/>
        <p:txBody>
          <a:bodyPr/>
          <a:lstStyle/>
          <a:p>
            <a:fld id="{78096AFB-CAE7-47F0-AF06-64FC35D673FF}" type="slidenum">
              <a:rPr lang="en-US" smtClean="0"/>
              <a:t>11</a:t>
            </a:fld>
            <a:endParaRPr lang="en-US"/>
          </a:p>
        </p:txBody>
      </p:sp>
    </p:spTree>
    <p:extLst>
      <p:ext uri="{BB962C8B-B14F-4D97-AF65-F5344CB8AC3E}">
        <p14:creationId xmlns:p14="http://schemas.microsoft.com/office/powerpoint/2010/main" val="3831720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Get away from the idea that healthy sexuality is about </a:t>
            </a:r>
            <a:r>
              <a:rPr lang="en-US" baseline="0" dirty="0" smtClean="0"/>
              <a:t>preventing STIs and unplanned pregnancy. </a:t>
            </a:r>
            <a:r>
              <a:rPr lang="en-US" baseline="0" dirty="0" smtClean="0"/>
              <a:t>It’s about so much more than that</a:t>
            </a:r>
          </a:p>
          <a:p>
            <a:endParaRPr lang="en-US" baseline="0" dirty="0" smtClean="0"/>
          </a:p>
          <a:p>
            <a:pPr defTabSz="915406">
              <a:defRPr/>
            </a:pPr>
            <a:r>
              <a:rPr lang="en-US" dirty="0" smtClean="0"/>
              <a:t>Have sex only when you feel</a:t>
            </a:r>
            <a:r>
              <a:rPr lang="en-US" baseline="0" dirty="0" smtClean="0"/>
              <a:t> ready: </a:t>
            </a:r>
            <a:r>
              <a:rPr lang="en-US" dirty="0" smtClean="0"/>
              <a:t>Having sex </a:t>
            </a:r>
            <a:r>
              <a:rPr lang="en-US" baseline="0" dirty="0" smtClean="0"/>
              <a:t>is not always a choice for everyone. Educators may not be able to counsel people, but they can say that it’s not ok for someone to force sex upon another person, and encourage them to talk to someone they trust about it.</a:t>
            </a:r>
          </a:p>
          <a:p>
            <a:endParaRPr lang="en-US" baseline="0" dirty="0" smtClean="0"/>
          </a:p>
        </p:txBody>
      </p:sp>
      <p:sp>
        <p:nvSpPr>
          <p:cNvPr id="4" name="Slide Number Placeholder 3"/>
          <p:cNvSpPr>
            <a:spLocks noGrp="1"/>
          </p:cNvSpPr>
          <p:nvPr>
            <p:ph type="sldNum" sz="quarter" idx="10"/>
          </p:nvPr>
        </p:nvSpPr>
        <p:spPr/>
        <p:txBody>
          <a:bodyPr/>
          <a:lstStyle/>
          <a:p>
            <a:fld id="{78096AFB-CAE7-47F0-AF06-64FC35D673FF}" type="slidenum">
              <a:rPr lang="en-US" smtClean="0"/>
              <a:t>12</a:t>
            </a:fld>
            <a:endParaRPr lang="en-US"/>
          </a:p>
        </p:txBody>
      </p:sp>
    </p:spTree>
    <p:extLst>
      <p:ext uri="{BB962C8B-B14F-4D97-AF65-F5344CB8AC3E}">
        <p14:creationId xmlns:p14="http://schemas.microsoft.com/office/powerpoint/2010/main" val="1267227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2017-03-01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25112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2017-03-01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361965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2017-03-01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428057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2017-03-01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336035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26878B-36E5-4F09-9214-176A1E1FBA10}" type="datetimeFigureOut">
              <a:rPr lang="en-CA" smtClean="0"/>
              <a:pPr/>
              <a:t>2017-03-01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15544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326878B-36E5-4F09-9214-176A1E1FBA10}" type="datetimeFigureOut">
              <a:rPr lang="en-CA" smtClean="0"/>
              <a:pPr/>
              <a:t>2017-03-01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4182186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326878B-36E5-4F09-9214-176A1E1FBA10}" type="datetimeFigureOut">
              <a:rPr lang="en-CA" smtClean="0"/>
              <a:pPr/>
              <a:t>2017-03-01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89952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326878B-36E5-4F09-9214-176A1E1FBA10}" type="datetimeFigureOut">
              <a:rPr lang="en-CA" smtClean="0"/>
              <a:pPr/>
              <a:t>2017-03-01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666341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6878B-36E5-4F09-9214-176A1E1FBA10}" type="datetimeFigureOut">
              <a:rPr lang="en-CA" smtClean="0"/>
              <a:pPr/>
              <a:t>2017-03-01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24204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6878B-36E5-4F09-9214-176A1E1FBA10}" type="datetimeFigureOut">
              <a:rPr lang="en-CA" smtClean="0"/>
              <a:pPr/>
              <a:t>2017-03-01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380690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6878B-36E5-4F09-9214-176A1E1FBA10}" type="datetimeFigureOut">
              <a:rPr lang="en-CA" smtClean="0"/>
              <a:pPr/>
              <a:t>2017-03-01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123741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6878B-36E5-4F09-9214-176A1E1FBA10}" type="datetimeFigureOut">
              <a:rPr lang="en-CA" smtClean="0"/>
              <a:pPr/>
              <a:t>2017-03-01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CD0E6-9D1D-4FEB-939D-095AAEFE68BF}" type="slidenum">
              <a:rPr lang="en-CA" smtClean="0"/>
              <a:pPr/>
              <a:t>‹#›</a:t>
            </a:fld>
            <a:endParaRPr lang="en-CA"/>
          </a:p>
        </p:txBody>
      </p:sp>
    </p:spTree>
    <p:extLst>
      <p:ext uri="{BB962C8B-B14F-4D97-AF65-F5344CB8AC3E}">
        <p14:creationId xmlns:p14="http://schemas.microsoft.com/office/powerpoint/2010/main" val="4148378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exualhealth@gov.nu.ca"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www.iwtc.org/ideas/10_games.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mailto:sexualhealth@gov.nu.ca" TargetMode="External"/><Relationship Id="rId4" Type="http://schemas.openxmlformats.org/officeDocument/2006/relationships/hyperlink" Target="http://www.irespectmyself.ca/"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irespectmyself.ca/en/having-sex/protect-yourself/safer-sex" TargetMode="External"/><Relationship Id="rId2" Type="http://schemas.openxmlformats.org/officeDocument/2006/relationships/hyperlink" Target="http://www.irespectmyself.ca/" TargetMode="External"/><Relationship Id="rId1" Type="http://schemas.openxmlformats.org/officeDocument/2006/relationships/slideLayout" Target="../slideLayouts/slideLayout2.xml"/><Relationship Id="rId5" Type="http://schemas.openxmlformats.org/officeDocument/2006/relationships/hyperlink" Target="http://www.ippf.org/sites/default/files/2016-10/Putting%20Sexuality%20back%20into%20Comprehensive%20Sexuality%20Education_0.pdf" TargetMode="External"/><Relationship Id="rId4" Type="http://schemas.openxmlformats.org/officeDocument/2006/relationships/hyperlink" Target="http://www.sexandu.ca/sti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667000"/>
            <a:ext cx="8305800" cy="2232025"/>
          </a:xfrm>
        </p:spPr>
        <p:txBody>
          <a:bodyPr>
            <a:normAutofit fontScale="90000"/>
          </a:bodyPr>
          <a:lstStyle/>
          <a:p>
            <a:r>
              <a:rPr lang="en-CA" sz="6000" b="1" dirty="0" smtClean="0">
                <a:latin typeface="Arial" pitchFamily="34" charset="0"/>
                <a:cs typeface="Arial" pitchFamily="34" charset="0"/>
              </a:rPr>
              <a:t>Safer Sex – Information for Educators</a:t>
            </a:r>
            <a:endParaRPr lang="en-CA" sz="6000" b="1" dirty="0">
              <a:latin typeface="Arial" pitchFamily="34" charset="0"/>
              <a:cs typeface="Arial" pitchFamily="34" charset="0"/>
            </a:endParaRPr>
          </a:p>
        </p:txBody>
      </p:sp>
      <p:sp>
        <p:nvSpPr>
          <p:cNvPr id="3" name="Subtitle 2"/>
          <p:cNvSpPr>
            <a:spLocks noGrp="1"/>
          </p:cNvSpPr>
          <p:nvPr>
            <p:ph type="subTitle" idx="1"/>
          </p:nvPr>
        </p:nvSpPr>
        <p:spPr>
          <a:xfrm>
            <a:off x="228600" y="5486400"/>
            <a:ext cx="6927776" cy="1371600"/>
          </a:xfrm>
        </p:spPr>
        <p:txBody>
          <a:bodyPr>
            <a:normAutofit fontScale="77500" lnSpcReduction="20000"/>
          </a:bodyPr>
          <a:lstStyle/>
          <a:p>
            <a:pPr algn="l"/>
            <a:endParaRPr lang="en-CA" sz="2800" i="1" dirty="0" smtClean="0">
              <a:solidFill>
                <a:schemeClr val="tx1"/>
              </a:solidFill>
              <a:latin typeface="Arial" pitchFamily="34" charset="0"/>
              <a:cs typeface="Arial" pitchFamily="34" charset="0"/>
            </a:endParaRPr>
          </a:p>
          <a:p>
            <a:pPr algn="l"/>
            <a:r>
              <a:rPr lang="en-CA" sz="2800" i="1" dirty="0" smtClean="0">
                <a:solidFill>
                  <a:schemeClr val="tx1"/>
                </a:solidFill>
                <a:latin typeface="Arial" pitchFamily="34" charset="0"/>
                <a:cs typeface="Arial" pitchFamily="34" charset="0"/>
              </a:rPr>
              <a:t>January 2017</a:t>
            </a:r>
            <a:endParaRPr lang="en-CA" sz="2800" i="1" dirty="0">
              <a:solidFill>
                <a:schemeClr val="tx1"/>
              </a:solidFill>
              <a:latin typeface="Arial" pitchFamily="34" charset="0"/>
              <a:cs typeface="Arial" pitchFamily="34" charset="0"/>
            </a:endParaRPr>
          </a:p>
          <a:p>
            <a:pPr algn="l"/>
            <a:r>
              <a:rPr lang="en-CA" sz="2800" i="1" dirty="0">
                <a:solidFill>
                  <a:schemeClr val="tx1"/>
                </a:solidFill>
                <a:latin typeface="Arial" pitchFamily="34" charset="0"/>
                <a:cs typeface="Arial" pitchFamily="34" charset="0"/>
              </a:rPr>
              <a:t>Please contact </a:t>
            </a:r>
            <a:r>
              <a:rPr lang="en-CA" sz="2800" i="1" dirty="0">
                <a:solidFill>
                  <a:schemeClr val="tx1"/>
                </a:solidFill>
                <a:latin typeface="Arial" pitchFamily="34" charset="0"/>
                <a:cs typeface="Arial" pitchFamily="34" charset="0"/>
                <a:hlinkClick r:id="rId3"/>
              </a:rPr>
              <a:t>sexualhealth@gov.nu.ca</a:t>
            </a:r>
            <a:r>
              <a:rPr lang="en-CA" sz="2800" i="1" dirty="0">
                <a:solidFill>
                  <a:schemeClr val="tx1"/>
                </a:solidFill>
                <a:latin typeface="Arial" pitchFamily="34" charset="0"/>
                <a:cs typeface="Arial" pitchFamily="34" charset="0"/>
              </a:rPr>
              <a:t> if you need support to teach this topic.</a:t>
            </a:r>
          </a:p>
          <a:p>
            <a:pPr algn="l"/>
            <a:endParaRPr lang="en-CA" sz="2800" i="1"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528617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Condoms 101</a:t>
            </a:r>
            <a:endParaRPr lang="en-US" dirty="0"/>
          </a:p>
        </p:txBody>
      </p:sp>
      <p:sp>
        <p:nvSpPr>
          <p:cNvPr id="6" name="Content Placeholder 5"/>
          <p:cNvSpPr>
            <a:spLocks noGrp="1"/>
          </p:cNvSpPr>
          <p:nvPr>
            <p:ph idx="1"/>
          </p:nvPr>
        </p:nvSpPr>
        <p:spPr>
          <a:xfrm>
            <a:off x="457200" y="1600200"/>
            <a:ext cx="5257800" cy="4525963"/>
          </a:xfrm>
        </p:spPr>
        <p:txBody>
          <a:bodyPr/>
          <a:lstStyle/>
          <a:p>
            <a:r>
              <a:rPr lang="en-US" dirty="0" smtClean="0"/>
              <a:t>Lube helps reduce the risk of STIs and can improve pleasure while using condoms.</a:t>
            </a:r>
          </a:p>
          <a:p>
            <a:r>
              <a:rPr lang="en-US" dirty="0" smtClean="0"/>
              <a:t>Condoms that have frozen might be more likely to break – keep them inside!</a:t>
            </a:r>
            <a:endParaRPr lang="en-US" dirty="0"/>
          </a:p>
        </p:txBody>
      </p:sp>
      <p:pic>
        <p:nvPicPr>
          <p:cNvPr id="7" name="Content Placeholder 3"/>
          <p:cNvPicPr>
            <a:picLocks noChangeAspect="1" noChangeArrowheads="1"/>
          </p:cNvPicPr>
          <p:nvPr/>
        </p:nvPicPr>
        <p:blipFill rotWithShape="1">
          <a:blip r:embed="rId3">
            <a:extLst>
              <a:ext uri="{28A0092B-C50C-407E-A947-70E740481C1C}">
                <a14:useLocalDpi xmlns:a14="http://schemas.microsoft.com/office/drawing/2010/main" val="0"/>
              </a:ext>
            </a:extLst>
          </a:blip>
          <a:srcRect l="17166" t="-359" r="49750" b="-861"/>
          <a:stretch/>
        </p:blipFill>
        <p:spPr bwMode="auto">
          <a:xfrm>
            <a:off x="5715000" y="1371600"/>
            <a:ext cx="299848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4719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 Testing Step By Step</a:t>
            </a:r>
            <a:endParaRPr lang="en-US" dirty="0"/>
          </a:p>
        </p:txBody>
      </p:sp>
      <p:sp>
        <p:nvSpPr>
          <p:cNvPr id="3" name="Content Placeholder 2"/>
          <p:cNvSpPr>
            <a:spLocks noGrp="1"/>
          </p:cNvSpPr>
          <p:nvPr>
            <p:ph idx="1"/>
          </p:nvPr>
        </p:nvSpPr>
        <p:spPr>
          <a:xfrm>
            <a:off x="457200" y="1600200"/>
            <a:ext cx="5486400" cy="4525963"/>
          </a:xfrm>
        </p:spPr>
        <p:txBody>
          <a:bodyPr>
            <a:normAutofit fontScale="92500"/>
          </a:bodyPr>
          <a:lstStyle/>
          <a:p>
            <a:r>
              <a:rPr lang="en-US" dirty="0"/>
              <a:t>Possible activity: field trip or “open house” at health </a:t>
            </a:r>
            <a:r>
              <a:rPr lang="en-US" dirty="0" err="1"/>
              <a:t>centre</a:t>
            </a:r>
            <a:r>
              <a:rPr lang="en-US" dirty="0"/>
              <a:t> to de-mystify STI testing</a:t>
            </a:r>
          </a:p>
          <a:p>
            <a:r>
              <a:rPr lang="en-US" dirty="0" smtClean="0"/>
              <a:t>Ask for a well-woman or well-man check if shy</a:t>
            </a:r>
          </a:p>
          <a:p>
            <a:r>
              <a:rPr lang="en-US" smtClean="0"/>
              <a:t>Young </a:t>
            </a:r>
            <a:r>
              <a:rPr lang="en-US" dirty="0" smtClean="0"/>
              <a:t>people don’t need permission from their parents/ guardians for STI testing and treatment </a:t>
            </a:r>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7507"/>
          <a:stretch/>
        </p:blipFill>
        <p:spPr bwMode="auto">
          <a:xfrm>
            <a:off x="5943600" y="1524000"/>
            <a:ext cx="2969231" cy="4614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7871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Talking to your Partner</a:t>
            </a:r>
            <a:endParaRPr lang="en-US" dirty="0"/>
          </a:p>
        </p:txBody>
      </p:sp>
      <p:sp>
        <p:nvSpPr>
          <p:cNvPr id="3" name="Content Placeholder 2"/>
          <p:cNvSpPr>
            <a:spLocks noGrp="1"/>
          </p:cNvSpPr>
          <p:nvPr>
            <p:ph idx="1"/>
          </p:nvPr>
        </p:nvSpPr>
        <p:spPr>
          <a:xfrm>
            <a:off x="457200" y="1600200"/>
            <a:ext cx="4800600" cy="4525963"/>
          </a:xfrm>
        </p:spPr>
        <p:txBody>
          <a:bodyPr>
            <a:normAutofit fontScale="92500" lnSpcReduction="20000"/>
          </a:bodyPr>
          <a:lstStyle/>
          <a:p>
            <a:r>
              <a:rPr lang="en-US" dirty="0"/>
              <a:t>Healthy sexuality is also about communication, relationships, and respect</a:t>
            </a:r>
          </a:p>
          <a:p>
            <a:r>
              <a:rPr lang="en-US" dirty="0" smtClean="0"/>
              <a:t>Have sex when you feel </a:t>
            </a:r>
            <a:r>
              <a:rPr lang="en-US" dirty="0" smtClean="0"/>
              <a:t>ready (remember that having sex is not always a choice for everyone)</a:t>
            </a:r>
            <a:endParaRPr lang="en-US" dirty="0" smtClean="0"/>
          </a:p>
          <a:p>
            <a:r>
              <a:rPr lang="en-US" dirty="0" smtClean="0"/>
              <a:t>Talk to your partner before you have sex</a:t>
            </a:r>
          </a:p>
          <a:p>
            <a:r>
              <a:rPr lang="en-US" dirty="0" smtClean="0"/>
              <a:t>Many types of relationships are “normal”</a:t>
            </a:r>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618" r="34113"/>
          <a:stretch/>
        </p:blipFill>
        <p:spPr bwMode="auto">
          <a:xfrm>
            <a:off x="6096000" y="1219200"/>
            <a:ext cx="2948683" cy="4614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1547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Partner Says/ You Say</a:t>
            </a:r>
            <a:endParaRPr lang="en-US" dirty="0"/>
          </a:p>
        </p:txBody>
      </p:sp>
      <p:sp>
        <p:nvSpPr>
          <p:cNvPr id="3" name="Content Placeholder 2"/>
          <p:cNvSpPr>
            <a:spLocks noGrp="1"/>
          </p:cNvSpPr>
          <p:nvPr>
            <p:ph idx="1"/>
          </p:nvPr>
        </p:nvSpPr>
        <p:spPr>
          <a:xfrm>
            <a:off x="457201" y="1600200"/>
            <a:ext cx="5181600" cy="4525963"/>
          </a:xfrm>
        </p:spPr>
        <p:txBody>
          <a:bodyPr/>
          <a:lstStyle/>
          <a:p>
            <a:r>
              <a:rPr lang="en-US" dirty="0" smtClean="0"/>
              <a:t>Addresses some of the common objections people have to using condoms</a:t>
            </a:r>
          </a:p>
          <a:p>
            <a:r>
              <a:rPr lang="en-US" dirty="0" smtClean="0"/>
              <a:t>Activity: brainstorm objections people have to using condoms. Then ask participants how they could respond. </a:t>
            </a:r>
          </a:p>
          <a:p>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685"/>
          <a:stretch/>
        </p:blipFill>
        <p:spPr bwMode="auto">
          <a:xfrm>
            <a:off x="5638800" y="1447799"/>
            <a:ext cx="2952886" cy="4614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9783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mtClean="0"/>
              <a:t>Choices</a:t>
            </a:r>
            <a:endParaRPr lang="en-CA" dirty="0"/>
          </a:p>
        </p:txBody>
      </p:sp>
      <p:sp>
        <p:nvSpPr>
          <p:cNvPr id="3" name="Content Placeholder 2"/>
          <p:cNvSpPr>
            <a:spLocks noGrp="1"/>
          </p:cNvSpPr>
          <p:nvPr>
            <p:ph idx="1"/>
          </p:nvPr>
        </p:nvSpPr>
        <p:spPr>
          <a:xfrm>
            <a:off x="457200" y="1600200"/>
            <a:ext cx="5244715" cy="4525963"/>
          </a:xfrm>
        </p:spPr>
        <p:txBody>
          <a:bodyPr>
            <a:normAutofit fontScale="92500" lnSpcReduction="20000"/>
          </a:bodyPr>
          <a:lstStyle/>
          <a:p>
            <a:r>
              <a:rPr lang="en-CA" dirty="0" smtClean="0"/>
              <a:t>Available in all schools in Nunavut: graphic novel, lesson plans, and DVD</a:t>
            </a:r>
          </a:p>
          <a:p>
            <a:r>
              <a:rPr lang="en-CA" dirty="0" smtClean="0"/>
              <a:t>Approved by </a:t>
            </a:r>
            <a:r>
              <a:rPr lang="en-CA" dirty="0" err="1" smtClean="0"/>
              <a:t>Dept</a:t>
            </a:r>
            <a:r>
              <a:rPr lang="en-CA" dirty="0" smtClean="0"/>
              <a:t> of Education for Grade 7-9 </a:t>
            </a:r>
            <a:r>
              <a:rPr lang="en-CA" dirty="0" err="1" smtClean="0"/>
              <a:t>Aulajaaqtut</a:t>
            </a:r>
            <a:endParaRPr lang="en-CA" dirty="0" smtClean="0"/>
          </a:p>
          <a:p>
            <a:r>
              <a:rPr lang="en-CA" dirty="0" smtClean="0"/>
              <a:t>Themes: sexual health, decision making, peer pressure, healthy relationships, communication, accessing health care</a:t>
            </a:r>
            <a:endParaRPr lang="en-CA"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1915" y="1615934"/>
            <a:ext cx="3442085" cy="37871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23330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5"/>
          <p:cNvSpPr>
            <a:spLocks noGrp="1" noChangeArrowheads="1"/>
          </p:cNvSpPr>
          <p:nvPr>
            <p:ph idx="1"/>
          </p:nvPr>
        </p:nvSpPr>
        <p:spPr>
          <a:xfrm>
            <a:off x="457200" y="1524000"/>
            <a:ext cx="8001000" cy="4690146"/>
          </a:xfrm>
          <a:noFill/>
          <a:ln/>
        </p:spPr>
        <p:txBody>
          <a:bodyPr>
            <a:normAutofit/>
          </a:bodyPr>
          <a:lstStyle/>
          <a:p>
            <a:pPr>
              <a:lnSpc>
                <a:spcPct val="90000"/>
              </a:lnSpc>
            </a:pPr>
            <a:r>
              <a:rPr lang="en-US" sz="2200" dirty="0" smtClean="0"/>
              <a:t>For every partner someone has sex with, it’s like they are also having sex with everyone that person had sex with</a:t>
            </a:r>
          </a:p>
        </p:txBody>
      </p:sp>
      <p:sp>
        <p:nvSpPr>
          <p:cNvPr id="14340" name="Rectangle 4"/>
          <p:cNvSpPr>
            <a:spLocks noGrp="1" noChangeArrowheads="1"/>
          </p:cNvSpPr>
          <p:nvPr>
            <p:ph type="title"/>
          </p:nvPr>
        </p:nvSpPr>
        <p:spPr>
          <a:xfrm>
            <a:off x="152400" y="274638"/>
            <a:ext cx="8763000" cy="1143000"/>
          </a:xfrm>
          <a:noFill/>
          <a:ln/>
        </p:spPr>
        <p:txBody>
          <a:bodyPr>
            <a:normAutofit/>
          </a:bodyPr>
          <a:lstStyle/>
          <a:p>
            <a:pPr algn="ctr"/>
            <a:r>
              <a:rPr lang="en-US" dirty="0" smtClean="0"/>
              <a:t>Sexual Exposure Chart</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323672"/>
            <a:ext cx="6599411" cy="4371406"/>
          </a:xfrm>
          <a:prstGeom prst="rect">
            <a:avLst/>
          </a:prstGeom>
        </p:spPr>
      </p:pic>
    </p:spTree>
    <p:extLst>
      <p:ext uri="{BB962C8B-B14F-4D97-AF65-F5344CB8AC3E}">
        <p14:creationId xmlns:p14="http://schemas.microsoft.com/office/powerpoint/2010/main" val="34818138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CA" dirty="0" smtClean="0"/>
              <a:t>Extra note for educators regarding age of consent for STI testing/ treatment and birth control:</a:t>
            </a:r>
            <a:endParaRPr lang="en-CA" dirty="0"/>
          </a:p>
        </p:txBody>
      </p:sp>
      <p:sp>
        <p:nvSpPr>
          <p:cNvPr id="3" name="Content Placeholder 2"/>
          <p:cNvSpPr>
            <a:spLocks noGrp="1"/>
          </p:cNvSpPr>
          <p:nvPr>
            <p:ph idx="1"/>
          </p:nvPr>
        </p:nvSpPr>
        <p:spPr/>
        <p:txBody>
          <a:bodyPr>
            <a:normAutofit lnSpcReduction="10000"/>
          </a:bodyPr>
          <a:lstStyle/>
          <a:p>
            <a:endParaRPr lang="en-CA" dirty="0" smtClean="0"/>
          </a:p>
          <a:p>
            <a:r>
              <a:rPr lang="en-CA" dirty="0" smtClean="0"/>
              <a:t>Anyone, of any age, can come to the health centre for STI testing/ treatment and birth control.</a:t>
            </a:r>
          </a:p>
          <a:p>
            <a:r>
              <a:rPr lang="en-CA"/>
              <a:t>If the person is young, the nurse may ask a few extra questions to be sure that the person is not being sexually abused and to be sure that the person understands the benefits and risks of treatment.</a:t>
            </a:r>
            <a:endParaRPr lang="en-CA" dirty="0"/>
          </a:p>
        </p:txBody>
      </p:sp>
    </p:spTree>
    <p:extLst>
      <p:ext uri="{BB962C8B-B14F-4D97-AF65-F5344CB8AC3E}">
        <p14:creationId xmlns:p14="http://schemas.microsoft.com/office/powerpoint/2010/main" val="18395634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Our role as sexuality </a:t>
            </a:r>
            <a:r>
              <a:rPr lang="en-CA" dirty="0" smtClean="0"/>
              <a:t>educators</a:t>
            </a:r>
            <a:endParaRPr lang="en-CA" dirty="0"/>
          </a:p>
        </p:txBody>
      </p:sp>
      <p:sp>
        <p:nvSpPr>
          <p:cNvPr id="3" name="Content Placeholder 2"/>
          <p:cNvSpPr>
            <a:spLocks noGrp="1"/>
          </p:cNvSpPr>
          <p:nvPr>
            <p:ph idx="1"/>
          </p:nvPr>
        </p:nvSpPr>
        <p:spPr/>
        <p:txBody>
          <a:bodyPr>
            <a:normAutofit/>
          </a:bodyPr>
          <a:lstStyle/>
          <a:p>
            <a:pPr marL="0" indent="0">
              <a:buNone/>
            </a:pPr>
            <a:r>
              <a:rPr lang="en-CA" dirty="0" smtClean="0"/>
              <a:t>Build our participants’</a:t>
            </a:r>
          </a:p>
          <a:p>
            <a:r>
              <a:rPr lang="en-CA" dirty="0" smtClean="0"/>
              <a:t>Knowledge </a:t>
            </a:r>
          </a:p>
          <a:p>
            <a:r>
              <a:rPr lang="en-CA" dirty="0" smtClean="0"/>
              <a:t>Skills </a:t>
            </a:r>
          </a:p>
          <a:p>
            <a:r>
              <a:rPr lang="en-CA" dirty="0" smtClean="0"/>
              <a:t>Confidence</a:t>
            </a:r>
          </a:p>
          <a:p>
            <a:pPr marL="457200" lvl="1" indent="0">
              <a:buNone/>
            </a:pPr>
            <a:endParaRPr lang="en-CA" dirty="0" smtClean="0"/>
          </a:p>
          <a:p>
            <a:pPr marL="0" indent="0" algn="ctr">
              <a:buNone/>
            </a:pPr>
            <a:r>
              <a:rPr lang="en-CA" sz="4400" dirty="0" smtClean="0"/>
              <a:t>How can we do this?</a:t>
            </a:r>
          </a:p>
          <a:p>
            <a:pPr marL="457200" lvl="1" indent="0">
              <a:buNone/>
            </a:pPr>
            <a:endParaRPr lang="en-CA" dirty="0"/>
          </a:p>
        </p:txBody>
      </p:sp>
    </p:spTree>
    <p:extLst>
      <p:ext uri="{BB962C8B-B14F-4D97-AF65-F5344CB8AC3E}">
        <p14:creationId xmlns:p14="http://schemas.microsoft.com/office/powerpoint/2010/main" val="201306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Best Ways to Teach</a:t>
            </a:r>
            <a:endParaRPr lang="en-CA" dirty="0"/>
          </a:p>
        </p:txBody>
      </p:sp>
      <p:sp>
        <p:nvSpPr>
          <p:cNvPr id="4" name="Content Placeholder 3"/>
          <p:cNvSpPr>
            <a:spLocks noGrp="1"/>
          </p:cNvSpPr>
          <p:nvPr>
            <p:ph sz="half" idx="1"/>
          </p:nvPr>
        </p:nvSpPr>
        <p:spPr/>
        <p:txBody>
          <a:bodyPr>
            <a:normAutofit fontScale="70000" lnSpcReduction="20000"/>
          </a:bodyPr>
          <a:lstStyle/>
          <a:p>
            <a:r>
              <a:rPr lang="en-CA" dirty="0" smtClean="0"/>
              <a:t>Find out what they already know</a:t>
            </a:r>
          </a:p>
          <a:p>
            <a:r>
              <a:rPr lang="en-CA" dirty="0" smtClean="0"/>
              <a:t>Make them feel good about themselves – recognize success!</a:t>
            </a:r>
          </a:p>
          <a:p>
            <a:r>
              <a:rPr lang="en-CA" dirty="0" smtClean="0"/>
              <a:t>Make it relevant to their life</a:t>
            </a:r>
          </a:p>
          <a:p>
            <a:r>
              <a:rPr lang="en-CA" dirty="0" smtClean="0"/>
              <a:t>Focus on good things – not just fear</a:t>
            </a:r>
          </a:p>
          <a:p>
            <a:r>
              <a:rPr lang="en-CA" dirty="0"/>
              <a:t>Humour – get the giggles out</a:t>
            </a:r>
          </a:p>
          <a:p>
            <a:r>
              <a:rPr lang="en-CA" dirty="0" smtClean="0"/>
              <a:t>Drama/ Role Play</a:t>
            </a:r>
          </a:p>
          <a:p>
            <a:r>
              <a:rPr lang="en-CA" dirty="0" smtClean="0"/>
              <a:t>Telling stories</a:t>
            </a:r>
          </a:p>
          <a:p>
            <a:r>
              <a:rPr lang="en-CA" dirty="0" smtClean="0"/>
              <a:t>Yell out words to get comfortable saying them</a:t>
            </a:r>
          </a:p>
          <a:p>
            <a:r>
              <a:rPr lang="en-CA" dirty="0" smtClean="0"/>
              <a:t>Arts and crafts</a:t>
            </a:r>
          </a:p>
          <a:p>
            <a:r>
              <a:rPr lang="en-CA" dirty="0" smtClean="0"/>
              <a:t>Songs</a:t>
            </a:r>
          </a:p>
          <a:p>
            <a:r>
              <a:rPr lang="en-CA" dirty="0" smtClean="0"/>
              <a:t>Radio and TV script writing</a:t>
            </a:r>
            <a:endParaRPr lang="en-CA" dirty="0"/>
          </a:p>
        </p:txBody>
      </p:sp>
      <p:sp>
        <p:nvSpPr>
          <p:cNvPr id="5" name="Content Placeholder 4"/>
          <p:cNvSpPr>
            <a:spLocks noGrp="1"/>
          </p:cNvSpPr>
          <p:nvPr>
            <p:ph sz="half" idx="2"/>
          </p:nvPr>
        </p:nvSpPr>
        <p:spPr/>
        <p:txBody>
          <a:bodyPr>
            <a:normAutofit fontScale="70000" lnSpcReduction="20000"/>
          </a:bodyPr>
          <a:lstStyle/>
          <a:p>
            <a:r>
              <a:rPr lang="en-CA" dirty="0" smtClean="0"/>
              <a:t>Videos</a:t>
            </a:r>
          </a:p>
          <a:p>
            <a:r>
              <a:rPr lang="en-CA" dirty="0" smtClean="0"/>
              <a:t>Activities and games</a:t>
            </a:r>
          </a:p>
          <a:p>
            <a:r>
              <a:rPr lang="en-CA" dirty="0" smtClean="0"/>
              <a:t>Debates</a:t>
            </a:r>
          </a:p>
          <a:p>
            <a:r>
              <a:rPr lang="en-CA" dirty="0" smtClean="0"/>
              <a:t>Expert groups – have them teach themselves!</a:t>
            </a:r>
          </a:p>
          <a:p>
            <a:r>
              <a:rPr lang="en-CA" dirty="0" smtClean="0"/>
              <a:t>Storytelling</a:t>
            </a:r>
          </a:p>
          <a:p>
            <a:r>
              <a:rPr lang="en-CA" dirty="0" smtClean="0"/>
              <a:t>Hands-on</a:t>
            </a:r>
          </a:p>
          <a:p>
            <a:r>
              <a:rPr lang="en-CA" dirty="0" smtClean="0"/>
              <a:t>Pictures</a:t>
            </a:r>
          </a:p>
          <a:p>
            <a:r>
              <a:rPr lang="en-CA" dirty="0" smtClean="0"/>
              <a:t>Guest speakers</a:t>
            </a:r>
          </a:p>
          <a:p>
            <a:r>
              <a:rPr lang="en-CA" dirty="0" smtClean="0"/>
              <a:t>Field trips</a:t>
            </a:r>
          </a:p>
          <a:p>
            <a:r>
              <a:rPr lang="en-CA" dirty="0" smtClean="0"/>
              <a:t>Question box</a:t>
            </a:r>
          </a:p>
          <a:p>
            <a:r>
              <a:rPr lang="en-CA" dirty="0"/>
              <a:t>Ask questions to check participant’s </a:t>
            </a:r>
            <a:r>
              <a:rPr lang="en-CA" dirty="0" smtClean="0"/>
              <a:t>understanding</a:t>
            </a:r>
          </a:p>
          <a:p>
            <a:endParaRPr lang="en-CA" dirty="0" smtClean="0"/>
          </a:p>
        </p:txBody>
      </p:sp>
    </p:spTree>
    <p:extLst>
      <p:ext uri="{BB962C8B-B14F-4D97-AF65-F5344CB8AC3E}">
        <p14:creationId xmlns:p14="http://schemas.microsoft.com/office/powerpoint/2010/main" val="3769312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CA" dirty="0" smtClean="0"/>
              <a:t>Activities for Teaching about Safer Sex</a:t>
            </a:r>
            <a:endParaRPr lang="en-CA" dirty="0"/>
          </a:p>
        </p:txBody>
      </p:sp>
      <p:sp>
        <p:nvSpPr>
          <p:cNvPr id="6" name="Content Placeholder 5"/>
          <p:cNvSpPr>
            <a:spLocks noGrp="1"/>
          </p:cNvSpPr>
          <p:nvPr>
            <p:ph idx="1"/>
          </p:nvPr>
        </p:nvSpPr>
        <p:spPr/>
        <p:txBody>
          <a:bodyPr>
            <a:normAutofit fontScale="70000" lnSpcReduction="20000"/>
          </a:bodyPr>
          <a:lstStyle/>
          <a:p>
            <a:r>
              <a:rPr lang="en-CA" dirty="0" smtClean="0"/>
              <a:t>Think-Pair-Share</a:t>
            </a:r>
          </a:p>
          <a:p>
            <a:r>
              <a:rPr lang="en-CA" dirty="0" smtClean="0"/>
              <a:t>Gallery Walk</a:t>
            </a:r>
          </a:p>
          <a:p>
            <a:r>
              <a:rPr lang="en-CA" dirty="0" smtClean="0"/>
              <a:t>Role Play</a:t>
            </a:r>
          </a:p>
          <a:p>
            <a:r>
              <a:rPr lang="en-CA" dirty="0" smtClean="0"/>
              <a:t>True/False</a:t>
            </a:r>
          </a:p>
          <a:p>
            <a:r>
              <a:rPr lang="en-CA" dirty="0" smtClean="0"/>
              <a:t>Expert Groups</a:t>
            </a:r>
          </a:p>
          <a:p>
            <a:r>
              <a:rPr lang="en-CA" dirty="0" smtClean="0"/>
              <a:t>BINGO</a:t>
            </a:r>
          </a:p>
          <a:p>
            <a:r>
              <a:rPr lang="en-CA" dirty="0" smtClean="0"/>
              <a:t>Storytelling – stories, poems, songs</a:t>
            </a:r>
          </a:p>
          <a:p>
            <a:r>
              <a:rPr lang="en-CA" dirty="0" smtClean="0"/>
              <a:t>Condom balloons</a:t>
            </a:r>
          </a:p>
          <a:p>
            <a:r>
              <a:rPr lang="en-CA" dirty="0" smtClean="0"/>
              <a:t>Debates</a:t>
            </a:r>
          </a:p>
          <a:p>
            <a:r>
              <a:rPr lang="en-CA" dirty="0" smtClean="0"/>
              <a:t>Guest speakers</a:t>
            </a:r>
          </a:p>
          <a:p>
            <a:r>
              <a:rPr lang="en-CA" dirty="0" smtClean="0"/>
              <a:t>Field trips to the health centre</a:t>
            </a:r>
          </a:p>
          <a:p>
            <a:r>
              <a:rPr lang="en-CA" dirty="0" smtClean="0"/>
              <a:t>Games for Adolescent </a:t>
            </a:r>
            <a:r>
              <a:rPr lang="en-CA" dirty="0"/>
              <a:t>Reproductive Health - </a:t>
            </a:r>
            <a:r>
              <a:rPr lang="en-CA" dirty="0">
                <a:hlinkClick r:id="rId2"/>
              </a:rPr>
              <a:t>http://</a:t>
            </a:r>
            <a:r>
              <a:rPr lang="en-CA" dirty="0" smtClean="0">
                <a:hlinkClick r:id="rId2"/>
              </a:rPr>
              <a:t>www.iwtc.org/ideas/10_games.pdf</a:t>
            </a:r>
            <a:r>
              <a:rPr lang="en-CA" dirty="0" smtClean="0"/>
              <a:t> </a:t>
            </a:r>
            <a:endParaRPr lang="en-CA" dirty="0"/>
          </a:p>
          <a:p>
            <a:endParaRPr lang="en-CA" dirty="0" smtClean="0"/>
          </a:p>
          <a:p>
            <a:endParaRPr lang="en-CA" dirty="0"/>
          </a:p>
        </p:txBody>
      </p:sp>
    </p:spTree>
    <p:extLst>
      <p:ext uri="{BB962C8B-B14F-4D97-AF65-F5344CB8AC3E}">
        <p14:creationId xmlns:p14="http://schemas.microsoft.com/office/powerpoint/2010/main" val="1501876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Nunavut-Specific Resources for Teaching Safer Sex</a:t>
            </a:r>
            <a:endParaRPr lang="en-CA"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2819400" cy="4343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51037"/>
            <a:ext cx="3901463" cy="42925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29968" y="6334780"/>
            <a:ext cx="3822843" cy="523220"/>
          </a:xfrm>
          <a:prstGeom prst="rect">
            <a:avLst/>
          </a:prstGeom>
          <a:noFill/>
        </p:spPr>
        <p:txBody>
          <a:bodyPr wrap="square" rtlCol="0">
            <a:spAutoFit/>
          </a:bodyPr>
          <a:lstStyle/>
          <a:p>
            <a:r>
              <a:rPr lang="en-CA" sz="1400" dirty="0" smtClean="0"/>
              <a:t>Available at: </a:t>
            </a:r>
            <a:r>
              <a:rPr lang="en-CA" sz="1400" dirty="0" smtClean="0">
                <a:hlinkClick r:id="rId4"/>
              </a:rPr>
              <a:t>www.irespectmyself.ca</a:t>
            </a:r>
            <a:r>
              <a:rPr lang="en-CA" sz="1400" dirty="0" smtClean="0"/>
              <a:t>, from local CHR, or by contacting </a:t>
            </a:r>
            <a:r>
              <a:rPr lang="en-CA" sz="1400" dirty="0" smtClean="0">
                <a:hlinkClick r:id="rId5"/>
              </a:rPr>
              <a:t>sexualhealth@gov.nu.ca</a:t>
            </a:r>
            <a:r>
              <a:rPr lang="en-CA" sz="1400" dirty="0" smtClean="0"/>
              <a:t> </a:t>
            </a:r>
            <a:endParaRPr lang="en-CA" sz="1400" dirty="0"/>
          </a:p>
        </p:txBody>
      </p:sp>
    </p:spTree>
    <p:extLst>
      <p:ext uri="{BB962C8B-B14F-4D97-AF65-F5344CB8AC3E}">
        <p14:creationId xmlns:p14="http://schemas.microsoft.com/office/powerpoint/2010/main" val="1934557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Tips for educators teaching sexual health</a:t>
            </a:r>
            <a:endParaRPr lang="en-CA" dirty="0"/>
          </a:p>
        </p:txBody>
      </p:sp>
      <p:sp>
        <p:nvSpPr>
          <p:cNvPr id="3" name="Content Placeholder 2"/>
          <p:cNvSpPr>
            <a:spLocks noGrp="1"/>
          </p:cNvSpPr>
          <p:nvPr>
            <p:ph idx="1"/>
          </p:nvPr>
        </p:nvSpPr>
        <p:spPr>
          <a:xfrm>
            <a:off x="755576" y="1340768"/>
            <a:ext cx="7920880" cy="3168352"/>
          </a:xfrm>
        </p:spPr>
        <p:txBody>
          <a:bodyPr>
            <a:normAutofit/>
          </a:bodyPr>
          <a:lstStyle/>
          <a:p>
            <a:r>
              <a:rPr lang="en-CA" dirty="0" smtClean="0"/>
              <a:t>Be honest, open, and welcoming</a:t>
            </a:r>
          </a:p>
          <a:p>
            <a:r>
              <a:rPr lang="en-CA" dirty="0" smtClean="0"/>
              <a:t>Keep your sense of humour</a:t>
            </a:r>
          </a:p>
          <a:p>
            <a:r>
              <a:rPr lang="en-CA" dirty="0" smtClean="0"/>
              <a:t>Don’t worry if the conversation isn’t perfect</a:t>
            </a:r>
          </a:p>
          <a:p>
            <a:r>
              <a:rPr lang="en-CA" dirty="0" smtClean="0"/>
              <a:t>Use TV shows, music, movies, the news, and real life to start a conversation.</a:t>
            </a:r>
            <a:endParaRPr lang="en-CA"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4490892"/>
            <a:ext cx="5616624" cy="2362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181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pPr marL="0" indent="0" algn="ctr">
              <a:buNone/>
            </a:pPr>
            <a:r>
              <a:rPr lang="en-CA" sz="5400" dirty="0" smtClean="0"/>
              <a:t>“People won’t remember what you said or what you did. They will remember how you made them feel.”</a:t>
            </a:r>
            <a:endParaRPr lang="en-CA" sz="5400" dirty="0"/>
          </a:p>
        </p:txBody>
      </p:sp>
    </p:spTree>
    <p:extLst>
      <p:ext uri="{BB962C8B-B14F-4D97-AF65-F5344CB8AC3E}">
        <p14:creationId xmlns:p14="http://schemas.microsoft.com/office/powerpoint/2010/main" val="33902484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Consider…</a:t>
            </a:r>
            <a:endParaRPr lang="en-CA" dirty="0"/>
          </a:p>
        </p:txBody>
      </p:sp>
      <p:sp>
        <p:nvSpPr>
          <p:cNvPr id="3" name="Content Placeholder 2"/>
          <p:cNvSpPr>
            <a:spLocks noGrp="1"/>
          </p:cNvSpPr>
          <p:nvPr>
            <p:ph idx="1"/>
          </p:nvPr>
        </p:nvSpPr>
        <p:spPr/>
        <p:txBody>
          <a:bodyPr>
            <a:normAutofit fontScale="85000" lnSpcReduction="10000"/>
          </a:bodyPr>
          <a:lstStyle/>
          <a:p>
            <a:r>
              <a:rPr lang="en-CA" dirty="0" smtClean="0"/>
              <a:t>Asking a respected Elder to come in and speak about the topic to share traditional knowledge and values.</a:t>
            </a:r>
          </a:p>
          <a:p>
            <a:r>
              <a:rPr lang="en-CA" dirty="0" smtClean="0"/>
              <a:t>Meet with the Elder in advance to discuss the topic and ensure appropriate, inclusive, and respectful sharing of knowledge. Consider whether there is any potential for hurt or harm in the information being shared.</a:t>
            </a:r>
          </a:p>
          <a:p>
            <a:r>
              <a:rPr lang="en-CA" dirty="0" smtClean="0"/>
              <a:t>After the Elder leaves, have a discussion with your group about </a:t>
            </a:r>
            <a:r>
              <a:rPr lang="en-CA" dirty="0"/>
              <a:t>similarities </a:t>
            </a:r>
            <a:r>
              <a:rPr lang="en-CA" dirty="0" smtClean="0"/>
              <a:t>and </a:t>
            </a:r>
            <a:r>
              <a:rPr lang="en-CA" dirty="0"/>
              <a:t>differences between traditional and modern knowledge</a:t>
            </a:r>
            <a:r>
              <a:rPr lang="en-CA" dirty="0" smtClean="0"/>
              <a:t>. Be prepared to answer questions with objective, factual, and up-to-date information.</a:t>
            </a:r>
            <a:endParaRPr lang="en-CA" dirty="0"/>
          </a:p>
          <a:p>
            <a:endParaRPr lang="en-CA" dirty="0" smtClean="0"/>
          </a:p>
        </p:txBody>
      </p:sp>
    </p:spTree>
    <p:extLst>
      <p:ext uri="{BB962C8B-B14F-4D97-AF65-F5344CB8AC3E}">
        <p14:creationId xmlns:p14="http://schemas.microsoft.com/office/powerpoint/2010/main" val="567353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70000" lnSpcReduction="20000"/>
          </a:bodyPr>
          <a:lstStyle/>
          <a:p>
            <a:pPr marL="0" indent="0">
              <a:buNone/>
            </a:pPr>
            <a:r>
              <a:rPr lang="en-CA" dirty="0"/>
              <a:t>Please review “Teaching Sexual Health – Background Information for Educators” at </a:t>
            </a:r>
            <a:r>
              <a:rPr lang="en-CA" dirty="0">
                <a:hlinkClick r:id="rId2"/>
              </a:rPr>
              <a:t>www.irespectmyself.ca</a:t>
            </a:r>
            <a:r>
              <a:rPr lang="en-CA" dirty="0"/>
              <a:t>.</a:t>
            </a:r>
          </a:p>
          <a:p>
            <a:pPr marL="0" indent="0">
              <a:buNone/>
            </a:pPr>
            <a:endParaRPr lang="en-CA" dirty="0" smtClean="0"/>
          </a:p>
          <a:p>
            <a:pPr marL="0" indent="0">
              <a:buNone/>
            </a:pPr>
            <a:r>
              <a:rPr lang="en-CA" dirty="0" smtClean="0"/>
              <a:t>Please check out the STIs and Safer Sex Classroom Presentation and Lesson Plan at </a:t>
            </a:r>
            <a:r>
              <a:rPr lang="en-CA" dirty="0" smtClean="0">
                <a:hlinkClick r:id="rId2"/>
              </a:rPr>
              <a:t>www.irespectmyself.ca</a:t>
            </a:r>
            <a:r>
              <a:rPr lang="en-CA" dirty="0" smtClean="0"/>
              <a:t>.</a:t>
            </a:r>
          </a:p>
          <a:p>
            <a:pPr marL="0" indent="0">
              <a:buNone/>
            </a:pPr>
            <a:endParaRPr lang="en-CA" dirty="0"/>
          </a:p>
          <a:p>
            <a:pPr marL="0" indent="0">
              <a:buNone/>
            </a:pPr>
            <a:r>
              <a:rPr lang="en-CA" dirty="0" smtClean="0"/>
              <a:t>Want more information about safer sex?</a:t>
            </a:r>
          </a:p>
          <a:p>
            <a:r>
              <a:rPr lang="en-CA" dirty="0">
                <a:hlinkClick r:id="rId3"/>
              </a:rPr>
              <a:t>http://</a:t>
            </a:r>
            <a:r>
              <a:rPr lang="en-CA" dirty="0" smtClean="0">
                <a:hlinkClick r:id="rId3"/>
              </a:rPr>
              <a:t>www.irespectmyself.ca/en/having-sex/protect-yourself/safer-sex</a:t>
            </a:r>
            <a:endParaRPr lang="en-CA" dirty="0" smtClean="0"/>
          </a:p>
          <a:p>
            <a:r>
              <a:rPr lang="en-CA" dirty="0">
                <a:hlinkClick r:id="rId4"/>
              </a:rPr>
              <a:t>http://www.sexandu.ca/stis</a:t>
            </a:r>
            <a:r>
              <a:rPr lang="en-CA" dirty="0" smtClean="0">
                <a:hlinkClick r:id="rId4"/>
              </a:rPr>
              <a:t>/</a:t>
            </a:r>
            <a:r>
              <a:rPr lang="en-CA" dirty="0" smtClean="0"/>
              <a:t> </a:t>
            </a:r>
            <a:endParaRPr lang="en-CA" dirty="0" smtClean="0"/>
          </a:p>
          <a:p>
            <a:r>
              <a:rPr lang="en-CA">
                <a:hlinkClick r:id="rId5"/>
              </a:rPr>
              <a:t>http</a:t>
            </a:r>
            <a:r>
              <a:rPr lang="en-CA">
                <a:hlinkClick r:id="rId5"/>
              </a:rPr>
              <a:t>://</a:t>
            </a:r>
            <a:r>
              <a:rPr lang="en-CA" smtClean="0">
                <a:hlinkClick r:id="rId5"/>
              </a:rPr>
              <a:t>www.ippf.org/sites/default/files/2016-10/Putting%20Sexuality%20back%20into%20Comprehensive%20Sexuality%20Education_0.pdf</a:t>
            </a:r>
            <a:r>
              <a:rPr lang="en-CA" smtClean="0"/>
              <a:t> </a:t>
            </a:r>
            <a:endParaRPr lang="en-CA" dirty="0"/>
          </a:p>
        </p:txBody>
      </p:sp>
    </p:spTree>
    <p:extLst>
      <p:ext uri="{BB962C8B-B14F-4D97-AF65-F5344CB8AC3E}">
        <p14:creationId xmlns:p14="http://schemas.microsoft.com/office/powerpoint/2010/main" val="3278267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Safe is Sexy! pamphlet</a:t>
            </a:r>
            <a:endParaRPr lang="en-US" dirty="0"/>
          </a:p>
        </p:txBody>
      </p:sp>
      <p:sp>
        <p:nvSpPr>
          <p:cNvPr id="3" name="Content Placeholder 2"/>
          <p:cNvSpPr>
            <a:spLocks noGrp="1"/>
          </p:cNvSpPr>
          <p:nvPr>
            <p:ph idx="1"/>
          </p:nvPr>
        </p:nvSpPr>
        <p:spPr/>
        <p:txBody>
          <a:bodyPr/>
          <a:lstStyle/>
          <a:p>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87" y="1447800"/>
            <a:ext cx="9083713" cy="4481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5303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9137929" cy="4614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2734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use this resource</a:t>
            </a:r>
            <a:endParaRPr lang="en-US" dirty="0"/>
          </a:p>
        </p:txBody>
      </p:sp>
      <p:sp>
        <p:nvSpPr>
          <p:cNvPr id="3" name="Content Placeholder 2"/>
          <p:cNvSpPr>
            <a:spLocks noGrp="1"/>
          </p:cNvSpPr>
          <p:nvPr>
            <p:ph idx="1"/>
          </p:nvPr>
        </p:nvSpPr>
        <p:spPr>
          <a:xfrm>
            <a:off x="457200" y="1600200"/>
            <a:ext cx="6781800" cy="4525963"/>
          </a:xfrm>
        </p:spPr>
        <p:txBody>
          <a:bodyPr>
            <a:normAutofit lnSpcReduction="10000"/>
          </a:bodyPr>
          <a:lstStyle/>
          <a:p>
            <a:r>
              <a:rPr lang="en-US" dirty="0" smtClean="0"/>
              <a:t>Presentations to youth (school, youth groups, </a:t>
            </a:r>
            <a:r>
              <a:rPr lang="en-US" dirty="0" err="1" smtClean="0"/>
              <a:t>etc</a:t>
            </a:r>
            <a:r>
              <a:rPr lang="en-US" dirty="0" smtClean="0"/>
              <a:t>) </a:t>
            </a:r>
          </a:p>
          <a:p>
            <a:r>
              <a:rPr lang="en-US" dirty="0" smtClean="0"/>
              <a:t>Presentations to CPNP groups</a:t>
            </a:r>
          </a:p>
          <a:p>
            <a:r>
              <a:rPr lang="en-US" dirty="0" smtClean="0"/>
              <a:t>Leave a pile of these anywhere you dispense condoms </a:t>
            </a:r>
          </a:p>
          <a:p>
            <a:r>
              <a:rPr lang="en-US" dirty="0"/>
              <a:t>As a take-home resource from </a:t>
            </a:r>
            <a:r>
              <a:rPr lang="en-US" dirty="0" smtClean="0"/>
              <a:t>well-woman, prenatal, </a:t>
            </a:r>
            <a:r>
              <a:rPr lang="en-US" dirty="0"/>
              <a:t>or well-man checks</a:t>
            </a:r>
          </a:p>
          <a:p>
            <a:r>
              <a:rPr lang="en-US" dirty="0" smtClean="0"/>
              <a:t>As a give away or prize at health fairs </a:t>
            </a:r>
            <a:r>
              <a:rPr lang="en-US" smtClean="0"/>
              <a:t>or store booths</a:t>
            </a:r>
            <a:endParaRPr lang="en-US" dirty="0" smtClean="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514600"/>
            <a:ext cx="1409700" cy="2171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2307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Messages</a:t>
            </a:r>
            <a:endParaRPr lang="en-US" dirty="0"/>
          </a:p>
        </p:txBody>
      </p:sp>
      <p:sp>
        <p:nvSpPr>
          <p:cNvPr id="3" name="Content Placeholder 2"/>
          <p:cNvSpPr>
            <a:spLocks noGrp="1"/>
          </p:cNvSpPr>
          <p:nvPr>
            <p:ph idx="1"/>
          </p:nvPr>
        </p:nvSpPr>
        <p:spPr>
          <a:xfrm>
            <a:off x="457200" y="1229710"/>
            <a:ext cx="8229600" cy="5247290"/>
          </a:xfrm>
        </p:spPr>
        <p:txBody>
          <a:bodyPr>
            <a:normAutofit lnSpcReduction="10000"/>
          </a:bodyPr>
          <a:lstStyle/>
          <a:p>
            <a:r>
              <a:rPr lang="en-US" dirty="0" smtClean="0"/>
              <a:t>Sexually transmitted infections (STIs) can cause cancer, heart problems, infertility (can’t get pregnant) and even death if not treated</a:t>
            </a:r>
            <a:r>
              <a:rPr lang="en-US" dirty="0" smtClean="0"/>
              <a:t>. They can harm babies if mothers are infected while pregnant.</a:t>
            </a:r>
            <a:endParaRPr lang="en-US" dirty="0" smtClean="0"/>
          </a:p>
          <a:p>
            <a:r>
              <a:rPr lang="en-US" dirty="0"/>
              <a:t>Most STIs can be cured with medicine. Those that can’t be cured can be treated!</a:t>
            </a:r>
          </a:p>
          <a:p>
            <a:r>
              <a:rPr lang="en-US" dirty="0" smtClean="0"/>
              <a:t>Most </a:t>
            </a:r>
            <a:r>
              <a:rPr lang="en-US" dirty="0"/>
              <a:t>people with STIs don’t have </a:t>
            </a:r>
            <a:r>
              <a:rPr lang="en-US" dirty="0" smtClean="0"/>
              <a:t>symptoms.</a:t>
            </a:r>
            <a:endParaRPr lang="en-US" dirty="0"/>
          </a:p>
          <a:p>
            <a:r>
              <a:rPr lang="en-US" dirty="0" smtClean="0"/>
              <a:t>If you get tested and treated, make sure your partner(s) also get tested and treated before you have sex with them again.</a:t>
            </a:r>
            <a:endParaRPr lang="en-US" dirty="0"/>
          </a:p>
        </p:txBody>
      </p:sp>
    </p:spTree>
    <p:extLst>
      <p:ext uri="{BB962C8B-B14F-4D97-AF65-F5344CB8AC3E}">
        <p14:creationId xmlns:p14="http://schemas.microsoft.com/office/powerpoint/2010/main" val="4260452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STIs: The Basics</a:t>
            </a:r>
            <a:endParaRPr lang="en-US" dirty="0"/>
          </a:p>
        </p:txBody>
      </p:sp>
      <p:sp>
        <p:nvSpPr>
          <p:cNvPr id="3" name="Content Placeholder 2"/>
          <p:cNvSpPr>
            <a:spLocks noGrp="1"/>
          </p:cNvSpPr>
          <p:nvPr>
            <p:ph idx="1"/>
          </p:nvPr>
        </p:nvSpPr>
        <p:spPr>
          <a:xfrm>
            <a:off x="2743200" y="1600200"/>
            <a:ext cx="5943600" cy="4525963"/>
          </a:xfrm>
        </p:spPr>
        <p:txBody>
          <a:bodyPr>
            <a:normAutofit fontScale="85000" lnSpcReduction="10000"/>
          </a:bodyPr>
          <a:lstStyle/>
          <a:p>
            <a:r>
              <a:rPr lang="en-US" dirty="0" smtClean="0"/>
              <a:t>STIs can be passed between two people if there is contact between a vagina, penis, anus, mouth, or hand or object that has touched any of these areas</a:t>
            </a:r>
          </a:p>
          <a:p>
            <a:r>
              <a:rPr lang="en-US" dirty="0" smtClean="0"/>
              <a:t>Most people with STIs don’t have any symptoms. Some people have a rash, feel unwell, or have discharge from the penis, vagina, or anus. </a:t>
            </a:r>
          </a:p>
          <a:p>
            <a:r>
              <a:rPr lang="en-US" dirty="0" smtClean="0"/>
              <a:t>People without symptoms can still pass STIs to others!</a:t>
            </a:r>
          </a:p>
          <a:p>
            <a:endParaRPr lang="en-US" dirty="0"/>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r="18889"/>
          <a:stretch/>
        </p:blipFill>
        <p:spPr bwMode="auto">
          <a:xfrm>
            <a:off x="0" y="1600200"/>
            <a:ext cx="2826073" cy="4481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0732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5105400" cy="1143000"/>
          </a:xfrm>
        </p:spPr>
        <p:txBody>
          <a:bodyPr>
            <a:normAutofit fontScale="90000"/>
          </a:bodyPr>
          <a:lstStyle/>
          <a:p>
            <a:r>
              <a:rPr lang="en-US" dirty="0" smtClean="0"/>
              <a:t>Safety Under The Sheets</a:t>
            </a:r>
            <a:endParaRPr lang="en-US" dirty="0"/>
          </a:p>
        </p:txBody>
      </p:sp>
      <p:sp>
        <p:nvSpPr>
          <p:cNvPr id="3" name="Content Placeholder 2"/>
          <p:cNvSpPr>
            <a:spLocks noGrp="1"/>
          </p:cNvSpPr>
          <p:nvPr>
            <p:ph idx="1"/>
          </p:nvPr>
        </p:nvSpPr>
        <p:spPr>
          <a:xfrm>
            <a:off x="1136272" y="1760925"/>
            <a:ext cx="5029200" cy="4525963"/>
          </a:xfrm>
        </p:spPr>
        <p:txBody>
          <a:bodyPr/>
          <a:lstStyle/>
          <a:p>
            <a:r>
              <a:rPr lang="en-US" dirty="0" smtClean="0"/>
              <a:t>Three steps for STI protection </a:t>
            </a:r>
          </a:p>
          <a:p>
            <a:pPr lvl="1"/>
            <a:r>
              <a:rPr lang="en-US" dirty="0" smtClean="0"/>
              <a:t>Wear a condom</a:t>
            </a:r>
          </a:p>
          <a:p>
            <a:pPr lvl="1"/>
            <a:r>
              <a:rPr lang="en-US" dirty="0" smtClean="0"/>
              <a:t>Get tested</a:t>
            </a:r>
          </a:p>
          <a:p>
            <a:pPr lvl="1"/>
            <a:r>
              <a:rPr lang="en-US" dirty="0" smtClean="0"/>
              <a:t>Get treated</a:t>
            </a:r>
            <a:endParaRPr lang="en-US" dirty="0"/>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82793"/>
          <a:stretch/>
        </p:blipFill>
        <p:spPr bwMode="auto">
          <a:xfrm>
            <a:off x="5562600" y="304800"/>
            <a:ext cx="2209800" cy="6335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2392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When should sexually active people get tested for STIs?</a:t>
            </a:r>
            <a:endParaRPr lang="en-CA" dirty="0"/>
          </a:p>
        </p:txBody>
      </p:sp>
      <p:sp>
        <p:nvSpPr>
          <p:cNvPr id="3" name="Content Placeholder 2"/>
          <p:cNvSpPr>
            <a:spLocks noGrp="1"/>
          </p:cNvSpPr>
          <p:nvPr>
            <p:ph idx="1"/>
          </p:nvPr>
        </p:nvSpPr>
        <p:spPr/>
        <p:txBody>
          <a:bodyPr/>
          <a:lstStyle/>
          <a:p>
            <a:r>
              <a:rPr lang="en-CA" dirty="0" smtClean="0"/>
              <a:t>If they have symptoms</a:t>
            </a:r>
          </a:p>
          <a:p>
            <a:r>
              <a:rPr lang="en-CA" dirty="0" smtClean="0"/>
              <a:t>Before having sex with a new partner</a:t>
            </a:r>
          </a:p>
          <a:p>
            <a:r>
              <a:rPr lang="en-CA" dirty="0" smtClean="0"/>
              <a:t>Every 3-6 months if they OR their partner are having sex with anyone else</a:t>
            </a:r>
          </a:p>
          <a:p>
            <a:endParaRPr lang="en-CA" dirty="0"/>
          </a:p>
          <a:p>
            <a:pPr marL="0" indent="0" algn="ctr">
              <a:buNone/>
            </a:pPr>
            <a:r>
              <a:rPr lang="en-CA" dirty="0" smtClean="0"/>
              <a:t>Get tested even if they use condoms!</a:t>
            </a:r>
            <a:endParaRPr lang="en-CA" dirty="0"/>
          </a:p>
        </p:txBody>
      </p:sp>
    </p:spTree>
    <p:extLst>
      <p:ext uri="{BB962C8B-B14F-4D97-AF65-F5344CB8AC3E}">
        <p14:creationId xmlns:p14="http://schemas.microsoft.com/office/powerpoint/2010/main" val="4152340447"/>
      </p:ext>
    </p:extLst>
  </p:cSld>
  <p:clrMapOvr>
    <a:masterClrMapping/>
  </p:clrMapOvr>
</p:sld>
</file>

<file path=ppt/theme/theme1.xml><?xml version="1.0" encoding="utf-8"?>
<a:theme xmlns:a="http://schemas.openxmlformats.org/drawingml/2006/main" name="GN Powerpoint H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GN Powerpoint HSS</Template>
  <TotalTime>351</TotalTime>
  <Words>1207</Words>
  <Application>Microsoft Office PowerPoint</Application>
  <PresentationFormat>On-screen Show (4:3)</PresentationFormat>
  <Paragraphs>142</Paragraphs>
  <Slides>23</Slides>
  <Notes>12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GN Powerpoint HSS</vt:lpstr>
      <vt:lpstr>Safer Sex – Information for Educators</vt:lpstr>
      <vt:lpstr>Nunavut-Specific Resources for Teaching Safer Sex</vt:lpstr>
      <vt:lpstr>Safe is Sexy! pamphlet</vt:lpstr>
      <vt:lpstr>PowerPoint Presentation</vt:lpstr>
      <vt:lpstr>Where to use this resource</vt:lpstr>
      <vt:lpstr>Key Messages</vt:lpstr>
      <vt:lpstr>STIs: The Basics</vt:lpstr>
      <vt:lpstr>Safety Under The Sheets</vt:lpstr>
      <vt:lpstr>When should sexually active people get tested for STIs?</vt:lpstr>
      <vt:lpstr>Condoms 101</vt:lpstr>
      <vt:lpstr>STI Testing Step By Step</vt:lpstr>
      <vt:lpstr>Talking to your Partner</vt:lpstr>
      <vt:lpstr>Your Partner Says/ You Say</vt:lpstr>
      <vt:lpstr>Choices</vt:lpstr>
      <vt:lpstr>Sexual Exposure Chart</vt:lpstr>
      <vt:lpstr>Extra note for educators regarding age of consent for STI testing/ treatment and birth control:</vt:lpstr>
      <vt:lpstr>Our role as sexuality educators</vt:lpstr>
      <vt:lpstr>Best Ways to Teach</vt:lpstr>
      <vt:lpstr>Activities for Teaching about Safer Sex</vt:lpstr>
      <vt:lpstr>Tips for educators teaching sexual health</vt:lpstr>
      <vt:lpstr>PowerPoint Presentation</vt:lpstr>
      <vt:lpstr>Consider…</vt:lpstr>
      <vt:lpstr>PowerPoint Presentation</vt:lpstr>
    </vt:vector>
  </TitlesOfParts>
  <Company>Government of Nunavut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One</dc:title>
  <dc:creator>Alemieux</dc:creator>
  <cp:lastModifiedBy>Administrator</cp:lastModifiedBy>
  <cp:revision>31</cp:revision>
  <cp:lastPrinted>2012-06-13T22:26:17Z</cp:lastPrinted>
  <dcterms:created xsi:type="dcterms:W3CDTF">2013-03-27T20:38:35Z</dcterms:created>
  <dcterms:modified xsi:type="dcterms:W3CDTF">2017-03-01T18:27:14Z</dcterms:modified>
</cp:coreProperties>
</file>