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4" r:id="rId3"/>
    <p:sldId id="265" r:id="rId4"/>
    <p:sldId id="266" r:id="rId5"/>
    <p:sldId id="268" r:id="rId6"/>
    <p:sldId id="269" r:id="rId7"/>
    <p:sldId id="270" r:id="rId8"/>
    <p:sldId id="271" r:id="rId9"/>
    <p:sldId id="276" r:id="rId10"/>
    <p:sldId id="272" r:id="rId11"/>
    <p:sldId id="273" r:id="rId12"/>
    <p:sldId id="274" r:id="rId13"/>
    <p:sldId id="261" r:id="rId14"/>
    <p:sldId id="275" r:id="rId15"/>
    <p:sldId id="277" r:id="rId16"/>
    <p:sldId id="278" r:id="rId17"/>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D18"/>
    <a:srgbClr val="FDD927"/>
    <a:srgbClr val="BAC233"/>
    <a:srgbClr val="006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6688" y="0"/>
            <a:ext cx="3041650" cy="465138"/>
          </a:xfrm>
          <a:prstGeom prst="rect">
            <a:avLst/>
          </a:prstGeom>
        </p:spPr>
        <p:txBody>
          <a:bodyPr vert="horz" lIns="91440" tIns="45720" rIns="91440" bIns="45720" rtlCol="0"/>
          <a:lstStyle>
            <a:lvl1pPr algn="r">
              <a:defRPr sz="1200"/>
            </a:lvl1pPr>
          </a:lstStyle>
          <a:p>
            <a:fld id="{9B873596-A758-4AAE-9A25-568EFC27F20C}" type="datetimeFigureOut">
              <a:rPr lang="en-CA" smtClean="0"/>
              <a:t>2017-02-05</a:t>
            </a:fld>
            <a:endParaRPr lang="en-CA"/>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39200"/>
            <a:ext cx="3041650" cy="465138"/>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1440" tIns="45720" rIns="91440" bIns="45720" rtlCol="0" anchor="b"/>
          <a:lstStyle>
            <a:lvl1pPr algn="r">
              <a:defRPr sz="1200"/>
            </a:lvl1pPr>
          </a:lstStyle>
          <a:p>
            <a:fld id="{EF2AB982-C4CE-479A-A320-D16377311C30}" type="slidenum">
              <a:rPr lang="en-CA" smtClean="0"/>
              <a:t>‹#›</a:t>
            </a:fld>
            <a:endParaRPr lang="en-CA"/>
          </a:p>
        </p:txBody>
      </p:sp>
    </p:spTree>
    <p:extLst>
      <p:ext uri="{BB962C8B-B14F-4D97-AF65-F5344CB8AC3E}">
        <p14:creationId xmlns:p14="http://schemas.microsoft.com/office/powerpoint/2010/main" val="1468811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nSpc>
                <a:spcPct val="90000"/>
              </a:lnSpc>
              <a:spcBef>
                <a:spcPts val="306"/>
              </a:spcBef>
              <a:spcAft>
                <a:spcPts val="306"/>
              </a:spcAft>
            </a:pPr>
            <a:r>
              <a:rPr lang="en-US" dirty="0" smtClean="0"/>
              <a:t>2</a:t>
            </a:r>
          </a:p>
          <a:p>
            <a:pPr lvl="1">
              <a:lnSpc>
                <a:spcPct val="90000"/>
              </a:lnSpc>
              <a:spcBef>
                <a:spcPts val="306"/>
              </a:spcBef>
              <a:spcAft>
                <a:spcPts val="306"/>
              </a:spcAft>
            </a:pPr>
            <a:endParaRPr lang="en-US" dirty="0" smtClean="0"/>
          </a:p>
          <a:p>
            <a:pPr lvl="1">
              <a:lnSpc>
                <a:spcPct val="90000"/>
              </a:lnSpc>
              <a:spcBef>
                <a:spcPts val="306"/>
              </a:spcBef>
              <a:spcAft>
                <a:spcPts val="306"/>
              </a:spcAft>
            </a:pPr>
            <a:endParaRPr lang="en-US" dirty="0" smtClean="0"/>
          </a:p>
          <a:p>
            <a:endParaRPr lang="en-US" dirty="0"/>
          </a:p>
        </p:txBody>
      </p:sp>
      <p:sp>
        <p:nvSpPr>
          <p:cNvPr id="4" name="Slide Number Placeholder 3"/>
          <p:cNvSpPr>
            <a:spLocks noGrp="1"/>
          </p:cNvSpPr>
          <p:nvPr>
            <p:ph type="sldNum" sz="quarter" idx="10"/>
          </p:nvPr>
        </p:nvSpPr>
        <p:spPr/>
        <p:txBody>
          <a:bodyPr/>
          <a:lstStyle/>
          <a:p>
            <a:fld id="{19F2B2CF-D52F-462E-A31B-8CDB59F92910}"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263046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nSpc>
                <a:spcPct val="90000"/>
              </a:lnSpc>
              <a:spcBef>
                <a:spcPts val="306"/>
              </a:spcBef>
              <a:spcAft>
                <a:spcPts val="306"/>
              </a:spcAft>
            </a:pPr>
            <a:r>
              <a:rPr lang="en-US" dirty="0" smtClean="0"/>
              <a:t>Write</a:t>
            </a:r>
            <a:r>
              <a:rPr lang="en-US" baseline="0" dirty="0" smtClean="0"/>
              <a:t> the group agreement on a whiteboard/ chart paper and hang up in the room. If anyone doesn’t follow this agreement, you can say “I want to remind everyone about the group agreement we all agreed to at the beginning of the class”</a:t>
            </a:r>
          </a:p>
          <a:p>
            <a:pPr lvl="1">
              <a:lnSpc>
                <a:spcPct val="90000"/>
              </a:lnSpc>
              <a:spcBef>
                <a:spcPts val="306"/>
              </a:spcBef>
              <a:spcAft>
                <a:spcPts val="306"/>
              </a:spcAft>
            </a:pPr>
            <a:endParaRPr lang="en-US" dirty="0" smtClean="0"/>
          </a:p>
          <a:p>
            <a:pPr lvl="1">
              <a:lnSpc>
                <a:spcPct val="90000"/>
              </a:lnSpc>
              <a:spcBef>
                <a:spcPts val="306"/>
              </a:spcBef>
              <a:spcAft>
                <a:spcPts val="306"/>
              </a:spcAft>
            </a:pPr>
            <a:endParaRPr lang="en-US" dirty="0" smtClean="0"/>
          </a:p>
          <a:p>
            <a:pPr lvl="1">
              <a:lnSpc>
                <a:spcPct val="90000"/>
              </a:lnSpc>
              <a:spcBef>
                <a:spcPts val="306"/>
              </a:spcBef>
              <a:spcAft>
                <a:spcPts val="306"/>
              </a:spcAft>
            </a:pPr>
            <a:endParaRPr lang="en-US" dirty="0" smtClean="0"/>
          </a:p>
          <a:p>
            <a:endParaRPr lang="en-US" dirty="0"/>
          </a:p>
        </p:txBody>
      </p:sp>
      <p:sp>
        <p:nvSpPr>
          <p:cNvPr id="4" name="Slide Number Placeholder 3"/>
          <p:cNvSpPr>
            <a:spLocks noGrp="1"/>
          </p:cNvSpPr>
          <p:nvPr>
            <p:ph type="sldNum" sz="quarter" idx="10"/>
          </p:nvPr>
        </p:nvSpPr>
        <p:spPr/>
        <p:txBody>
          <a:bodyPr/>
          <a:lstStyle/>
          <a:p>
            <a:fld id="{19F2B2CF-D52F-462E-A31B-8CDB59F92910}"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671230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-Getting consent does</a:t>
            </a:r>
            <a:r>
              <a:rPr lang="en-CA" baseline="0" dirty="0" smtClean="0"/>
              <a:t> not stop at Step 3: respect </a:t>
            </a:r>
          </a:p>
          <a:p>
            <a:r>
              <a:rPr lang="en-CA" baseline="0" dirty="0" smtClean="0"/>
              <a:t>-It is an ongoing conversation between partners before and during each new sexual activity </a:t>
            </a:r>
          </a:p>
          <a:p>
            <a:r>
              <a:rPr lang="en-CA" baseline="0" dirty="0" smtClean="0"/>
              <a:t>-</a:t>
            </a:r>
          </a:p>
        </p:txBody>
      </p:sp>
      <p:sp>
        <p:nvSpPr>
          <p:cNvPr id="4" name="Slide Number Placeholder 3"/>
          <p:cNvSpPr>
            <a:spLocks noGrp="1"/>
          </p:cNvSpPr>
          <p:nvPr>
            <p:ph type="sldNum" sz="quarter" idx="10"/>
          </p:nvPr>
        </p:nvSpPr>
        <p:spPr/>
        <p:txBody>
          <a:bodyPr/>
          <a:lstStyle/>
          <a:p>
            <a:fld id="{37DA81CB-DBCA-44A0-AC3D-CDFE1F3C64B9}" type="slidenum">
              <a:rPr lang="en-CA" smtClean="0"/>
              <a:t>5</a:t>
            </a:fld>
            <a:endParaRPr lang="en-CA"/>
          </a:p>
        </p:txBody>
      </p:sp>
    </p:spTree>
    <p:extLst>
      <p:ext uri="{BB962C8B-B14F-4D97-AF65-F5344CB8AC3E}">
        <p14:creationId xmlns:p14="http://schemas.microsoft.com/office/powerpoint/2010/main" val="1070500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2017-02-05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25112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2017-02-05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361965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2017-02-05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428057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7" name="Date Placeholder 3"/>
          <p:cNvSpPr>
            <a:spLocks noGrp="1"/>
          </p:cNvSpPr>
          <p:nvPr>
            <p:ph type="dt" sz="half" idx="10"/>
          </p:nvPr>
        </p:nvSpPr>
        <p:spPr>
          <a:xfrm>
            <a:off x="1371600" y="3886200"/>
            <a:ext cx="1905000" cy="457200"/>
          </a:xfrm>
          <a:prstGeom prst="rect">
            <a:avLst/>
          </a:prstGeom>
        </p:spPr>
        <p:txBody>
          <a:bodyPr/>
          <a:lstStyle>
            <a:lvl1pPr>
              <a:defRPr>
                <a:solidFill>
                  <a:srgbClr val="0070C0"/>
                </a:solidFill>
              </a:defRPr>
            </a:lvl1pPr>
          </a:lstStyle>
          <a:p>
            <a:endParaRPr lang="en-US" dirty="0"/>
          </a:p>
        </p:txBody>
      </p:sp>
    </p:spTree>
    <p:extLst>
      <p:ext uri="{BB962C8B-B14F-4D97-AF65-F5344CB8AC3E}">
        <p14:creationId xmlns:p14="http://schemas.microsoft.com/office/powerpoint/2010/main" val="3132016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pPr/>
              <a:t>2017-02-05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336035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26878B-36E5-4F09-9214-176A1E1FBA10}" type="datetimeFigureOut">
              <a:rPr lang="en-CA" smtClean="0"/>
              <a:pPr/>
              <a:t>2017-02-05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15544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326878B-36E5-4F09-9214-176A1E1FBA10}" type="datetimeFigureOut">
              <a:rPr lang="en-CA" smtClean="0"/>
              <a:pPr/>
              <a:t>2017-02-05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4182186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326878B-36E5-4F09-9214-176A1E1FBA10}" type="datetimeFigureOut">
              <a:rPr lang="en-CA" smtClean="0"/>
              <a:pPr/>
              <a:t>2017-02-05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89952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326878B-36E5-4F09-9214-176A1E1FBA10}" type="datetimeFigureOut">
              <a:rPr lang="en-CA" smtClean="0"/>
              <a:pPr/>
              <a:t>2017-02-05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66634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6878B-36E5-4F09-9214-176A1E1FBA10}" type="datetimeFigureOut">
              <a:rPr lang="en-CA" smtClean="0"/>
              <a:pPr/>
              <a:t>2017-02-05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24204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pPr/>
              <a:t>2017-02-05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380690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pPr/>
              <a:t>2017-02-05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pPr/>
              <a:t>‹#›</a:t>
            </a:fld>
            <a:endParaRPr lang="en-CA"/>
          </a:p>
        </p:txBody>
      </p:sp>
    </p:spTree>
    <p:extLst>
      <p:ext uri="{BB962C8B-B14F-4D97-AF65-F5344CB8AC3E}">
        <p14:creationId xmlns:p14="http://schemas.microsoft.com/office/powerpoint/2010/main" val="123741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6878B-36E5-4F09-9214-176A1E1FBA10}" type="datetimeFigureOut">
              <a:rPr lang="en-CA" smtClean="0"/>
              <a:pPr/>
              <a:t>2017-02-05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CD0E6-9D1D-4FEB-939D-095AAEFE68BF}" type="slidenum">
              <a:rPr lang="en-CA" smtClean="0"/>
              <a:pPr/>
              <a:t>‹#›</a:t>
            </a:fld>
            <a:endParaRPr lang="en-CA"/>
          </a:p>
        </p:txBody>
      </p:sp>
    </p:spTree>
    <p:extLst>
      <p:ext uri="{BB962C8B-B14F-4D97-AF65-F5344CB8AC3E}">
        <p14:creationId xmlns:p14="http://schemas.microsoft.com/office/powerpoint/2010/main" val="4148378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irespectmyself.ca/sites/default/files/public/video/tea_and_consent_clean-sd.mp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www.sexandu.ca/" TargetMode="External"/><Relationship Id="rId2" Type="http://schemas.openxmlformats.org/officeDocument/2006/relationships/hyperlink" Target="http://www.irespectmyself.ca/"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www.kidshelpphone.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0"/>
            <a:ext cx="8305800" cy="2613025"/>
          </a:xfrm>
        </p:spPr>
        <p:txBody>
          <a:bodyPr>
            <a:normAutofit/>
          </a:bodyPr>
          <a:lstStyle/>
          <a:p>
            <a:r>
              <a:rPr lang="en-CA" sz="6000" b="1" dirty="0" smtClean="0">
                <a:latin typeface="Arial" pitchFamily="34" charset="0"/>
                <a:cs typeface="Arial" pitchFamily="34" charset="0"/>
              </a:rPr>
              <a:t>Sexual Consent</a:t>
            </a:r>
            <a:endParaRPr lang="en-CA" sz="6000" b="1" dirty="0">
              <a:latin typeface="Arial" pitchFamily="34" charset="0"/>
              <a:cs typeface="Arial" pitchFamily="34" charset="0"/>
            </a:endParaRPr>
          </a:p>
        </p:txBody>
      </p:sp>
      <p:sp>
        <p:nvSpPr>
          <p:cNvPr id="3" name="Subtitle 2"/>
          <p:cNvSpPr>
            <a:spLocks noGrp="1"/>
          </p:cNvSpPr>
          <p:nvPr>
            <p:ph type="subTitle" idx="1"/>
          </p:nvPr>
        </p:nvSpPr>
        <p:spPr>
          <a:xfrm>
            <a:off x="228600" y="5486400"/>
            <a:ext cx="6927776" cy="1371600"/>
          </a:xfrm>
        </p:spPr>
        <p:txBody>
          <a:bodyPr>
            <a:normAutofit fontScale="92500" lnSpcReduction="10000"/>
          </a:bodyPr>
          <a:lstStyle/>
          <a:p>
            <a:pPr algn="l"/>
            <a:endParaRPr lang="en-CA" sz="2800" i="1" dirty="0" smtClean="0">
              <a:solidFill>
                <a:schemeClr val="tx1"/>
              </a:solidFill>
              <a:latin typeface="Arial" pitchFamily="34" charset="0"/>
              <a:cs typeface="Arial" pitchFamily="34" charset="0"/>
            </a:endParaRPr>
          </a:p>
          <a:p>
            <a:pPr algn="l"/>
            <a:r>
              <a:rPr lang="en-CA" sz="2800" i="1" dirty="0" smtClean="0">
                <a:solidFill>
                  <a:schemeClr val="tx1"/>
                </a:solidFill>
                <a:latin typeface="Arial" pitchFamily="34" charset="0"/>
                <a:cs typeface="Arial" pitchFamily="34" charset="0"/>
              </a:rPr>
              <a:t>Date:</a:t>
            </a:r>
          </a:p>
          <a:p>
            <a:pPr algn="l"/>
            <a:r>
              <a:rPr lang="en-CA" sz="2800" i="1" dirty="0" smtClean="0">
                <a:solidFill>
                  <a:schemeClr val="tx1"/>
                </a:solidFill>
                <a:latin typeface="Arial" pitchFamily="34" charset="0"/>
                <a:cs typeface="Arial" pitchFamily="34" charset="0"/>
              </a:rPr>
              <a:t>Presented by:</a:t>
            </a:r>
          </a:p>
        </p:txBody>
      </p:sp>
    </p:spTree>
    <p:extLst>
      <p:ext uri="{BB962C8B-B14F-4D97-AF65-F5344CB8AC3E}">
        <p14:creationId xmlns:p14="http://schemas.microsoft.com/office/powerpoint/2010/main" val="3528617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6600" y="17602"/>
            <a:ext cx="2286000" cy="6786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1251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5771"/>
            <a:ext cx="4657725" cy="6873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6243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28831"/>
            <a:ext cx="6289536" cy="6716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9484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Cup of Tea Consent </a:t>
            </a:r>
            <a:r>
              <a:rPr lang="en-CA" dirty="0"/>
              <a:t>V</a:t>
            </a:r>
            <a:r>
              <a:rPr lang="en-CA" dirty="0" smtClean="0"/>
              <a:t>ideo</a:t>
            </a:r>
            <a:endParaRPr lang="en-CA" dirty="0"/>
          </a:p>
        </p:txBody>
      </p:sp>
      <p:sp>
        <p:nvSpPr>
          <p:cNvPr id="3" name="Content Placeholder 2"/>
          <p:cNvSpPr>
            <a:spLocks noGrp="1"/>
          </p:cNvSpPr>
          <p:nvPr>
            <p:ph idx="1"/>
          </p:nvPr>
        </p:nvSpPr>
        <p:spPr/>
        <p:txBody>
          <a:bodyPr/>
          <a:lstStyle/>
          <a:p>
            <a:pPr marL="0" indent="0">
              <a:buNone/>
            </a:pPr>
            <a:endParaRPr lang="en-US" dirty="0"/>
          </a:p>
          <a:p>
            <a:r>
              <a:rPr lang="en-US" dirty="0" smtClean="0">
                <a:hlinkClick r:id="rId2"/>
              </a:rPr>
              <a:t>Cup of Tea Consent Video</a:t>
            </a:r>
            <a:endParaRPr lang="en-CA" dirty="0"/>
          </a:p>
        </p:txBody>
      </p:sp>
    </p:spTree>
    <p:extLst>
      <p:ext uri="{BB962C8B-B14F-4D97-AF65-F5344CB8AC3E}">
        <p14:creationId xmlns:p14="http://schemas.microsoft.com/office/powerpoint/2010/main" val="4237898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
            <a:ext cx="4876800" cy="6815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725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6733" y="838200"/>
            <a:ext cx="7772400" cy="1470025"/>
          </a:xfrm>
        </p:spPr>
        <p:txBody>
          <a:bodyPr/>
          <a:lstStyle/>
          <a:p>
            <a:pPr algn="ctr"/>
            <a:r>
              <a:rPr lang="en-US" b="1" dirty="0" smtClean="0"/>
              <a:t>Any Questions?</a:t>
            </a:r>
            <a:endParaRPr lang="en-US" b="1" dirty="0"/>
          </a:p>
        </p:txBody>
      </p:sp>
      <p:pic>
        <p:nvPicPr>
          <p:cNvPr id="18434" name="Picture 2" descr="C:\Documents and Settings\BClarke\Local Settings\Temporary Internet Files\Content.IE5\GNX79A81\MC900441902[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530474"/>
            <a:ext cx="3017467" cy="356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558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704088"/>
            <a:ext cx="8229600" cy="819912"/>
          </a:xfrm>
        </p:spPr>
        <p:txBody>
          <a:bodyPr/>
          <a:lstStyle/>
          <a:p>
            <a:pPr algn="ctr"/>
            <a:r>
              <a:rPr lang="en-US" sz="4000" b="1" smtClean="0"/>
              <a:t>Where </a:t>
            </a:r>
            <a:r>
              <a:rPr lang="en-US" sz="4000" b="1" dirty="0" smtClean="0"/>
              <a:t>can I get more </a:t>
            </a:r>
            <a:r>
              <a:rPr lang="en-US" sz="4000" b="1" smtClean="0"/>
              <a:t>information?</a:t>
            </a:r>
            <a:endParaRPr lang="en-US" sz="4000" b="1" dirty="0"/>
          </a:p>
        </p:txBody>
      </p:sp>
      <p:sp>
        <p:nvSpPr>
          <p:cNvPr id="17411" name="Rectangle 3"/>
          <p:cNvSpPr>
            <a:spLocks noGrp="1" noChangeArrowheads="1"/>
          </p:cNvSpPr>
          <p:nvPr>
            <p:ph idx="1"/>
          </p:nvPr>
        </p:nvSpPr>
        <p:spPr>
          <a:xfrm>
            <a:off x="304800" y="1752600"/>
            <a:ext cx="8305800" cy="4800600"/>
          </a:xfrm>
        </p:spPr>
        <p:txBody>
          <a:bodyPr>
            <a:normAutofit/>
          </a:bodyPr>
          <a:lstStyle/>
          <a:p>
            <a:r>
              <a:rPr lang="en-US" sz="2800" dirty="0" smtClean="0"/>
              <a:t>From the Health </a:t>
            </a:r>
            <a:r>
              <a:rPr lang="en-US" sz="2800" dirty="0"/>
              <a:t>C</a:t>
            </a:r>
            <a:r>
              <a:rPr lang="en-US" sz="2800" dirty="0" smtClean="0"/>
              <a:t>entre</a:t>
            </a:r>
          </a:p>
          <a:p>
            <a:pPr lvl="1"/>
            <a:r>
              <a:rPr lang="en-US" sz="2400" dirty="0" smtClean="0"/>
              <a:t>Community Health Representative </a:t>
            </a:r>
          </a:p>
          <a:p>
            <a:pPr lvl="1"/>
            <a:r>
              <a:rPr lang="en-US" sz="2400" dirty="0" smtClean="0"/>
              <a:t>Community Health Nurse or Doctor</a:t>
            </a:r>
          </a:p>
          <a:p>
            <a:pPr marL="457200" lvl="1" indent="0">
              <a:buNone/>
            </a:pPr>
            <a:endParaRPr lang="en-US" sz="2400" dirty="0" smtClean="0"/>
          </a:p>
          <a:p>
            <a:r>
              <a:rPr lang="en-US" sz="2800" dirty="0" smtClean="0"/>
              <a:t>From a trusted adult</a:t>
            </a:r>
          </a:p>
          <a:p>
            <a:endParaRPr lang="en-US" sz="2800" dirty="0" smtClean="0"/>
          </a:p>
          <a:p>
            <a:r>
              <a:rPr lang="en-US" sz="2800" dirty="0" smtClean="0"/>
              <a:t>From websites you can trust</a:t>
            </a:r>
            <a:endParaRPr lang="en-US" sz="2800" dirty="0"/>
          </a:p>
          <a:p>
            <a:pPr lvl="1"/>
            <a:r>
              <a:rPr lang="en-US" sz="2400" smtClean="0">
                <a:hlinkClick r:id="rId2"/>
              </a:rPr>
              <a:t>www.irespectmyself.ca</a:t>
            </a:r>
            <a:r>
              <a:rPr lang="en-US" sz="2400" smtClean="0"/>
              <a:t> </a:t>
            </a:r>
            <a:endParaRPr lang="en-US" sz="2400" dirty="0" smtClean="0"/>
          </a:p>
          <a:p>
            <a:pPr lvl="1"/>
            <a:r>
              <a:rPr lang="en-US" sz="2400" dirty="0" smtClean="0">
                <a:hlinkClick r:id="rId3"/>
              </a:rPr>
              <a:t>www.sexandu.ca</a:t>
            </a:r>
            <a:r>
              <a:rPr lang="en-US" sz="2400" dirty="0" smtClean="0"/>
              <a:t> </a:t>
            </a:r>
          </a:p>
          <a:p>
            <a:pPr lvl="1"/>
            <a:r>
              <a:rPr lang="en-US" sz="2400" dirty="0" smtClean="0">
                <a:hlinkClick r:id="rId4"/>
              </a:rPr>
              <a:t>www.kidshelpphone.ca</a:t>
            </a:r>
            <a:r>
              <a:rPr lang="en-US" sz="2400" dirty="0" smtClean="0"/>
              <a:t> </a:t>
            </a:r>
            <a:endParaRPr lang="en-US" sz="2400" dirty="0" smtClean="0"/>
          </a:p>
          <a:p>
            <a:pPr lvl="1"/>
            <a:endParaRPr lang="en-US" sz="2400" dirty="0" smtClean="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1200" y="3276600"/>
            <a:ext cx="2604700" cy="2604700"/>
          </a:xfrm>
          <a:prstGeom prst="rect">
            <a:avLst/>
          </a:prstGeom>
        </p:spPr>
      </p:pic>
    </p:spTree>
    <p:extLst>
      <p:ext uri="{BB962C8B-B14F-4D97-AF65-F5344CB8AC3E}">
        <p14:creationId xmlns:p14="http://schemas.microsoft.com/office/powerpoint/2010/main" val="3485971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2199587"/>
            <a:ext cx="3475703" cy="3475703"/>
          </a:xfrm>
          <a:prstGeom prst="rect">
            <a:avLst/>
          </a:prstGeom>
        </p:spPr>
      </p:pic>
      <p:sp>
        <p:nvSpPr>
          <p:cNvPr id="3074" name="Rectangle 2"/>
          <p:cNvSpPr>
            <a:spLocks noGrp="1" noChangeArrowheads="1"/>
          </p:cNvSpPr>
          <p:nvPr>
            <p:ph type="title"/>
          </p:nvPr>
        </p:nvSpPr>
        <p:spPr>
          <a:xfrm>
            <a:off x="457200" y="457200"/>
            <a:ext cx="8229600" cy="1143000"/>
          </a:xfrm>
        </p:spPr>
        <p:txBody>
          <a:bodyPr/>
          <a:lstStyle/>
          <a:p>
            <a:pPr algn="ctr"/>
            <a:r>
              <a:rPr lang="en-US" b="1" dirty="0" smtClean="0"/>
              <a:t>Today’s Agenda</a:t>
            </a:r>
            <a:endParaRPr lang="en-US" b="1" dirty="0"/>
          </a:p>
        </p:txBody>
      </p:sp>
      <p:sp>
        <p:nvSpPr>
          <p:cNvPr id="3075" name="Rectangle 3"/>
          <p:cNvSpPr>
            <a:spLocks noGrp="1" noChangeArrowheads="1"/>
          </p:cNvSpPr>
          <p:nvPr>
            <p:ph idx="1"/>
          </p:nvPr>
        </p:nvSpPr>
        <p:spPr>
          <a:xfrm>
            <a:off x="251520" y="1844824"/>
            <a:ext cx="4853880" cy="4829248"/>
          </a:xfrm>
        </p:spPr>
        <p:txBody>
          <a:bodyPr>
            <a:normAutofit/>
          </a:bodyPr>
          <a:lstStyle/>
          <a:p>
            <a:pPr>
              <a:lnSpc>
                <a:spcPct val="90000"/>
              </a:lnSpc>
              <a:spcBef>
                <a:spcPts val="600"/>
              </a:spcBef>
              <a:spcAft>
                <a:spcPts val="600"/>
              </a:spcAft>
            </a:pPr>
            <a:r>
              <a:rPr lang="en-US" dirty="0" smtClean="0"/>
              <a:t>Learn what consent is</a:t>
            </a:r>
          </a:p>
          <a:p>
            <a:pPr>
              <a:lnSpc>
                <a:spcPct val="90000"/>
              </a:lnSpc>
              <a:spcBef>
                <a:spcPts val="600"/>
              </a:spcBef>
              <a:spcAft>
                <a:spcPts val="600"/>
              </a:spcAft>
            </a:pPr>
            <a:r>
              <a:rPr lang="en-US" dirty="0" smtClean="0"/>
              <a:t>Learn to recognize consent and non-consent</a:t>
            </a:r>
          </a:p>
          <a:p>
            <a:pPr>
              <a:lnSpc>
                <a:spcPct val="90000"/>
              </a:lnSpc>
              <a:spcBef>
                <a:spcPts val="600"/>
              </a:spcBef>
              <a:spcAft>
                <a:spcPts val="600"/>
              </a:spcAft>
            </a:pPr>
            <a:r>
              <a:rPr lang="en-US" dirty="0" smtClean="0"/>
              <a:t>Learn about ages of </a:t>
            </a:r>
            <a:r>
              <a:rPr lang="en-US" dirty="0" smtClean="0"/>
              <a:t>consent</a:t>
            </a:r>
          </a:p>
          <a:p>
            <a:pPr>
              <a:lnSpc>
                <a:spcPct val="90000"/>
              </a:lnSpc>
              <a:spcBef>
                <a:spcPts val="600"/>
              </a:spcBef>
              <a:spcAft>
                <a:spcPts val="600"/>
              </a:spcAft>
            </a:pPr>
            <a:r>
              <a:rPr lang="en-US" dirty="0" smtClean="0"/>
              <a:t>Practice asking for consent</a:t>
            </a:r>
            <a:endParaRPr lang="en-US" dirty="0" smtClean="0"/>
          </a:p>
        </p:txBody>
      </p:sp>
      <p:sp>
        <p:nvSpPr>
          <p:cNvPr id="4" name="TextBox 3"/>
          <p:cNvSpPr txBox="1"/>
          <p:nvPr/>
        </p:nvSpPr>
        <p:spPr>
          <a:xfrm>
            <a:off x="457200" y="5695890"/>
            <a:ext cx="3581400" cy="261610"/>
          </a:xfrm>
          <a:prstGeom prst="rect">
            <a:avLst/>
          </a:prstGeom>
          <a:noFill/>
        </p:spPr>
        <p:txBody>
          <a:bodyPr wrap="square" rtlCol="0">
            <a:spAutoFit/>
          </a:bodyPr>
          <a:lstStyle/>
          <a:p>
            <a:endParaRPr lang="en-US" sz="1100" dirty="0">
              <a:solidFill>
                <a:prstClr val="black"/>
              </a:solidFill>
            </a:endParaRPr>
          </a:p>
        </p:txBody>
      </p:sp>
    </p:spTree>
    <p:extLst>
      <p:ext uri="{BB962C8B-B14F-4D97-AF65-F5344CB8AC3E}">
        <p14:creationId xmlns:p14="http://schemas.microsoft.com/office/powerpoint/2010/main" val="781867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28600"/>
            <a:ext cx="8229600" cy="1143000"/>
          </a:xfrm>
        </p:spPr>
        <p:txBody>
          <a:bodyPr/>
          <a:lstStyle/>
          <a:p>
            <a:pPr algn="ctr"/>
            <a:r>
              <a:rPr lang="en-US" b="1" dirty="0" smtClean="0"/>
              <a:t>Group Agreement</a:t>
            </a:r>
            <a:endParaRPr lang="en-US" b="1" dirty="0"/>
          </a:p>
        </p:txBody>
      </p:sp>
      <p:sp>
        <p:nvSpPr>
          <p:cNvPr id="3075" name="Rectangle 3"/>
          <p:cNvSpPr>
            <a:spLocks noGrp="1" noChangeArrowheads="1"/>
          </p:cNvSpPr>
          <p:nvPr>
            <p:ph idx="1"/>
          </p:nvPr>
        </p:nvSpPr>
        <p:spPr>
          <a:xfrm>
            <a:off x="457200" y="990600"/>
            <a:ext cx="8229600" cy="5318720"/>
          </a:xfrm>
        </p:spPr>
        <p:txBody>
          <a:bodyPr>
            <a:normAutofit lnSpcReduction="10000"/>
          </a:bodyPr>
          <a:lstStyle/>
          <a:p>
            <a:pPr marL="0" indent="0">
              <a:lnSpc>
                <a:spcPct val="90000"/>
              </a:lnSpc>
              <a:spcBef>
                <a:spcPts val="600"/>
              </a:spcBef>
              <a:spcAft>
                <a:spcPts val="600"/>
              </a:spcAft>
              <a:buNone/>
            </a:pPr>
            <a:endParaRPr lang="en-US" dirty="0" smtClean="0"/>
          </a:p>
          <a:p>
            <a:r>
              <a:rPr lang="en-CA" dirty="0"/>
              <a:t>All questions are ok, at any time.</a:t>
            </a:r>
          </a:p>
          <a:p>
            <a:r>
              <a:rPr lang="en-CA" dirty="0"/>
              <a:t>If someone tells a personal story inside this room, it stays in this room.</a:t>
            </a:r>
          </a:p>
          <a:p>
            <a:r>
              <a:rPr lang="en-CA" dirty="0" smtClean="0"/>
              <a:t>Be respectful </a:t>
            </a:r>
            <a:r>
              <a:rPr lang="en-CA" dirty="0"/>
              <a:t>– we all have our personal values and </a:t>
            </a:r>
            <a:r>
              <a:rPr lang="en-CA" dirty="0" smtClean="0"/>
              <a:t>beliefs. No </a:t>
            </a:r>
            <a:r>
              <a:rPr lang="en-CA" dirty="0"/>
              <a:t>putting anyone down</a:t>
            </a:r>
            <a:r>
              <a:rPr lang="en-CA" dirty="0" smtClean="0"/>
              <a:t>.</a:t>
            </a:r>
          </a:p>
          <a:p>
            <a:r>
              <a:rPr lang="en-CA" dirty="0" smtClean="0"/>
              <a:t>It’s ok to pass.</a:t>
            </a:r>
          </a:p>
          <a:p>
            <a:pPr>
              <a:lnSpc>
                <a:spcPct val="90000"/>
              </a:lnSpc>
              <a:spcBef>
                <a:spcPts val="600"/>
              </a:spcBef>
              <a:spcAft>
                <a:spcPts val="600"/>
              </a:spcAft>
            </a:pPr>
            <a:r>
              <a:rPr lang="en-US" dirty="0" smtClean="0"/>
              <a:t>Have fun learning!</a:t>
            </a:r>
          </a:p>
          <a:p>
            <a:pPr>
              <a:lnSpc>
                <a:spcPct val="90000"/>
              </a:lnSpc>
              <a:spcBef>
                <a:spcPts val="600"/>
              </a:spcBef>
              <a:spcAft>
                <a:spcPts val="600"/>
              </a:spcAft>
            </a:pPr>
            <a:r>
              <a:rPr lang="en-US" dirty="0" smtClean="0"/>
              <a:t>When you see this symbol, we want you to try to answer the question!</a:t>
            </a:r>
          </a:p>
        </p:txBody>
      </p:sp>
      <p:sp>
        <p:nvSpPr>
          <p:cNvPr id="4" name="TextBox 3"/>
          <p:cNvSpPr txBox="1"/>
          <p:nvPr/>
        </p:nvSpPr>
        <p:spPr>
          <a:xfrm>
            <a:off x="457200" y="5695890"/>
            <a:ext cx="3581400" cy="261610"/>
          </a:xfrm>
          <a:prstGeom prst="rect">
            <a:avLst/>
          </a:prstGeom>
          <a:noFill/>
        </p:spPr>
        <p:txBody>
          <a:bodyPr wrap="square" rtlCol="0">
            <a:spAutoFit/>
          </a:bodyPr>
          <a:lstStyle/>
          <a:p>
            <a:endParaRPr lang="en-US" sz="1100" dirty="0">
              <a:solidFill>
                <a:prstClr val="black"/>
              </a:solidFill>
            </a:endParaRPr>
          </a:p>
        </p:txBody>
      </p:sp>
      <p:pic>
        <p:nvPicPr>
          <p:cNvPr id="5" name="Picture 2" descr="C:\Documents and Settings\BClarke\Local Settings\Temporary Internet Files\Content.IE5\GNX79A81\MC9004419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5502745"/>
            <a:ext cx="1119575" cy="1322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832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consent?</a:t>
            </a:r>
            <a:endParaRPr lang="en-CA" dirty="0"/>
          </a:p>
        </p:txBody>
      </p:sp>
      <p:pic>
        <p:nvPicPr>
          <p:cNvPr id="4" name="Picture 2" descr="C:\Documents and Settings\BClarke\Local Settings\Temporary Internet Files\Content.IE5\GNX79A81\MC900441902[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2286000"/>
            <a:ext cx="2353114" cy="2780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679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74638"/>
            <a:ext cx="8229600" cy="1143000"/>
          </a:xfrm>
        </p:spPr>
        <p:txBody>
          <a:bodyPr/>
          <a:lstStyle/>
          <a:p>
            <a:r>
              <a:rPr lang="en-CA" dirty="0" smtClean="0"/>
              <a:t>Three Steps for Consent</a:t>
            </a:r>
            <a:endParaRPr lang="en-CA" dirty="0"/>
          </a:p>
        </p:txBody>
      </p:sp>
      <p:grpSp>
        <p:nvGrpSpPr>
          <p:cNvPr id="5" name="Group 4"/>
          <p:cNvGrpSpPr/>
          <p:nvPr/>
        </p:nvGrpSpPr>
        <p:grpSpPr>
          <a:xfrm>
            <a:off x="990600" y="1844824"/>
            <a:ext cx="6886969" cy="3987004"/>
            <a:chOff x="1181450" y="765175"/>
            <a:chExt cx="6886969" cy="3987004"/>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069" y="3751496"/>
              <a:ext cx="2140350" cy="1000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450" y="3751497"/>
              <a:ext cx="2320292" cy="963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V="1">
              <a:off x="2775645" y="1844824"/>
              <a:ext cx="1220291" cy="172819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a:off x="5652120" y="1844824"/>
              <a:ext cx="936104" cy="172819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flipH="1" flipV="1">
              <a:off x="3635896" y="4233067"/>
              <a:ext cx="2088232" cy="476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nvGrpSpPr>
            <p:cNvPr id="2" name="Group 4"/>
            <p:cNvGrpSpPr>
              <a:grpSpLocks noChangeAspect="1"/>
            </p:cNvGrpSpPr>
            <p:nvPr/>
          </p:nvGrpSpPr>
          <p:grpSpPr bwMode="auto">
            <a:xfrm>
              <a:off x="4140200" y="765175"/>
              <a:ext cx="1412875" cy="1104900"/>
              <a:chOff x="2608" y="482"/>
              <a:chExt cx="890" cy="696"/>
            </a:xfrm>
          </p:grpSpPr>
          <p:sp>
            <p:nvSpPr>
              <p:cNvPr id="3" name="AutoShape 3"/>
              <p:cNvSpPr>
                <a:spLocks noChangeAspect="1" noChangeArrowheads="1" noTextEdit="1"/>
              </p:cNvSpPr>
              <p:nvPr/>
            </p:nvSpPr>
            <p:spPr bwMode="auto">
              <a:xfrm>
                <a:off x="2608" y="482"/>
                <a:ext cx="890"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pic>
            <p:nvPicPr>
              <p:cNvPr id="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8" y="482"/>
                <a:ext cx="896" cy="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674517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Activity: True or False</a:t>
            </a:r>
            <a:endParaRPr lang="en-CA" dirty="0"/>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181676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3871965" cy="1143000"/>
          </a:xfrm>
        </p:spPr>
        <p:txBody>
          <a:bodyPr>
            <a:normAutofit fontScale="90000"/>
          </a:bodyPr>
          <a:lstStyle/>
          <a:p>
            <a:r>
              <a:rPr lang="en-CA" dirty="0" smtClean="0"/>
              <a:t>Asking for Consent in Different Situations</a:t>
            </a:r>
            <a:endParaRPr lang="en-CA" dirty="0"/>
          </a:p>
        </p:txBody>
      </p:sp>
      <p:sp>
        <p:nvSpPr>
          <p:cNvPr id="3" name="Content Placeholder 2"/>
          <p:cNvSpPr>
            <a:spLocks noGrp="1"/>
          </p:cNvSpPr>
          <p:nvPr>
            <p:ph idx="1"/>
          </p:nvPr>
        </p:nvSpPr>
        <p:spPr>
          <a:xfrm>
            <a:off x="457200" y="1600200"/>
            <a:ext cx="3871965" cy="4525963"/>
          </a:xfrm>
        </p:spPr>
        <p:txBody>
          <a:bodyPr/>
          <a:lstStyle/>
          <a:p>
            <a:endParaRPr lang="en-CA" dirty="0" smtClean="0"/>
          </a:p>
          <a:p>
            <a:endParaRPr lang="en-CA" dirty="0"/>
          </a:p>
          <a:p>
            <a:endParaRPr lang="en-CA" dirty="0" smtClean="0"/>
          </a:p>
          <a:p>
            <a:r>
              <a:rPr lang="en-CA" dirty="0" smtClean="0"/>
              <a:t>Alcohol/ drug use, asleep, unconscious</a:t>
            </a:r>
          </a:p>
          <a:p>
            <a:r>
              <a:rPr lang="en-CA" dirty="0" smtClean="0"/>
              <a:t>Pressured or forced</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9165" y="1"/>
            <a:ext cx="481483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2478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0" y="0"/>
            <a:ext cx="4374186" cy="6843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8698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Activity: Parallel Lines</a:t>
            </a:r>
            <a:endParaRPr lang="en-CA" dirty="0"/>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1883107100"/>
      </p:ext>
    </p:extLst>
  </p:cSld>
  <p:clrMapOvr>
    <a:masterClrMapping/>
  </p:clrMapOvr>
</p:sld>
</file>

<file path=ppt/theme/theme1.xml><?xml version="1.0" encoding="utf-8"?>
<a:theme xmlns:a="http://schemas.openxmlformats.org/drawingml/2006/main" name="GN Powerpoint H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GN Powerpoint HSS</Template>
  <TotalTime>59</TotalTime>
  <Words>254</Words>
  <Application>Microsoft Office PowerPoint</Application>
  <PresentationFormat>On-screen Show (4:3)</PresentationFormat>
  <Paragraphs>53</Paragraphs>
  <Slides>16</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GN Powerpoint HSS</vt:lpstr>
      <vt:lpstr>Sexual Consent</vt:lpstr>
      <vt:lpstr>Today’s Agenda</vt:lpstr>
      <vt:lpstr>Group Agreement</vt:lpstr>
      <vt:lpstr>What is consent?</vt:lpstr>
      <vt:lpstr>Three Steps for Consent</vt:lpstr>
      <vt:lpstr>Activity: True or False</vt:lpstr>
      <vt:lpstr>Asking for Consent in Different Situations</vt:lpstr>
      <vt:lpstr>PowerPoint Presentation</vt:lpstr>
      <vt:lpstr>Activity: Parallel Lines</vt:lpstr>
      <vt:lpstr>PowerPoint Presentation</vt:lpstr>
      <vt:lpstr>PowerPoint Presentation</vt:lpstr>
      <vt:lpstr>PowerPoint Presentation</vt:lpstr>
      <vt:lpstr>Cup of Tea Consent Video</vt:lpstr>
      <vt:lpstr>PowerPoint Presentation</vt:lpstr>
      <vt:lpstr>Any Questions?</vt:lpstr>
      <vt:lpstr>Where can I get more information?</vt:lpstr>
    </vt:vector>
  </TitlesOfParts>
  <Company>Government of Nunavut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One</dc:title>
  <dc:creator>Alemieux</dc:creator>
  <cp:lastModifiedBy>Andrea Monahan</cp:lastModifiedBy>
  <cp:revision>11</cp:revision>
  <cp:lastPrinted>2012-06-13T22:26:17Z</cp:lastPrinted>
  <dcterms:created xsi:type="dcterms:W3CDTF">2013-03-27T20:38:35Z</dcterms:created>
  <dcterms:modified xsi:type="dcterms:W3CDTF">2017-02-06T00:42:30Z</dcterms:modified>
</cp:coreProperties>
</file>