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4" r:id="rId3"/>
    <p:sldId id="261" r:id="rId4"/>
    <p:sldId id="285" r:id="rId5"/>
    <p:sldId id="262" r:id="rId6"/>
    <p:sldId id="286" r:id="rId7"/>
    <p:sldId id="264" r:id="rId8"/>
    <p:sldId id="265" r:id="rId9"/>
    <p:sldId id="266" r:id="rId10"/>
    <p:sldId id="267" r:id="rId11"/>
    <p:sldId id="268" r:id="rId12"/>
    <p:sldId id="269" r:id="rId13"/>
    <p:sldId id="271" r:id="rId14"/>
    <p:sldId id="287" r:id="rId15"/>
    <p:sldId id="288" r:id="rId16"/>
    <p:sldId id="289" r:id="rId17"/>
    <p:sldId id="290" r:id="rId18"/>
    <p:sldId id="291" r:id="rId19"/>
    <p:sldId id="292" r:id="rId20"/>
    <p:sldId id="294" r:id="rId21"/>
    <p:sldId id="293" r:id="rId22"/>
    <p:sldId id="295" r:id="rId23"/>
    <p:sldId id="283" r:id="rId2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F98AC87C-7511-4E69-B044-CE7A1127FCA4}" type="datetimeFigureOut">
              <a:rPr lang="en-CA" smtClean="0"/>
              <a:t>2017-03-01</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BD6DE80D-AE3A-4068-ABE1-A8862A3A5FE6}" type="slidenum">
              <a:rPr lang="en-CA" smtClean="0"/>
              <a:t>‹#›</a:t>
            </a:fld>
            <a:endParaRPr lang="en-CA"/>
          </a:p>
        </p:txBody>
      </p:sp>
    </p:spTree>
    <p:extLst>
      <p:ext uri="{BB962C8B-B14F-4D97-AF65-F5344CB8AC3E}">
        <p14:creationId xmlns:p14="http://schemas.microsoft.com/office/powerpoint/2010/main" val="64881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3</a:t>
            </a:fld>
            <a:endParaRPr lang="en-CA"/>
          </a:p>
        </p:txBody>
      </p:sp>
    </p:spTree>
    <p:extLst>
      <p:ext uri="{BB962C8B-B14F-4D97-AF65-F5344CB8AC3E}">
        <p14:creationId xmlns:p14="http://schemas.microsoft.com/office/powerpoint/2010/main" val="217533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096AFB-CAE7-47F0-AF06-64FC35D673FF}" type="slidenum">
              <a:rPr lang="en-US" smtClean="0"/>
              <a:t>6</a:t>
            </a:fld>
            <a:endParaRPr lang="en-US"/>
          </a:p>
        </p:txBody>
      </p:sp>
    </p:spTree>
    <p:extLst>
      <p:ext uri="{BB962C8B-B14F-4D97-AF65-F5344CB8AC3E}">
        <p14:creationId xmlns:p14="http://schemas.microsoft.com/office/powerpoint/2010/main" val="318898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7</a:t>
            </a:fld>
            <a:endParaRPr lang="en-CA"/>
          </a:p>
        </p:txBody>
      </p:sp>
    </p:spTree>
    <p:extLst>
      <p:ext uri="{BB962C8B-B14F-4D97-AF65-F5344CB8AC3E}">
        <p14:creationId xmlns:p14="http://schemas.microsoft.com/office/powerpoint/2010/main" val="321679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72E426-A503-4E7D-A1D3-9238E89E20DE}" type="slidenum">
              <a:rPr lang="en-CA" smtClean="0"/>
              <a:t>17</a:t>
            </a:fld>
            <a:endParaRPr lang="en-CA"/>
          </a:p>
        </p:txBody>
      </p:sp>
    </p:spTree>
    <p:extLst>
      <p:ext uri="{BB962C8B-B14F-4D97-AF65-F5344CB8AC3E}">
        <p14:creationId xmlns:p14="http://schemas.microsoft.com/office/powerpoint/2010/main" val="357810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2017-03-01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2017-03-01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respectmyself.ca/sites/default/files/public/video/tea_and_consent_clean-sd.mp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iwtc.org/ideas/10_gam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sexualhealth@gov.nu.ca" TargetMode="External"/><Relationship Id="rId4" Type="http://schemas.openxmlformats.org/officeDocument/2006/relationships/hyperlink" Target="http://www.irespectmyself.c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exandu.ca/consent/" TargetMode="External"/><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5" Type="http://schemas.openxmlformats.org/officeDocument/2006/relationships/hyperlink" Target="https://www.kidshelpphone.ca/Teens/InfoBooth/Sexting/Consent.aspx" TargetMode="External"/><Relationship Id="rId4" Type="http://schemas.openxmlformats.org/officeDocument/2006/relationships/hyperlink" Target="https://www.kidshelpphone.ca/Teens/InfoBooth/Money-jobs-laws/Laws/The-law-and-your-body.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sexualhealth@gov.nu.ca" TargetMode="External"/><Relationship Id="rId4" Type="http://schemas.openxmlformats.org/officeDocument/2006/relationships/hyperlink" Target="http://www.irespectmyself.c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respectmyself.ca/"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sexualhealth@gov.nu.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8305800" cy="2460625"/>
          </a:xfrm>
        </p:spPr>
        <p:txBody>
          <a:bodyPr>
            <a:normAutofit fontScale="90000"/>
          </a:bodyPr>
          <a:lstStyle/>
          <a:p>
            <a:r>
              <a:rPr lang="en-CA" sz="6000" b="1" dirty="0" smtClean="0">
                <a:latin typeface="Arial" pitchFamily="34" charset="0"/>
                <a:cs typeface="Arial" pitchFamily="34" charset="0"/>
              </a:rPr>
              <a:t>Sexual Consent – Information for Sexual Health Educators</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4953000"/>
            <a:ext cx="6927776" cy="1905000"/>
          </a:xfrm>
        </p:spPr>
        <p:txBody>
          <a:bodyPr>
            <a:normAutofit lnSpcReduction="10000"/>
          </a:bodyPr>
          <a:lstStyle/>
          <a:p>
            <a:pPr algn="l"/>
            <a:endParaRPr lang="en-CA" sz="2800" i="1" dirty="0" smtClean="0">
              <a:solidFill>
                <a:schemeClr val="tx1"/>
              </a:solidFill>
              <a:latin typeface="Arial" pitchFamily="34" charset="0"/>
              <a:cs typeface="Arial" pitchFamily="34" charset="0"/>
            </a:endParaRPr>
          </a:p>
          <a:p>
            <a:pPr algn="l"/>
            <a:r>
              <a:rPr lang="en-CA" sz="2800" i="1" dirty="0" smtClean="0">
                <a:solidFill>
                  <a:schemeClr val="tx1"/>
                </a:solidFill>
                <a:latin typeface="Arial" pitchFamily="34" charset="0"/>
                <a:cs typeface="Arial" pitchFamily="34" charset="0"/>
              </a:rPr>
              <a:t>January 2017</a:t>
            </a:r>
          </a:p>
          <a:p>
            <a:pPr algn="l"/>
            <a:r>
              <a:rPr lang="en-CA" sz="2800" i="1" dirty="0" smtClean="0">
                <a:solidFill>
                  <a:schemeClr val="tx1"/>
                </a:solidFill>
                <a:latin typeface="Arial" pitchFamily="34" charset="0"/>
                <a:cs typeface="Arial" pitchFamily="34" charset="0"/>
              </a:rPr>
              <a:t>Please contact </a:t>
            </a:r>
            <a:r>
              <a:rPr lang="en-CA" sz="2800" i="1" dirty="0" smtClean="0">
                <a:solidFill>
                  <a:schemeClr val="tx1"/>
                </a:solidFill>
                <a:latin typeface="Arial" pitchFamily="34" charset="0"/>
                <a:cs typeface="Arial" pitchFamily="34" charset="0"/>
                <a:hlinkClick r:id="rId3"/>
              </a:rPr>
              <a:t>sexualhealth@gov.nu.ca</a:t>
            </a:r>
            <a:r>
              <a:rPr lang="en-CA" sz="2800" i="1" dirty="0" smtClean="0">
                <a:solidFill>
                  <a:schemeClr val="tx1"/>
                </a:solidFill>
                <a:latin typeface="Arial" pitchFamily="34" charset="0"/>
                <a:cs typeface="Arial" pitchFamily="34" charset="0"/>
              </a:rPr>
              <a:t> if you need support to teach this topic.</a:t>
            </a:r>
          </a:p>
          <a:p>
            <a:pPr algn="l"/>
            <a:endParaRPr lang="en-CA" sz="2800" i="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06922" cy="1143000"/>
          </a:xfrm>
        </p:spPr>
        <p:txBody>
          <a:bodyPr/>
          <a:lstStyle/>
          <a:p>
            <a:r>
              <a:rPr lang="en-CA" dirty="0" smtClean="0"/>
              <a:t>Respect</a:t>
            </a:r>
            <a:endParaRPr lang="en-CA" dirty="0"/>
          </a:p>
        </p:txBody>
      </p:sp>
      <p:sp>
        <p:nvSpPr>
          <p:cNvPr id="4" name="Content Placeholder 3"/>
          <p:cNvSpPr>
            <a:spLocks noGrp="1"/>
          </p:cNvSpPr>
          <p:nvPr>
            <p:ph idx="1"/>
          </p:nvPr>
        </p:nvSpPr>
        <p:spPr>
          <a:xfrm>
            <a:off x="457200" y="1600200"/>
            <a:ext cx="4106922" cy="4525963"/>
          </a:xfrm>
        </p:spPr>
        <p:txBody>
          <a:bodyPr/>
          <a:lstStyle/>
          <a:p>
            <a:r>
              <a:rPr lang="en-CA" dirty="0" smtClean="0"/>
              <a:t>Consent is ongoing.</a:t>
            </a:r>
          </a:p>
          <a:p>
            <a:r>
              <a:rPr lang="en-CA" dirty="0" smtClean="0"/>
              <a:t>Someone can change their mind at any time.</a:t>
            </a:r>
          </a:p>
          <a:p>
            <a:endParaRPr lang="en-C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903" y="0"/>
            <a:ext cx="4470116"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708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856" y="477192"/>
            <a:ext cx="4029075" cy="5865515"/>
          </a:xfrm>
        </p:spPr>
        <p:txBody>
          <a:bodyPr>
            <a:normAutofit/>
          </a:bodyPr>
          <a:lstStyle/>
          <a:p>
            <a:r>
              <a:rPr lang="en-CA" dirty="0" smtClean="0"/>
              <a:t>De-normalize sexual violence.</a:t>
            </a:r>
          </a:p>
          <a:p>
            <a:r>
              <a:rPr lang="en-CA" dirty="0" smtClean="0"/>
              <a:t>For people who’ve experienced sexual violence, give them resources and reassure that it’s not their fault.</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0"/>
            <a:ext cx="4657725" cy="681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97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52900" cy="1143000"/>
          </a:xfrm>
        </p:spPr>
        <p:txBody>
          <a:bodyPr/>
          <a:lstStyle/>
          <a:p>
            <a:r>
              <a:rPr lang="en-CA" dirty="0" smtClean="0"/>
              <a:t>Age of Consent</a:t>
            </a:r>
            <a:endParaRPr lang="en-CA" dirty="0"/>
          </a:p>
        </p:txBody>
      </p:sp>
      <p:sp>
        <p:nvSpPr>
          <p:cNvPr id="3" name="Content Placeholder 2"/>
          <p:cNvSpPr>
            <a:spLocks noGrp="1"/>
          </p:cNvSpPr>
          <p:nvPr>
            <p:ph idx="1"/>
          </p:nvPr>
        </p:nvSpPr>
        <p:spPr>
          <a:xfrm>
            <a:off x="457200" y="1600200"/>
            <a:ext cx="4152900" cy="4525963"/>
          </a:xfrm>
        </p:spPr>
        <p:txBody>
          <a:bodyPr/>
          <a:lstStyle/>
          <a:p>
            <a:r>
              <a:rPr lang="en-CA" dirty="0" smtClean="0"/>
              <a:t>Just because someone </a:t>
            </a:r>
            <a:r>
              <a:rPr lang="en-CA" i="1" dirty="0" smtClean="0"/>
              <a:t>CAN</a:t>
            </a:r>
            <a:r>
              <a:rPr lang="en-CA" dirty="0"/>
              <a:t> </a:t>
            </a:r>
            <a:r>
              <a:rPr lang="en-CA" dirty="0" smtClean="0"/>
              <a:t>consent, doesn’t mean they </a:t>
            </a:r>
            <a:r>
              <a:rPr lang="en-CA" i="1" dirty="0" smtClean="0"/>
              <a:t>HAVE</a:t>
            </a:r>
            <a:r>
              <a:rPr lang="en-CA" dirty="0" smtClean="0"/>
              <a:t> to consent.</a:t>
            </a:r>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12435"/>
            <a:ext cx="4533900" cy="6800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3234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82220" cy="4525963"/>
          </a:xfrm>
        </p:spPr>
        <p:txBody>
          <a:bodyPr/>
          <a:lstStyle/>
          <a:p>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1406413"/>
            <a:ext cx="3672408" cy="5451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CA" dirty="0" smtClean="0"/>
              <a:t>Reminder!</a:t>
            </a:r>
            <a:endParaRPr lang="en-CA" dirty="0"/>
          </a:p>
        </p:txBody>
      </p:sp>
    </p:spTree>
    <p:extLst>
      <p:ext uri="{BB962C8B-B14F-4D97-AF65-F5344CB8AC3E}">
        <p14:creationId xmlns:p14="http://schemas.microsoft.com/office/powerpoint/2010/main" val="2730955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mtClean="0"/>
              <a:t>Choices</a:t>
            </a:r>
            <a:endParaRPr lang="en-CA" dirty="0"/>
          </a:p>
        </p:txBody>
      </p:sp>
      <p:sp>
        <p:nvSpPr>
          <p:cNvPr id="3" name="Content Placeholder 2"/>
          <p:cNvSpPr>
            <a:spLocks noGrp="1"/>
          </p:cNvSpPr>
          <p:nvPr>
            <p:ph idx="1"/>
          </p:nvPr>
        </p:nvSpPr>
        <p:spPr>
          <a:xfrm>
            <a:off x="457200" y="1600200"/>
            <a:ext cx="5244715" cy="4525963"/>
          </a:xfrm>
        </p:spPr>
        <p:txBody>
          <a:bodyPr>
            <a:normAutofit fontScale="92500" lnSpcReduction="10000"/>
          </a:bodyPr>
          <a:lstStyle/>
          <a:p>
            <a:r>
              <a:rPr lang="en-CA" dirty="0" smtClean="0"/>
              <a:t>Available in all schools in Nunavut: graphic novel, lesson plans, and DVD</a:t>
            </a:r>
          </a:p>
          <a:p>
            <a:r>
              <a:rPr lang="en-CA" dirty="0" smtClean="0"/>
              <a:t>Approved by </a:t>
            </a:r>
            <a:r>
              <a:rPr lang="en-CA" dirty="0" err="1" smtClean="0"/>
              <a:t>Dept</a:t>
            </a:r>
            <a:r>
              <a:rPr lang="en-CA" dirty="0" smtClean="0"/>
              <a:t> of Education for Grade 7-9 </a:t>
            </a:r>
            <a:r>
              <a:rPr lang="en-CA" dirty="0" err="1" smtClean="0"/>
              <a:t>Aulajaaqtut</a:t>
            </a:r>
            <a:endParaRPr lang="en-CA" dirty="0" smtClean="0"/>
          </a:p>
          <a:p>
            <a:r>
              <a:rPr lang="en-CA" dirty="0" smtClean="0"/>
              <a:t>Themes: sexual health, decision making, peer pressure, healthy relationships, communication</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15" y="1615934"/>
            <a:ext cx="3442085" cy="3787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3365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Cup of Tea Consent </a:t>
            </a:r>
            <a:r>
              <a:rPr lang="en-CA" dirty="0"/>
              <a:t>V</a:t>
            </a:r>
            <a:r>
              <a:rPr lang="en-CA" dirty="0" smtClean="0"/>
              <a:t>ideo</a:t>
            </a:r>
            <a:endParaRPr lang="en-CA" dirty="0"/>
          </a:p>
        </p:txBody>
      </p:sp>
      <p:sp>
        <p:nvSpPr>
          <p:cNvPr id="3" name="Content Placeholder 2"/>
          <p:cNvSpPr>
            <a:spLocks noGrp="1"/>
          </p:cNvSpPr>
          <p:nvPr>
            <p:ph idx="1"/>
          </p:nvPr>
        </p:nvSpPr>
        <p:spPr/>
        <p:txBody>
          <a:bodyPr/>
          <a:lstStyle/>
          <a:p>
            <a:r>
              <a:rPr lang="en-CA" dirty="0">
                <a:hlinkClick r:id="rId2"/>
              </a:rPr>
              <a:t>http://</a:t>
            </a:r>
            <a:r>
              <a:rPr lang="en-CA" dirty="0" smtClean="0">
                <a:hlinkClick r:id="rId2"/>
              </a:rPr>
              <a:t>www.irespectmyself.ca/sites/default/files/public/video/tea_and_consent_clean-sd.mp4</a:t>
            </a:r>
            <a:r>
              <a:rPr lang="en-CA" dirty="0" smtClean="0"/>
              <a:t> </a:t>
            </a:r>
            <a:endParaRPr lang="en-CA" dirty="0"/>
          </a:p>
        </p:txBody>
      </p:sp>
    </p:spTree>
    <p:extLst>
      <p:ext uri="{BB962C8B-B14F-4D97-AF65-F5344CB8AC3E}">
        <p14:creationId xmlns:p14="http://schemas.microsoft.com/office/powerpoint/2010/main" val="4169049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CA" dirty="0" smtClean="0"/>
              <a:t>Extra note for educators regarding age of consent for STI testing/ treatment and birth control:</a:t>
            </a:r>
            <a:endParaRPr lang="en-CA" dirty="0"/>
          </a:p>
        </p:txBody>
      </p:sp>
      <p:sp>
        <p:nvSpPr>
          <p:cNvPr id="3" name="Content Placeholder 2"/>
          <p:cNvSpPr>
            <a:spLocks noGrp="1"/>
          </p:cNvSpPr>
          <p:nvPr>
            <p:ph idx="1"/>
          </p:nvPr>
        </p:nvSpPr>
        <p:spPr/>
        <p:txBody>
          <a:bodyPr>
            <a:normAutofit lnSpcReduction="10000"/>
          </a:bodyPr>
          <a:lstStyle/>
          <a:p>
            <a:endParaRPr lang="en-CA" dirty="0" smtClean="0"/>
          </a:p>
          <a:p>
            <a:r>
              <a:rPr lang="en-CA" dirty="0" smtClean="0"/>
              <a:t>Anyone, of any age, can come to the health centre for STI testing/ treatment and birth control.</a:t>
            </a:r>
          </a:p>
          <a:p>
            <a:r>
              <a:rPr lang="en-CA" dirty="0"/>
              <a:t>If the person is young, the nurse may ask a few extra questions to be sure that the person is not being sexually abused and to be sure that the person understands the benefits and risks of treatment.</a:t>
            </a:r>
          </a:p>
        </p:txBody>
      </p:sp>
    </p:spTree>
    <p:extLst>
      <p:ext uri="{BB962C8B-B14F-4D97-AF65-F5344CB8AC3E}">
        <p14:creationId xmlns:p14="http://schemas.microsoft.com/office/powerpoint/2010/main" val="313776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Our role as sexuality </a:t>
            </a:r>
            <a:r>
              <a:rPr lang="en-CA" dirty="0" smtClean="0"/>
              <a:t>educators</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Build our participants’</a:t>
            </a:r>
          </a:p>
          <a:p>
            <a:r>
              <a:rPr lang="en-CA" dirty="0" smtClean="0"/>
              <a:t>Knowledge </a:t>
            </a:r>
          </a:p>
          <a:p>
            <a:r>
              <a:rPr lang="en-CA" dirty="0" smtClean="0"/>
              <a:t>Skills </a:t>
            </a:r>
          </a:p>
          <a:p>
            <a:r>
              <a:rPr lang="en-CA" dirty="0" smtClean="0"/>
              <a:t>Confidence</a:t>
            </a:r>
          </a:p>
          <a:p>
            <a:pPr marL="457200" lvl="1" indent="0">
              <a:buNone/>
            </a:pPr>
            <a:endParaRPr lang="en-CA" dirty="0" smtClean="0"/>
          </a:p>
          <a:p>
            <a:pPr marL="0" indent="0" algn="ctr">
              <a:buNone/>
            </a:pPr>
            <a:r>
              <a:rPr lang="en-CA" sz="4400" dirty="0" smtClean="0"/>
              <a:t>How can we do this?</a:t>
            </a:r>
          </a:p>
          <a:p>
            <a:pPr marL="457200" lvl="1" indent="0">
              <a:buNone/>
            </a:pPr>
            <a:endParaRPr lang="en-CA" dirty="0"/>
          </a:p>
        </p:txBody>
      </p:sp>
    </p:spTree>
    <p:extLst>
      <p:ext uri="{BB962C8B-B14F-4D97-AF65-F5344CB8AC3E}">
        <p14:creationId xmlns:p14="http://schemas.microsoft.com/office/powerpoint/2010/main" val="224108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Best Ways to Teach</a:t>
            </a:r>
            <a:endParaRPr lang="en-CA" dirty="0"/>
          </a:p>
        </p:txBody>
      </p:sp>
      <p:sp>
        <p:nvSpPr>
          <p:cNvPr id="4" name="Content Placeholder 3"/>
          <p:cNvSpPr>
            <a:spLocks noGrp="1"/>
          </p:cNvSpPr>
          <p:nvPr>
            <p:ph sz="half" idx="1"/>
          </p:nvPr>
        </p:nvSpPr>
        <p:spPr/>
        <p:txBody>
          <a:bodyPr>
            <a:normAutofit fontScale="70000" lnSpcReduction="20000"/>
          </a:bodyPr>
          <a:lstStyle/>
          <a:p>
            <a:r>
              <a:rPr lang="en-CA" dirty="0" smtClean="0"/>
              <a:t>Find out what they already know</a:t>
            </a:r>
          </a:p>
          <a:p>
            <a:r>
              <a:rPr lang="en-CA" dirty="0" smtClean="0"/>
              <a:t>Make them feel good about themselves – recognize success!</a:t>
            </a:r>
          </a:p>
          <a:p>
            <a:r>
              <a:rPr lang="en-CA" dirty="0" smtClean="0"/>
              <a:t>Make it relevant to their life</a:t>
            </a:r>
          </a:p>
          <a:p>
            <a:r>
              <a:rPr lang="en-CA" dirty="0" smtClean="0"/>
              <a:t>Focus on good things – not just fear</a:t>
            </a:r>
          </a:p>
          <a:p>
            <a:r>
              <a:rPr lang="en-CA" dirty="0"/>
              <a:t>Humour – get the giggles out</a:t>
            </a:r>
          </a:p>
          <a:p>
            <a:r>
              <a:rPr lang="en-CA" dirty="0" smtClean="0"/>
              <a:t>Drama/ Role Play</a:t>
            </a:r>
          </a:p>
          <a:p>
            <a:r>
              <a:rPr lang="en-CA" dirty="0" smtClean="0"/>
              <a:t>Telling stories</a:t>
            </a:r>
          </a:p>
          <a:p>
            <a:r>
              <a:rPr lang="en-CA" dirty="0" smtClean="0"/>
              <a:t>Yell out words to get comfortable saying them</a:t>
            </a:r>
          </a:p>
          <a:p>
            <a:r>
              <a:rPr lang="en-CA" dirty="0" smtClean="0"/>
              <a:t>Arts and crafts</a:t>
            </a:r>
          </a:p>
          <a:p>
            <a:r>
              <a:rPr lang="en-CA" dirty="0" smtClean="0"/>
              <a:t>Songs</a:t>
            </a:r>
          </a:p>
          <a:p>
            <a:r>
              <a:rPr lang="en-CA" dirty="0" smtClean="0"/>
              <a:t>Radio and TV script writing</a:t>
            </a:r>
            <a:endParaRPr lang="en-CA" dirty="0"/>
          </a:p>
        </p:txBody>
      </p:sp>
      <p:sp>
        <p:nvSpPr>
          <p:cNvPr id="5" name="Content Placeholder 4"/>
          <p:cNvSpPr>
            <a:spLocks noGrp="1"/>
          </p:cNvSpPr>
          <p:nvPr>
            <p:ph sz="half" idx="2"/>
          </p:nvPr>
        </p:nvSpPr>
        <p:spPr/>
        <p:txBody>
          <a:bodyPr>
            <a:normAutofit fontScale="70000" lnSpcReduction="20000"/>
          </a:bodyPr>
          <a:lstStyle/>
          <a:p>
            <a:r>
              <a:rPr lang="en-CA" dirty="0" smtClean="0"/>
              <a:t>Videos</a:t>
            </a:r>
          </a:p>
          <a:p>
            <a:r>
              <a:rPr lang="en-CA" dirty="0" smtClean="0"/>
              <a:t>Activities and games</a:t>
            </a:r>
          </a:p>
          <a:p>
            <a:r>
              <a:rPr lang="en-CA" dirty="0" smtClean="0"/>
              <a:t>Debates</a:t>
            </a:r>
          </a:p>
          <a:p>
            <a:r>
              <a:rPr lang="en-CA" dirty="0" smtClean="0"/>
              <a:t>Expert groups – have them teach themselves!</a:t>
            </a:r>
          </a:p>
          <a:p>
            <a:r>
              <a:rPr lang="en-CA" dirty="0" smtClean="0"/>
              <a:t>Storytelling</a:t>
            </a:r>
          </a:p>
          <a:p>
            <a:r>
              <a:rPr lang="en-CA" dirty="0" smtClean="0"/>
              <a:t>Hands-on</a:t>
            </a:r>
          </a:p>
          <a:p>
            <a:r>
              <a:rPr lang="en-CA" dirty="0" smtClean="0"/>
              <a:t>Pictures</a:t>
            </a:r>
          </a:p>
          <a:p>
            <a:r>
              <a:rPr lang="en-CA" dirty="0" smtClean="0"/>
              <a:t>Guest speakers</a:t>
            </a:r>
          </a:p>
          <a:p>
            <a:r>
              <a:rPr lang="en-CA" dirty="0" smtClean="0"/>
              <a:t>Field trips</a:t>
            </a:r>
          </a:p>
          <a:p>
            <a:r>
              <a:rPr lang="en-CA" dirty="0" smtClean="0"/>
              <a:t>Question box</a:t>
            </a:r>
          </a:p>
          <a:p>
            <a:r>
              <a:rPr lang="en-CA" dirty="0"/>
              <a:t>Ask questions to check participant’s </a:t>
            </a:r>
            <a:r>
              <a:rPr lang="en-CA" dirty="0" smtClean="0"/>
              <a:t>understanding</a:t>
            </a:r>
          </a:p>
          <a:p>
            <a:endParaRPr lang="en-CA" dirty="0" smtClean="0"/>
          </a:p>
        </p:txBody>
      </p:sp>
    </p:spTree>
    <p:extLst>
      <p:ext uri="{BB962C8B-B14F-4D97-AF65-F5344CB8AC3E}">
        <p14:creationId xmlns:p14="http://schemas.microsoft.com/office/powerpoint/2010/main" val="297840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Activities for Teaching about Sexual Consent</a:t>
            </a:r>
            <a:endParaRPr lang="en-CA" dirty="0"/>
          </a:p>
        </p:txBody>
      </p:sp>
      <p:sp>
        <p:nvSpPr>
          <p:cNvPr id="6" name="Content Placeholder 5"/>
          <p:cNvSpPr>
            <a:spLocks noGrp="1"/>
          </p:cNvSpPr>
          <p:nvPr>
            <p:ph idx="1"/>
          </p:nvPr>
        </p:nvSpPr>
        <p:spPr/>
        <p:txBody>
          <a:bodyPr>
            <a:normAutofit fontScale="62500" lnSpcReduction="20000"/>
          </a:bodyPr>
          <a:lstStyle/>
          <a:p>
            <a:r>
              <a:rPr lang="en-CA" dirty="0" smtClean="0"/>
              <a:t>Parallel Lines</a:t>
            </a:r>
          </a:p>
          <a:p>
            <a:r>
              <a:rPr lang="en-CA" dirty="0" smtClean="0"/>
              <a:t>Think-Pair-Share</a:t>
            </a:r>
          </a:p>
          <a:p>
            <a:r>
              <a:rPr lang="en-CA" dirty="0" smtClean="0"/>
              <a:t>Gallery Walk</a:t>
            </a:r>
          </a:p>
          <a:p>
            <a:r>
              <a:rPr lang="en-CA" dirty="0" smtClean="0"/>
              <a:t>Role Play</a:t>
            </a:r>
          </a:p>
          <a:p>
            <a:r>
              <a:rPr lang="en-CA" dirty="0" smtClean="0"/>
              <a:t>True/False</a:t>
            </a:r>
          </a:p>
          <a:p>
            <a:r>
              <a:rPr lang="en-CA" dirty="0" smtClean="0"/>
              <a:t>Expert Groups</a:t>
            </a:r>
          </a:p>
          <a:p>
            <a:r>
              <a:rPr lang="en-CA" dirty="0" smtClean="0"/>
              <a:t>BINGO</a:t>
            </a:r>
          </a:p>
          <a:p>
            <a:r>
              <a:rPr lang="en-CA" dirty="0" smtClean="0"/>
              <a:t>Storytelling – stories, poems, songs</a:t>
            </a:r>
          </a:p>
          <a:p>
            <a:r>
              <a:rPr lang="en-CA" dirty="0" smtClean="0"/>
              <a:t>Condom balloons</a:t>
            </a:r>
          </a:p>
          <a:p>
            <a:r>
              <a:rPr lang="en-CA" dirty="0" smtClean="0"/>
              <a:t>Debates</a:t>
            </a:r>
          </a:p>
          <a:p>
            <a:r>
              <a:rPr lang="en-CA" dirty="0" smtClean="0"/>
              <a:t>Guest speakers</a:t>
            </a:r>
          </a:p>
          <a:p>
            <a:r>
              <a:rPr lang="en-CA" dirty="0" smtClean="0"/>
              <a:t>Field trips to the health centre</a:t>
            </a:r>
          </a:p>
          <a:p>
            <a:r>
              <a:rPr lang="en-CA" dirty="0" smtClean="0"/>
              <a:t>Games for Adolescent </a:t>
            </a:r>
            <a:r>
              <a:rPr lang="en-CA" dirty="0"/>
              <a:t>Reproductive Health - </a:t>
            </a:r>
            <a:r>
              <a:rPr lang="en-CA" dirty="0">
                <a:hlinkClick r:id="rId2"/>
              </a:rPr>
              <a:t>http://</a:t>
            </a:r>
            <a:r>
              <a:rPr lang="en-CA" dirty="0" smtClean="0">
                <a:hlinkClick r:id="rId2"/>
              </a:rPr>
              <a:t>www.iwtc.org/ideas/10_games.pdf</a:t>
            </a:r>
            <a:r>
              <a:rPr lang="en-CA" dirty="0" smtClean="0"/>
              <a:t> </a:t>
            </a:r>
            <a:endParaRPr lang="en-CA" dirty="0"/>
          </a:p>
          <a:p>
            <a:endParaRPr lang="en-CA" dirty="0" smtClean="0"/>
          </a:p>
          <a:p>
            <a:endParaRPr lang="en-CA" dirty="0"/>
          </a:p>
        </p:txBody>
      </p:sp>
    </p:spTree>
    <p:extLst>
      <p:ext uri="{BB962C8B-B14F-4D97-AF65-F5344CB8AC3E}">
        <p14:creationId xmlns:p14="http://schemas.microsoft.com/office/powerpoint/2010/main" val="305750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Nunavut-Specific Resources for Teaching about Sexual Consent</a:t>
            </a: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1037"/>
            <a:ext cx="3901463" cy="4292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0800000">
            <a:off x="838200" y="1651037"/>
            <a:ext cx="2929043" cy="4292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9968" y="6334780"/>
            <a:ext cx="3822843" cy="523220"/>
          </a:xfrm>
          <a:prstGeom prst="rect">
            <a:avLst/>
          </a:prstGeom>
          <a:noFill/>
        </p:spPr>
        <p:txBody>
          <a:bodyPr wrap="square" rtlCol="0">
            <a:spAutoFit/>
          </a:bodyPr>
          <a:lstStyle/>
          <a:p>
            <a:r>
              <a:rPr lang="en-CA" sz="1400" dirty="0" smtClean="0"/>
              <a:t>Available at: </a:t>
            </a:r>
            <a:r>
              <a:rPr lang="en-CA" sz="1400" dirty="0" smtClean="0">
                <a:hlinkClick r:id="rId4"/>
              </a:rPr>
              <a:t>www.irespectmyself.ca</a:t>
            </a:r>
            <a:r>
              <a:rPr lang="en-CA" sz="1400" dirty="0" smtClean="0"/>
              <a:t>, from local CHR, or by contacting </a:t>
            </a:r>
            <a:r>
              <a:rPr lang="en-CA" sz="1400" dirty="0" smtClean="0">
                <a:hlinkClick r:id="rId5"/>
              </a:rPr>
              <a:t>sexualhealth@gov.nu.ca</a:t>
            </a:r>
            <a:r>
              <a:rPr lang="en-CA" sz="1400" dirty="0" smtClean="0"/>
              <a:t> </a:t>
            </a:r>
            <a:endParaRPr lang="en-CA" sz="1400" dirty="0"/>
          </a:p>
        </p:txBody>
      </p:sp>
    </p:spTree>
    <p:extLst>
      <p:ext uri="{BB962C8B-B14F-4D97-AF65-F5344CB8AC3E}">
        <p14:creationId xmlns:p14="http://schemas.microsoft.com/office/powerpoint/2010/main" val="276778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Tips for educators teaching sexual health</a:t>
            </a:r>
            <a:endParaRPr lang="en-CA" dirty="0"/>
          </a:p>
        </p:txBody>
      </p:sp>
      <p:sp>
        <p:nvSpPr>
          <p:cNvPr id="3" name="Content Placeholder 2"/>
          <p:cNvSpPr>
            <a:spLocks noGrp="1"/>
          </p:cNvSpPr>
          <p:nvPr>
            <p:ph idx="1"/>
          </p:nvPr>
        </p:nvSpPr>
        <p:spPr>
          <a:xfrm>
            <a:off x="755576" y="1340768"/>
            <a:ext cx="7920880" cy="3168352"/>
          </a:xfrm>
        </p:spPr>
        <p:txBody>
          <a:bodyPr>
            <a:normAutofit/>
          </a:bodyPr>
          <a:lstStyle/>
          <a:p>
            <a:r>
              <a:rPr lang="en-CA" dirty="0" smtClean="0"/>
              <a:t>Be honest, open, and welcoming</a:t>
            </a:r>
          </a:p>
          <a:p>
            <a:r>
              <a:rPr lang="en-CA" dirty="0" smtClean="0"/>
              <a:t>Keep your sense of humour</a:t>
            </a:r>
          </a:p>
          <a:p>
            <a:r>
              <a:rPr lang="en-CA" dirty="0" smtClean="0"/>
              <a:t>Don’t worry if the conversation isn’t perfect</a:t>
            </a:r>
          </a:p>
          <a:p>
            <a:r>
              <a:rPr lang="en-CA" dirty="0" smtClean="0"/>
              <a:t>Use TV shows, music, movies, the news, and real life to start a conversation.</a:t>
            </a:r>
            <a:endParaRPr lang="en-CA"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7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lgn="ctr">
              <a:buNone/>
            </a:pPr>
            <a:r>
              <a:rPr lang="en-CA" sz="5400" dirty="0" smtClean="0"/>
              <a:t>“People won’t remember what you said or what you did. They will remember how you made them feel.”</a:t>
            </a:r>
            <a:endParaRPr lang="en-CA" sz="5400" dirty="0"/>
          </a:p>
        </p:txBody>
      </p:sp>
    </p:spTree>
    <p:extLst>
      <p:ext uri="{BB962C8B-B14F-4D97-AF65-F5344CB8AC3E}">
        <p14:creationId xmlns:p14="http://schemas.microsoft.com/office/powerpoint/2010/main" val="1119787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Asking a respected Elder to come in and speak about the topic to share traditional knowledge and values.</a:t>
            </a:r>
          </a:p>
          <a:p>
            <a:r>
              <a:rPr lang="en-CA" dirty="0" smtClean="0"/>
              <a:t>Meet with the Elder in advance to discuss the topic and ensure appropriate, inclusive, and respectful sharing of knowledge. Consider whether there is any potential for hurt or harm in the information being shared.</a:t>
            </a:r>
          </a:p>
          <a:p>
            <a:r>
              <a:rPr lang="en-CA" dirty="0" smtClean="0"/>
              <a:t>After the Elder leaves, have a discussion with your group about </a:t>
            </a:r>
            <a:r>
              <a:rPr lang="en-CA" dirty="0"/>
              <a:t>similarities </a:t>
            </a:r>
            <a:r>
              <a:rPr lang="en-CA" dirty="0" smtClean="0"/>
              <a:t>and </a:t>
            </a:r>
            <a:r>
              <a:rPr lang="en-CA" dirty="0"/>
              <a:t>differences between traditional and modern knowledge</a:t>
            </a:r>
            <a:r>
              <a:rPr lang="en-CA" dirty="0" smtClean="0"/>
              <a:t>. Be prepared to answer questions with objective, factual, and up-to-date information.</a:t>
            </a:r>
            <a:endParaRPr lang="en-CA" dirty="0"/>
          </a:p>
          <a:p>
            <a:endParaRPr lang="en-CA" dirty="0" smtClean="0"/>
          </a:p>
        </p:txBody>
      </p:sp>
    </p:spTree>
    <p:extLst>
      <p:ext uri="{BB962C8B-B14F-4D97-AF65-F5344CB8AC3E}">
        <p14:creationId xmlns:p14="http://schemas.microsoft.com/office/powerpoint/2010/main" val="56735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0000" lnSpcReduction="20000"/>
          </a:bodyPr>
          <a:lstStyle/>
          <a:p>
            <a:pPr marL="0" indent="0">
              <a:buNone/>
            </a:pPr>
            <a:r>
              <a:rPr lang="en-CA" dirty="0"/>
              <a:t>Please review “Teaching Sexual Health – Background Information for Educators” at </a:t>
            </a:r>
            <a:r>
              <a:rPr lang="en-CA" dirty="0">
                <a:hlinkClick r:id="rId2"/>
              </a:rPr>
              <a:t>www.irespectmyself.ca</a:t>
            </a:r>
            <a:r>
              <a:rPr lang="en-CA" dirty="0"/>
              <a:t>.</a:t>
            </a:r>
          </a:p>
          <a:p>
            <a:pPr marL="0" indent="0">
              <a:buNone/>
            </a:pPr>
            <a:endParaRPr lang="en-CA" dirty="0" smtClean="0"/>
          </a:p>
          <a:p>
            <a:pPr marL="0" indent="0">
              <a:buNone/>
            </a:pPr>
            <a:r>
              <a:rPr lang="en-CA" dirty="0" smtClean="0"/>
              <a:t>Please </a:t>
            </a:r>
            <a:r>
              <a:rPr lang="en-CA" dirty="0"/>
              <a:t>check out the “Sexual Consent” Classroom Presentation and Lesson Plan at </a:t>
            </a:r>
            <a:r>
              <a:rPr lang="en-CA" dirty="0">
                <a:hlinkClick r:id="rId2"/>
              </a:rPr>
              <a:t>www.irespectmyself.ca</a:t>
            </a:r>
            <a:r>
              <a:rPr lang="en-CA" dirty="0"/>
              <a:t>.</a:t>
            </a:r>
          </a:p>
          <a:p>
            <a:pPr marL="0" indent="0">
              <a:buNone/>
            </a:pPr>
            <a:endParaRPr lang="en-CA" dirty="0"/>
          </a:p>
          <a:p>
            <a:pPr marL="0" indent="0">
              <a:buNone/>
            </a:pPr>
            <a:r>
              <a:rPr lang="en-CA" dirty="0" smtClean="0"/>
              <a:t>Want more information about sexual consent?</a:t>
            </a:r>
          </a:p>
          <a:p>
            <a:r>
              <a:rPr lang="en-CA" dirty="0">
                <a:hlinkClick r:id="rId3"/>
              </a:rPr>
              <a:t>http://www.irespectmyself.ca/en/sex-101/consent</a:t>
            </a:r>
          </a:p>
          <a:p>
            <a:r>
              <a:rPr lang="en-CA" dirty="0" smtClean="0">
                <a:hlinkClick r:id="rId3"/>
              </a:rPr>
              <a:t>http</a:t>
            </a:r>
            <a:r>
              <a:rPr lang="en-CA" dirty="0">
                <a:hlinkClick r:id="rId3"/>
              </a:rPr>
              <a:t>://www.sexandu.ca/consent</a:t>
            </a:r>
            <a:r>
              <a:rPr lang="en-CA" dirty="0" smtClean="0">
                <a:hlinkClick r:id="rId3"/>
              </a:rPr>
              <a:t>/</a:t>
            </a:r>
            <a:r>
              <a:rPr lang="en-CA" dirty="0" smtClean="0"/>
              <a:t> </a:t>
            </a:r>
          </a:p>
          <a:p>
            <a:r>
              <a:rPr lang="en-CA" dirty="0">
                <a:hlinkClick r:id="rId4"/>
              </a:rPr>
              <a:t>https://</a:t>
            </a:r>
            <a:r>
              <a:rPr lang="en-CA" dirty="0" smtClean="0">
                <a:hlinkClick r:id="rId4"/>
              </a:rPr>
              <a:t>www.kidshelpphone.ca/Teens/InfoBooth/Money-jobs-laws/Laws/The-law-and-your-body.aspx</a:t>
            </a:r>
            <a:endParaRPr lang="en-CA" dirty="0" smtClean="0"/>
          </a:p>
          <a:p>
            <a:r>
              <a:rPr lang="en-CA" dirty="0">
                <a:hlinkClick r:id="rId5"/>
              </a:rPr>
              <a:t>https://</a:t>
            </a:r>
            <a:r>
              <a:rPr lang="en-CA" dirty="0" smtClean="0">
                <a:hlinkClick r:id="rId5"/>
              </a:rPr>
              <a:t>www.kidshelpphone.ca/Teens/InfoBooth/Sexting/Consent.aspx</a:t>
            </a:r>
            <a:endParaRPr lang="en-CA" dirty="0" smtClean="0"/>
          </a:p>
        </p:txBody>
      </p:sp>
    </p:spTree>
    <p:extLst>
      <p:ext uri="{BB962C8B-B14F-4D97-AF65-F5344CB8AC3E}">
        <p14:creationId xmlns:p14="http://schemas.microsoft.com/office/powerpoint/2010/main" val="233447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mtClean="0"/>
              <a:t>Sexual Consent: </a:t>
            </a:r>
            <a:r>
              <a:rPr lang="en-CA" dirty="0" smtClean="0"/>
              <a:t>Ask, Listen, Respect pamphlet</a:t>
            </a:r>
            <a:endParaRPr lang="en-CA"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458" y="1403350"/>
            <a:ext cx="8835084" cy="456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051246"/>
            <a:ext cx="2971800" cy="738664"/>
          </a:xfrm>
          <a:prstGeom prst="rect">
            <a:avLst/>
          </a:prstGeom>
          <a:noFill/>
        </p:spPr>
        <p:txBody>
          <a:bodyPr wrap="square" rtlCol="0">
            <a:spAutoFit/>
          </a:bodyPr>
          <a:lstStyle/>
          <a:p>
            <a:r>
              <a:rPr lang="en-CA" sz="1400" dirty="0" smtClean="0"/>
              <a:t>Available at: </a:t>
            </a:r>
            <a:r>
              <a:rPr lang="en-CA" sz="1400" dirty="0" smtClean="0">
                <a:hlinkClick r:id="rId4"/>
              </a:rPr>
              <a:t>www.irespectmyself.ca</a:t>
            </a:r>
            <a:r>
              <a:rPr lang="en-CA" sz="1400" dirty="0" smtClean="0"/>
              <a:t>, from local CHR, or by contacting </a:t>
            </a:r>
            <a:r>
              <a:rPr lang="en-CA" sz="1400" dirty="0" smtClean="0">
                <a:hlinkClick r:id="rId5"/>
              </a:rPr>
              <a:t>sexualhealth@gov.nu.ca</a:t>
            </a:r>
            <a:r>
              <a:rPr lang="en-CA" sz="1400" dirty="0" smtClean="0"/>
              <a:t> </a:t>
            </a:r>
            <a:endParaRPr lang="en-CA" sz="1400" dirty="0"/>
          </a:p>
        </p:txBody>
      </p:sp>
    </p:spTree>
    <p:extLst>
      <p:ext uri="{BB962C8B-B14F-4D97-AF65-F5344CB8AC3E}">
        <p14:creationId xmlns:p14="http://schemas.microsoft.com/office/powerpoint/2010/main" val="3304804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54" y="1676401"/>
            <a:ext cx="916815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22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Sexual Consent Poster</a:t>
            </a:r>
            <a:endParaRPr lang="en-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275059"/>
            <a:ext cx="3632047" cy="5582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TextBox 3"/>
          <p:cNvSpPr txBox="1"/>
          <p:nvPr/>
        </p:nvSpPr>
        <p:spPr>
          <a:xfrm>
            <a:off x="-12843" y="5638800"/>
            <a:ext cx="2514600" cy="954107"/>
          </a:xfrm>
          <a:prstGeom prst="rect">
            <a:avLst/>
          </a:prstGeom>
          <a:noFill/>
        </p:spPr>
        <p:txBody>
          <a:bodyPr wrap="square" rtlCol="0">
            <a:spAutoFit/>
          </a:bodyPr>
          <a:lstStyle/>
          <a:p>
            <a:r>
              <a:rPr lang="en-CA" sz="1400" dirty="0" smtClean="0"/>
              <a:t>Available at: </a:t>
            </a:r>
            <a:r>
              <a:rPr lang="en-CA" sz="1400" dirty="0" smtClean="0">
                <a:hlinkClick r:id="rId3"/>
              </a:rPr>
              <a:t>www.irespectmyself.ca</a:t>
            </a:r>
            <a:r>
              <a:rPr lang="en-CA" sz="1400" dirty="0" smtClean="0"/>
              <a:t>, from local CHR, or by contacting </a:t>
            </a:r>
            <a:r>
              <a:rPr lang="en-CA" sz="1400" dirty="0" smtClean="0">
                <a:hlinkClick r:id="rId4"/>
              </a:rPr>
              <a:t>sexualhealth@gov.nu.ca</a:t>
            </a:r>
            <a:r>
              <a:rPr lang="en-CA" sz="1400" dirty="0" smtClean="0"/>
              <a:t> </a:t>
            </a:r>
            <a:endParaRPr lang="en-CA" sz="1400" dirty="0"/>
          </a:p>
        </p:txBody>
      </p:sp>
    </p:spTree>
    <p:extLst>
      <p:ext uri="{BB962C8B-B14F-4D97-AF65-F5344CB8AC3E}">
        <p14:creationId xmlns:p14="http://schemas.microsoft.com/office/powerpoint/2010/main" val="1664434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use this resource</a:t>
            </a:r>
            <a:endParaRPr lang="en-US" dirty="0"/>
          </a:p>
        </p:txBody>
      </p:sp>
      <p:sp>
        <p:nvSpPr>
          <p:cNvPr id="3" name="Content Placeholder 2"/>
          <p:cNvSpPr>
            <a:spLocks noGrp="1"/>
          </p:cNvSpPr>
          <p:nvPr>
            <p:ph idx="1"/>
          </p:nvPr>
        </p:nvSpPr>
        <p:spPr>
          <a:xfrm>
            <a:off x="457200" y="1600200"/>
            <a:ext cx="6781800" cy="4525963"/>
          </a:xfrm>
        </p:spPr>
        <p:txBody>
          <a:bodyPr>
            <a:normAutofit fontScale="85000" lnSpcReduction="20000"/>
          </a:bodyPr>
          <a:lstStyle/>
          <a:p>
            <a:r>
              <a:rPr lang="en-US" dirty="0" smtClean="0"/>
              <a:t>Presentations to youth (school, youth groups, </a:t>
            </a:r>
            <a:r>
              <a:rPr lang="en-US" dirty="0" err="1" smtClean="0"/>
              <a:t>etc</a:t>
            </a:r>
            <a:r>
              <a:rPr lang="en-US" dirty="0" smtClean="0"/>
              <a:t>) </a:t>
            </a:r>
          </a:p>
          <a:p>
            <a:r>
              <a:rPr lang="en-US" dirty="0" smtClean="0"/>
              <a:t>Presentations to CPNP groups, men’s groups, women’s groups, parents’ groups</a:t>
            </a:r>
          </a:p>
          <a:p>
            <a:r>
              <a:rPr lang="en-US" dirty="0" smtClean="0"/>
              <a:t>Leave a pile of these anywhere you dispense condoms </a:t>
            </a:r>
          </a:p>
          <a:p>
            <a:r>
              <a:rPr lang="en-US" dirty="0"/>
              <a:t>As a take-home resource from </a:t>
            </a:r>
            <a:r>
              <a:rPr lang="en-US" dirty="0" smtClean="0"/>
              <a:t>well-woman, prenatal, </a:t>
            </a:r>
            <a:r>
              <a:rPr lang="en-US" dirty="0"/>
              <a:t>or well-man checks</a:t>
            </a:r>
          </a:p>
          <a:p>
            <a:r>
              <a:rPr lang="en-US" dirty="0" smtClean="0"/>
              <a:t>As a give away or prize at health fairs or store booths</a:t>
            </a:r>
          </a:p>
          <a:p>
            <a:r>
              <a:rPr lang="en-US" dirty="0" smtClean="0"/>
              <a:t>Posters – school, health </a:t>
            </a:r>
            <a:r>
              <a:rPr lang="en-US" dirty="0" err="1" smtClean="0"/>
              <a:t>centre</a:t>
            </a:r>
            <a:r>
              <a:rPr lang="en-US" dirty="0" smtClean="0"/>
              <a:t>, post office, grocery store…</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911" t="974" r="840" b="50624"/>
          <a:stretch/>
        </p:blipFill>
        <p:spPr bwMode="auto">
          <a:xfrm rot="10800000">
            <a:off x="7467600" y="2590800"/>
            <a:ext cx="1524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770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Messages</a:t>
            </a:r>
            <a:endParaRPr lang="en-CA" dirty="0"/>
          </a:p>
        </p:txBody>
      </p:sp>
      <p:sp>
        <p:nvSpPr>
          <p:cNvPr id="3" name="Content Placeholder 2"/>
          <p:cNvSpPr>
            <a:spLocks noGrp="1"/>
          </p:cNvSpPr>
          <p:nvPr>
            <p:ph idx="1"/>
          </p:nvPr>
        </p:nvSpPr>
        <p:spPr/>
        <p:txBody>
          <a:bodyPr>
            <a:normAutofit/>
          </a:bodyPr>
          <a:lstStyle/>
          <a:p>
            <a:r>
              <a:rPr lang="en-CA" dirty="0" smtClean="0"/>
              <a:t>Sexual consent is asking for permission before and during every sexuality activity.</a:t>
            </a:r>
          </a:p>
          <a:p>
            <a:r>
              <a:rPr lang="en-CA" dirty="0" smtClean="0"/>
              <a:t>There are three steps to sexual consent: Ask, Listen, and Respect.</a:t>
            </a:r>
          </a:p>
          <a:p>
            <a:r>
              <a:rPr lang="en-CA" dirty="0" smtClean="0"/>
              <a:t>Practice consent in all your relationships.</a:t>
            </a:r>
          </a:p>
          <a:p>
            <a:r>
              <a:rPr lang="en-CA" dirty="0" smtClean="0"/>
              <a:t>Just because someone </a:t>
            </a:r>
            <a:r>
              <a:rPr lang="en-CA" i="1" dirty="0" smtClean="0"/>
              <a:t>CAN</a:t>
            </a:r>
            <a:r>
              <a:rPr lang="en-CA" dirty="0" smtClean="0"/>
              <a:t> consent, doesn’t mean they </a:t>
            </a:r>
            <a:r>
              <a:rPr lang="en-CA" i="1" dirty="0" smtClean="0"/>
              <a:t>HAVE</a:t>
            </a:r>
            <a:r>
              <a:rPr lang="en-CA" dirty="0" smtClean="0"/>
              <a:t> to consent.</a:t>
            </a:r>
            <a:endParaRPr lang="en-CA" dirty="0"/>
          </a:p>
        </p:txBody>
      </p:sp>
    </p:spTree>
    <p:extLst>
      <p:ext uri="{BB962C8B-B14F-4D97-AF65-F5344CB8AC3E}">
        <p14:creationId xmlns:p14="http://schemas.microsoft.com/office/powerpoint/2010/main" val="2978334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86555" cy="1143000"/>
          </a:xfrm>
        </p:spPr>
        <p:txBody>
          <a:bodyPr/>
          <a:lstStyle/>
          <a:p>
            <a:r>
              <a:rPr lang="en-CA" dirty="0" smtClean="0"/>
              <a:t>Ask</a:t>
            </a:r>
            <a:endParaRPr lang="en-CA" dirty="0"/>
          </a:p>
        </p:txBody>
      </p:sp>
      <p:sp>
        <p:nvSpPr>
          <p:cNvPr id="3" name="Content Placeholder 2"/>
          <p:cNvSpPr>
            <a:spLocks noGrp="1"/>
          </p:cNvSpPr>
          <p:nvPr>
            <p:ph idx="1"/>
          </p:nvPr>
        </p:nvSpPr>
        <p:spPr>
          <a:xfrm>
            <a:off x="457200" y="1268760"/>
            <a:ext cx="6386555" cy="5328592"/>
          </a:xfrm>
        </p:spPr>
        <p:txBody>
          <a:bodyPr>
            <a:normAutofit/>
          </a:bodyPr>
          <a:lstStyle/>
          <a:p>
            <a:r>
              <a:rPr lang="en-CA" dirty="0" smtClean="0"/>
              <a:t>There are different ways to ask for consent.</a:t>
            </a:r>
          </a:p>
          <a:p>
            <a:r>
              <a:rPr lang="en-CA" dirty="0" smtClean="0"/>
              <a:t>Whoever is starting or continuing the sexual activity has to ask for consent – males and females!</a:t>
            </a:r>
          </a:p>
          <a:p>
            <a:r>
              <a:rPr lang="en-CA" dirty="0" smtClean="0"/>
              <a:t>Sexual activity = kissing, touching, having sex, cyber sex, oral sex, sexting, taking or sharing sexual photos…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755" y="38100"/>
            <a:ext cx="2286000" cy="681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6243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94130" cy="1143000"/>
          </a:xfrm>
        </p:spPr>
        <p:txBody>
          <a:bodyPr/>
          <a:lstStyle/>
          <a:p>
            <a:r>
              <a:rPr lang="en-CA" dirty="0" smtClean="0"/>
              <a:t>Listen</a:t>
            </a:r>
            <a:endParaRPr lang="en-CA" dirty="0"/>
          </a:p>
        </p:txBody>
      </p:sp>
      <p:sp>
        <p:nvSpPr>
          <p:cNvPr id="3" name="Content Placeholder 2"/>
          <p:cNvSpPr>
            <a:spLocks noGrp="1"/>
          </p:cNvSpPr>
          <p:nvPr>
            <p:ph idx="1"/>
          </p:nvPr>
        </p:nvSpPr>
        <p:spPr>
          <a:xfrm>
            <a:off x="457200" y="1268760"/>
            <a:ext cx="3994130" cy="5400600"/>
          </a:xfrm>
        </p:spPr>
        <p:txBody>
          <a:bodyPr>
            <a:normAutofit/>
          </a:bodyPr>
          <a:lstStyle/>
          <a:p>
            <a:r>
              <a:rPr lang="en-CA" dirty="0" smtClean="0"/>
              <a:t>Build skills to recognize “yes” and “no.”</a:t>
            </a:r>
          </a:p>
          <a:p>
            <a:r>
              <a:rPr lang="en-CA" dirty="0"/>
              <a:t>The “Yes!” must be voluntary, enthusiastic, and active.</a:t>
            </a:r>
          </a:p>
          <a:p>
            <a:r>
              <a:rPr lang="en-CA" dirty="0" smtClean="0"/>
              <a:t>“No” can be communicated in words or actions.</a:t>
            </a: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330" y="11074"/>
            <a:ext cx="4657725" cy="6791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9628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74</TotalTime>
  <Words>841</Words>
  <Application>Microsoft Office PowerPoint</Application>
  <PresentationFormat>On-screen Show (4:3)</PresentationFormat>
  <Paragraphs>115</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GN Powerpoint HSS</vt:lpstr>
      <vt:lpstr>Sexual Consent – Information for Sexual Health Educators</vt:lpstr>
      <vt:lpstr>Nunavut-Specific Resources for Teaching about Sexual Consent</vt:lpstr>
      <vt:lpstr>Sexual Consent: Ask, Listen, Respect pamphlet</vt:lpstr>
      <vt:lpstr>PowerPoint Presentation</vt:lpstr>
      <vt:lpstr>Sexual Consent Poster</vt:lpstr>
      <vt:lpstr>Where to use this resource</vt:lpstr>
      <vt:lpstr>Key Messages</vt:lpstr>
      <vt:lpstr>Ask</vt:lpstr>
      <vt:lpstr>Listen</vt:lpstr>
      <vt:lpstr>Respect</vt:lpstr>
      <vt:lpstr>PowerPoint Presentation</vt:lpstr>
      <vt:lpstr>Age of Consent</vt:lpstr>
      <vt:lpstr>Reminder!</vt:lpstr>
      <vt:lpstr>Choices</vt:lpstr>
      <vt:lpstr>Cup of Tea Consent Video</vt:lpstr>
      <vt:lpstr>Extra note for educators regarding age of consent for STI testing/ treatment and birth control:</vt:lpstr>
      <vt:lpstr>Our role as sexuality educators</vt:lpstr>
      <vt:lpstr>Best Ways to Teach</vt:lpstr>
      <vt:lpstr>Activities for Teaching about Sexual Consent</vt:lpstr>
      <vt:lpstr>Tips for educators teaching sexual health</vt:lpstr>
      <vt:lpstr>PowerPoint Presentation</vt:lpstr>
      <vt:lpstr>Consider…</vt:lpstr>
      <vt:lpstr>PowerPoint Presentation</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17</cp:revision>
  <cp:lastPrinted>2012-06-13T22:26:17Z</cp:lastPrinted>
  <dcterms:created xsi:type="dcterms:W3CDTF">2013-03-27T20:38:35Z</dcterms:created>
  <dcterms:modified xsi:type="dcterms:W3CDTF">2017-03-01T18:29:39Z</dcterms:modified>
</cp:coreProperties>
</file>