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92" r:id="rId4"/>
    <p:sldId id="282" r:id="rId5"/>
    <p:sldId id="270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3" r:id="rId15"/>
    <p:sldId id="285" r:id="rId16"/>
    <p:sldId id="286" r:id="rId17"/>
    <p:sldId id="287" r:id="rId18"/>
    <p:sldId id="289" r:id="rId19"/>
    <p:sldId id="288" r:id="rId20"/>
    <p:sldId id="266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18"/>
    <a:srgbClr val="FDD927"/>
    <a:srgbClr val="BAC233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DAEE1-9B71-4142-B536-FC3137F3C812}" type="datetimeFigureOut">
              <a:rPr lang="en-CA" smtClean="0"/>
              <a:t>2017-03-01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6338-489C-4E95-B1A5-DCC5E60A5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98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6AFB-CAE7-47F0-AF06-64FC35D673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2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2E426-A503-4E7D-A1D3-9238E89E20D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10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6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5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3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1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5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9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878B-36E5-4F09-9214-176A1E1FBA10}" type="datetimeFigureOut">
              <a:rPr lang="en-CA" smtClean="0"/>
              <a:pPr/>
              <a:t>2017-03-01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D0E6-9D1D-4FEB-939D-095AAEFE68B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3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xualhealth@gov.nu.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wtc.org/ideas/10_game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spectmyself.ca/having-sex/stis/bacterial-stis" TargetMode="External"/><Relationship Id="rId2" Type="http://schemas.openxmlformats.org/officeDocument/2006/relationships/hyperlink" Target="http://www.irespectmyself.ca/en/having-sex/stis/what-are-st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espectmyself.ca/en/having-sex/stis/parasitic-stis" TargetMode="External"/><Relationship Id="rId4" Type="http://schemas.openxmlformats.org/officeDocument/2006/relationships/hyperlink" Target="http://www.irespectmyself.ca/en/having-sex/stis/viral-sti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xandu.ca/stis" TargetMode="External"/><Relationship Id="rId2" Type="http://schemas.openxmlformats.org/officeDocument/2006/relationships/hyperlink" Target="http://www.irespectmyself.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xualityandu.ca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a.cdc.gov/stdtraining/ready-to-use/Manuals/Syphilis/syphilis-slides-2013.pdf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exualityandu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305800" cy="2232025"/>
          </a:xfrm>
        </p:spPr>
        <p:txBody>
          <a:bodyPr>
            <a:normAutofit fontScale="90000"/>
          </a:bodyPr>
          <a:lstStyle/>
          <a:p>
            <a:r>
              <a:rPr lang="en-CA" sz="6000" b="1" dirty="0" smtClean="0">
                <a:latin typeface="Arial" pitchFamily="34" charset="0"/>
                <a:cs typeface="Arial" pitchFamily="34" charset="0"/>
              </a:rPr>
              <a:t>Sexually Transmitted Infections – Information for Educators</a:t>
            </a:r>
            <a:endParaRPr lang="en-CA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6927776" cy="13716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CA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C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January 2017</a:t>
            </a:r>
            <a:endParaRPr lang="en-CA" sz="2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CA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Please contact </a:t>
            </a:r>
            <a:r>
              <a:rPr lang="en-CA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sexualhealth@gov.nu.ca</a:t>
            </a:r>
            <a:r>
              <a:rPr lang="en-CA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if you need support to teach this topic.</a:t>
            </a:r>
          </a:p>
          <a:p>
            <a:pPr algn="l"/>
            <a:endParaRPr lang="en-CA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69592"/>
              </p:ext>
            </p:extLst>
          </p:nvPr>
        </p:nvGraphicFramePr>
        <p:xfrm>
          <a:off x="152400" y="152400"/>
          <a:ext cx="6553200" cy="591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978"/>
                <a:gridCol w="4854222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Hepatitis</a:t>
                      </a:r>
                      <a:r>
                        <a:rPr lang="en-CA" sz="2400" baseline="0" dirty="0" smtClean="0"/>
                        <a:t> B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How spread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Through unprotected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Infected mothers can infect their baby during birth.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Symptoms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Flu-like (fever, tired, body aches, stomach pain, nausea)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Jaundice (yellow skin)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effectLst/>
                        </a:rPr>
                        <a:t>Some people have no </a:t>
                      </a:r>
                      <a:r>
                        <a:rPr lang="en-US" sz="1600" dirty="0" smtClean="0">
                          <a:effectLst/>
                        </a:rPr>
                        <a:t>symptoms</a:t>
                      </a:r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Testing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Blood test </a:t>
                      </a:r>
                      <a:endParaRPr lang="en-CA" sz="16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No cure (virus stays in body).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Prevent with vaccine.</a:t>
                      </a:r>
                    </a:p>
                  </a:txBody>
                  <a:tcPr/>
                </a:tc>
              </a:tr>
              <a:tr h="82600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Risks with no 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>
                          <a:effectLst/>
                        </a:rPr>
                        <a:t>Liver damage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>
                          <a:effectLst/>
                        </a:rPr>
                        <a:t>Cancer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>
                          <a:effectLst/>
                        </a:rPr>
                        <a:t>Death</a:t>
                      </a: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Prevention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Get the vaccine (given to all babies in Nunavut)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Use a condom and/or dental dam every time you have oral, anal, or vaginal sex.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Get tested at your local health </a:t>
                      </a:r>
                      <a:r>
                        <a:rPr lang="en-US" sz="1600" dirty="0" err="1" smtClean="0">
                          <a:effectLst/>
                        </a:rPr>
                        <a:t>centre</a:t>
                      </a:r>
                      <a:r>
                        <a:rPr lang="en-US" sz="1600" dirty="0" smtClean="0">
                          <a:effectLst/>
                        </a:rPr>
                        <a:t> if you have symptoms,</a:t>
                      </a:r>
                      <a:r>
                        <a:rPr lang="en-US" sz="1600" baseline="0" dirty="0" smtClean="0">
                          <a:effectLst/>
                        </a:rPr>
                        <a:t> before having sex with a new partner, and </a:t>
                      </a:r>
                      <a:r>
                        <a:rPr lang="en-US" sz="1600" dirty="0" smtClean="0">
                          <a:effectLst/>
                        </a:rPr>
                        <a:t> every 3-6 months if you or your sexual partners have more than one partner.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75" y="2362200"/>
            <a:ext cx="428625" cy="4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ag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557338"/>
            <a:ext cx="2365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7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23235"/>
              </p:ext>
            </p:extLst>
          </p:nvPr>
        </p:nvGraphicFramePr>
        <p:xfrm>
          <a:off x="152400" y="152400"/>
          <a:ext cx="6553200" cy="567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257800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err="1" smtClean="0"/>
                        <a:t>Trichomoniasis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How spread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Through unprotected oral, anal, or vaginal sex</a:t>
                      </a:r>
                    </a:p>
                  </a:txBody>
                  <a:tcPr/>
                </a:tc>
              </a:tr>
              <a:tr h="1326798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Symptoms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Unusual discharge from vagina or penis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Itchiness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Burning sensation when peeing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Painful sex (females)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Some people have no symptoms</a:t>
                      </a:r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Testing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Swab</a:t>
                      </a:r>
                      <a:endParaRPr lang="en-CA" sz="16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Can cure with medication</a:t>
                      </a:r>
                      <a:endParaRPr lang="en-CA" sz="1600" dirty="0">
                        <a:effectLst/>
                      </a:endParaRPr>
                    </a:p>
                  </a:txBody>
                  <a:tcPr/>
                </a:tc>
              </a:tr>
              <a:tr h="82600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Risks with no 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Chronic 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Infertility (no babies)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Increases your risk to get other STIs if exposed to them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Prevention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Use a condom and/or dental dam </a:t>
                      </a:r>
                      <a:r>
                        <a:rPr lang="en-US" sz="1600" b="1" dirty="0" smtClean="0">
                          <a:effectLst/>
                        </a:rPr>
                        <a:t>every time</a:t>
                      </a:r>
                      <a:r>
                        <a:rPr lang="en-US" sz="1600" dirty="0" smtClean="0">
                          <a:effectLst/>
                        </a:rPr>
                        <a:t> you have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Get tested at your local health </a:t>
                      </a:r>
                      <a:r>
                        <a:rPr lang="en-US" sz="1600" dirty="0" err="1" smtClean="0">
                          <a:effectLst/>
                        </a:rPr>
                        <a:t>centre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962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age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5" y="2286000"/>
            <a:ext cx="2241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7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09761"/>
              </p:ext>
            </p:extLst>
          </p:nvPr>
        </p:nvGraphicFramePr>
        <p:xfrm>
          <a:off x="152400" y="152400"/>
          <a:ext cx="6553200" cy="472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181600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Scabies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How spread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Close contact with infected person. </a:t>
                      </a:r>
                    </a:p>
                  </a:txBody>
                  <a:tcPr/>
                </a:tc>
              </a:tr>
              <a:tr h="336198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Symptoms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Skin</a:t>
                      </a:r>
                      <a:r>
                        <a:rPr lang="en-CA" sz="1600" baseline="0" dirty="0" smtClean="0">
                          <a:effectLst/>
                        </a:rPr>
                        <a:t> that is itchy, red, and inflamed</a:t>
                      </a:r>
                      <a:endParaRPr lang="en-US" sz="1600" dirty="0" smtClean="0">
                        <a:effectLst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Testing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Visual test or swab</a:t>
                      </a:r>
                      <a:endParaRPr lang="en-CA" sz="16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Can cure with special lotion.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Wash other infected items (clothes, bedding, towels) in hot water, or keep in sealed bag for 1 week.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Risks with no 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Constant scratching can cause infections 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Prevention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Do not share unwashed towels and clothing.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5" name="Picture 2" descr="page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0" y="1447800"/>
            <a:ext cx="215478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7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872006"/>
              </p:ext>
            </p:extLst>
          </p:nvPr>
        </p:nvGraphicFramePr>
        <p:xfrm>
          <a:off x="152400" y="152400"/>
          <a:ext cx="6553200" cy="542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5105400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Public Lice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How spread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Close contact with an infected person. 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Symptoms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Itchy and red skin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Tiny oval-shaped eggs in pubic 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Tiny black dots on underwear (lice poop)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Testing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Visual test</a:t>
                      </a:r>
                      <a:endParaRPr lang="en-CA" sz="16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Can cure with special shampoo.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Use a fine comb to scrape eggs out of hair.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Wash other infected items (clothes, bedding, towels) in hot water, or keep in sealed bag for one week.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Risks with no 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Constant scratching can cause infections.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Prevention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Do not share unwashed towels and clothing.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5" name="Picture 23" descr="page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40" y="3409978"/>
            <a:ext cx="20304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pubic l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5" y="520728"/>
            <a:ext cx="201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6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 Testing Step By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activity: field trip or “open house” at health </a:t>
            </a:r>
            <a:r>
              <a:rPr lang="en-US" dirty="0" err="1" smtClean="0"/>
              <a:t>centre</a:t>
            </a:r>
            <a:r>
              <a:rPr lang="en-US" dirty="0" smtClean="0"/>
              <a:t> to de-mystify STI testing</a:t>
            </a:r>
          </a:p>
          <a:p>
            <a:r>
              <a:rPr lang="en-US" dirty="0" smtClean="0"/>
              <a:t>Ask for a well-woman or well-man check if shy</a:t>
            </a:r>
          </a:p>
          <a:p>
            <a:r>
              <a:rPr lang="en-US" dirty="0" smtClean="0"/>
              <a:t>Young </a:t>
            </a:r>
            <a:r>
              <a:rPr lang="en-US" dirty="0"/>
              <a:t>people don’t need permission from their parents/ guardians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7"/>
          <a:stretch/>
        </p:blipFill>
        <p:spPr bwMode="auto">
          <a:xfrm>
            <a:off x="5943600" y="1524000"/>
            <a:ext cx="2969231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72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Our role as sexuality </a:t>
            </a:r>
            <a:r>
              <a:rPr lang="en-CA" dirty="0" smtClean="0"/>
              <a:t>educators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Build our participants’</a:t>
            </a:r>
          </a:p>
          <a:p>
            <a:r>
              <a:rPr lang="en-CA" dirty="0" smtClean="0"/>
              <a:t>Knowledge </a:t>
            </a:r>
          </a:p>
          <a:p>
            <a:r>
              <a:rPr lang="en-CA" dirty="0" smtClean="0"/>
              <a:t>Skills </a:t>
            </a:r>
          </a:p>
          <a:p>
            <a:r>
              <a:rPr lang="en-CA" dirty="0" smtClean="0"/>
              <a:t>Confidence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400" dirty="0" smtClean="0"/>
              <a:t>How can we do this?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Best Ways to Teach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Find out what they already know</a:t>
            </a:r>
          </a:p>
          <a:p>
            <a:r>
              <a:rPr lang="en-CA" dirty="0" smtClean="0"/>
              <a:t>Make them feel good about themselves – recognize success!</a:t>
            </a:r>
          </a:p>
          <a:p>
            <a:r>
              <a:rPr lang="en-CA" dirty="0" smtClean="0"/>
              <a:t>Make it relevant to their life</a:t>
            </a:r>
          </a:p>
          <a:p>
            <a:r>
              <a:rPr lang="en-CA" dirty="0" smtClean="0"/>
              <a:t>Focus on good things – not just fear</a:t>
            </a:r>
          </a:p>
          <a:p>
            <a:r>
              <a:rPr lang="en-CA" dirty="0"/>
              <a:t>Humour – get the giggles out</a:t>
            </a:r>
          </a:p>
          <a:p>
            <a:r>
              <a:rPr lang="en-CA" dirty="0" smtClean="0"/>
              <a:t>Drama/ Role Play</a:t>
            </a:r>
          </a:p>
          <a:p>
            <a:r>
              <a:rPr lang="en-CA" dirty="0" smtClean="0"/>
              <a:t>Telling stories</a:t>
            </a:r>
          </a:p>
          <a:p>
            <a:r>
              <a:rPr lang="en-CA" dirty="0" smtClean="0"/>
              <a:t>Yell out words to get comfortable saying them</a:t>
            </a:r>
          </a:p>
          <a:p>
            <a:r>
              <a:rPr lang="en-CA" dirty="0" smtClean="0"/>
              <a:t>Arts and crafts</a:t>
            </a:r>
          </a:p>
          <a:p>
            <a:r>
              <a:rPr lang="en-CA" dirty="0" smtClean="0"/>
              <a:t>Songs</a:t>
            </a:r>
          </a:p>
          <a:p>
            <a:r>
              <a:rPr lang="en-CA" dirty="0" smtClean="0"/>
              <a:t>Radio and TV script writing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Videos</a:t>
            </a:r>
          </a:p>
          <a:p>
            <a:r>
              <a:rPr lang="en-CA" dirty="0" smtClean="0"/>
              <a:t>Activities and games</a:t>
            </a:r>
          </a:p>
          <a:p>
            <a:r>
              <a:rPr lang="en-CA" dirty="0" smtClean="0"/>
              <a:t>Debates</a:t>
            </a:r>
          </a:p>
          <a:p>
            <a:r>
              <a:rPr lang="en-CA" dirty="0" smtClean="0"/>
              <a:t>Expert groups – have them teach themselves!</a:t>
            </a:r>
          </a:p>
          <a:p>
            <a:r>
              <a:rPr lang="en-CA" dirty="0" smtClean="0"/>
              <a:t>Storytelling</a:t>
            </a:r>
          </a:p>
          <a:p>
            <a:r>
              <a:rPr lang="en-CA" dirty="0" smtClean="0"/>
              <a:t>Hands-on</a:t>
            </a:r>
          </a:p>
          <a:p>
            <a:r>
              <a:rPr lang="en-CA" dirty="0" smtClean="0"/>
              <a:t>Pictures</a:t>
            </a:r>
          </a:p>
          <a:p>
            <a:r>
              <a:rPr lang="en-CA" dirty="0" smtClean="0"/>
              <a:t>Guest speakers</a:t>
            </a:r>
          </a:p>
          <a:p>
            <a:r>
              <a:rPr lang="en-CA" dirty="0" smtClean="0"/>
              <a:t>Field trips</a:t>
            </a:r>
          </a:p>
          <a:p>
            <a:r>
              <a:rPr lang="en-CA" dirty="0" smtClean="0"/>
              <a:t>Question box</a:t>
            </a:r>
          </a:p>
          <a:p>
            <a:r>
              <a:rPr lang="en-CA" dirty="0"/>
              <a:t>Ask questions to check participant’s </a:t>
            </a:r>
            <a:r>
              <a:rPr lang="en-CA" dirty="0" smtClean="0"/>
              <a:t>understanding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181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Activities for Teaching about STIs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Gallery Walk</a:t>
            </a:r>
          </a:p>
          <a:p>
            <a:r>
              <a:rPr lang="en-CA" dirty="0" smtClean="0"/>
              <a:t>True/False</a:t>
            </a:r>
          </a:p>
          <a:p>
            <a:r>
              <a:rPr lang="en-CA" dirty="0" smtClean="0"/>
              <a:t>Expert Groups</a:t>
            </a:r>
          </a:p>
          <a:p>
            <a:r>
              <a:rPr lang="en-CA" dirty="0" smtClean="0"/>
              <a:t>BINGO</a:t>
            </a:r>
          </a:p>
          <a:p>
            <a:r>
              <a:rPr lang="en-CA" dirty="0" smtClean="0"/>
              <a:t>Guest speakers</a:t>
            </a:r>
          </a:p>
          <a:p>
            <a:r>
              <a:rPr lang="en-CA" dirty="0" smtClean="0"/>
              <a:t>Field trips to the health centre</a:t>
            </a:r>
          </a:p>
          <a:p>
            <a:r>
              <a:rPr lang="en-CA" dirty="0" smtClean="0"/>
              <a:t>Games for Adolescent </a:t>
            </a:r>
            <a:r>
              <a:rPr lang="en-CA" dirty="0"/>
              <a:t>Reproductive Health -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www.iwtc.org/ideas/10_games.pdf</a:t>
            </a:r>
            <a:r>
              <a:rPr lang="en-CA" dirty="0" smtClean="0"/>
              <a:t> 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17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Tips for educators teaching sexual health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920880" cy="3168352"/>
          </a:xfrm>
        </p:spPr>
        <p:txBody>
          <a:bodyPr>
            <a:normAutofit/>
          </a:bodyPr>
          <a:lstStyle/>
          <a:p>
            <a:r>
              <a:rPr lang="en-CA" dirty="0" smtClean="0"/>
              <a:t>Be honest, open, and welcoming</a:t>
            </a:r>
          </a:p>
          <a:p>
            <a:r>
              <a:rPr lang="en-CA" dirty="0" smtClean="0"/>
              <a:t>Keep your sense of humour</a:t>
            </a:r>
          </a:p>
          <a:p>
            <a:r>
              <a:rPr lang="en-CA" dirty="0" smtClean="0"/>
              <a:t>Don’t worry if the conversation isn’t perfect</a:t>
            </a:r>
          </a:p>
          <a:p>
            <a:r>
              <a:rPr lang="en-CA" dirty="0" smtClean="0"/>
              <a:t>Use TV shows, music, movies, the news, and real life to start a conversation.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90892"/>
            <a:ext cx="5616624" cy="23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dirty="0" smtClean="0"/>
              <a:t>“People won’t remember what you said or what you did. They will remember how you made them feel.”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27303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Nunavut-Specific Resources for Teaching about Sexually Transmitted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www.irespectmyself.ca/en/having-sex/stis/what-are-stis</a:t>
            </a:r>
            <a:endParaRPr lang="en-US" dirty="0" smtClean="0"/>
          </a:p>
          <a:p>
            <a:r>
              <a:rPr lang="en-US" dirty="0"/>
              <a:t>Bacterial STIs </a:t>
            </a:r>
            <a:r>
              <a:rPr lang="en-US" dirty="0" smtClean="0"/>
              <a:t>(chlamydia, gonorrhea, syphilis)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www.irespectmyself.ca/having-sex/stis/bacterial-stis</a:t>
            </a:r>
            <a:endParaRPr lang="en-US" dirty="0" smtClean="0"/>
          </a:p>
          <a:p>
            <a:r>
              <a:rPr lang="en-US" dirty="0" smtClean="0"/>
              <a:t>Viral STIs (HPV, genital herpes, Hepatitis B, HIV/ </a:t>
            </a:r>
            <a:r>
              <a:rPr lang="en-US" dirty="0"/>
              <a:t>AIDS)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www.irespectmyself.ca/en/having-sex/stis/viral-stis</a:t>
            </a:r>
            <a:endParaRPr lang="en-US" dirty="0" smtClean="0"/>
          </a:p>
          <a:p>
            <a:r>
              <a:rPr lang="en-US" dirty="0" smtClean="0"/>
              <a:t>Parasitic STIs (</a:t>
            </a:r>
            <a:r>
              <a:rPr lang="en-US" dirty="0" err="1"/>
              <a:t>t</a:t>
            </a:r>
            <a:r>
              <a:rPr lang="en-US" dirty="0" err="1" smtClean="0"/>
              <a:t>richomoniasis</a:t>
            </a:r>
            <a:r>
              <a:rPr lang="en-US" dirty="0" smtClean="0"/>
              <a:t>, scabies, public lice</a:t>
            </a:r>
            <a:r>
              <a:rPr lang="en-US" dirty="0"/>
              <a:t>)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www.irespectmyself.ca/en/having-sex/stis/parasitic-stis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/>
              <a:t>Please review “Teaching Sexual Health – Background Information for Educators” at </a:t>
            </a:r>
            <a:r>
              <a:rPr lang="en-CA">
                <a:hlinkClick r:id="rId2"/>
              </a:rPr>
              <a:t>www.irespectmyself.ca</a:t>
            </a:r>
            <a:r>
              <a:rPr lang="en-CA"/>
              <a:t>.</a:t>
            </a:r>
          </a:p>
          <a:p>
            <a:pPr marL="0" indent="0">
              <a:buNone/>
            </a:pPr>
            <a:endParaRPr lang="en-CA" smtClean="0"/>
          </a:p>
          <a:p>
            <a:pPr marL="0" indent="0">
              <a:buNone/>
            </a:pPr>
            <a:r>
              <a:rPr lang="en-CA" dirty="0" smtClean="0"/>
              <a:t>Any time we talk about STIs, we should also talk about safer sex. Please check out the “Safer Sex – Information for Educators” </a:t>
            </a:r>
            <a:r>
              <a:rPr lang="en-CA" dirty="0" err="1" smtClean="0"/>
              <a:t>powerpoint</a:t>
            </a:r>
            <a:r>
              <a:rPr lang="en-CA" dirty="0" smtClean="0"/>
              <a:t> at </a:t>
            </a:r>
            <a:r>
              <a:rPr lang="en-CA" dirty="0" smtClean="0">
                <a:hlinkClick r:id="rId2"/>
              </a:rPr>
              <a:t>www.irespectmyself.ca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Please check out the “STIs and Safer Sex” Classroom Presentation and Lesson Plan at </a:t>
            </a:r>
            <a:r>
              <a:rPr lang="en-CA" dirty="0" smtClean="0">
                <a:hlinkClick r:id="rId2"/>
              </a:rPr>
              <a:t>www.irespectmyself.ca</a:t>
            </a:r>
            <a:r>
              <a:rPr lang="en-CA" dirty="0" smtClean="0"/>
              <a:t>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Want more information about STIs?</a:t>
            </a:r>
          </a:p>
          <a:p>
            <a:r>
              <a:rPr lang="en-CA" dirty="0" smtClean="0">
                <a:hlinkClick r:id="rId3"/>
              </a:rPr>
              <a:t>www.sexandu.ca/stis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3447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mtClean="0"/>
              <a:t>Choices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44715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Available in all schools in Nunavut: graphic novel, lesson plans, and DVD</a:t>
            </a:r>
          </a:p>
          <a:p>
            <a:r>
              <a:rPr lang="en-CA" dirty="0" smtClean="0"/>
              <a:t>Approved by </a:t>
            </a:r>
            <a:r>
              <a:rPr lang="en-CA" dirty="0" err="1" smtClean="0"/>
              <a:t>Dept</a:t>
            </a:r>
            <a:r>
              <a:rPr lang="en-CA" dirty="0" smtClean="0"/>
              <a:t> of Education for Grade 7-9 </a:t>
            </a:r>
            <a:r>
              <a:rPr lang="en-CA" dirty="0" err="1" smtClean="0"/>
              <a:t>Aulajaaqtut</a:t>
            </a:r>
            <a:endParaRPr lang="en-CA" dirty="0" smtClean="0"/>
          </a:p>
          <a:p>
            <a:r>
              <a:rPr lang="en-CA" dirty="0" smtClean="0"/>
              <a:t>Themes: sexual health, decision making, peer pressure, healthy relationships, communication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15" y="1615934"/>
            <a:ext cx="3442085" cy="3787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STIS: Key messages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1054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STIs can be transmitted through vaginal, anal, or oral sex with someone who has an STI. Some STIs are also spread through </a:t>
            </a:r>
            <a:r>
              <a:rPr lang="en-CA" dirty="0" smtClean="0"/>
              <a:t>blood, or from pregnant mothers to their unborn babies.</a:t>
            </a:r>
            <a:endParaRPr lang="en-CA" dirty="0" smtClean="0"/>
          </a:p>
          <a:p>
            <a:r>
              <a:rPr lang="en-US" dirty="0"/>
              <a:t>Most people with STIs don’t have any symptoms. Some people have a rash, feel unwell, or have discharge from the penis, vagina, or anus. </a:t>
            </a:r>
          </a:p>
          <a:p>
            <a:r>
              <a:rPr lang="en-US" dirty="0"/>
              <a:t>People without symptoms can still pass STIs to </a:t>
            </a:r>
            <a:r>
              <a:rPr lang="en-US" dirty="0" smtClean="0"/>
              <a:t>others – always use a condom!</a:t>
            </a:r>
            <a:endParaRPr lang="en-CA" dirty="0"/>
          </a:p>
          <a:p>
            <a:r>
              <a:rPr lang="en-CA" dirty="0" smtClean="0"/>
              <a:t>Get tested for STIs (even if you use a condom):</a:t>
            </a:r>
            <a:endParaRPr lang="en-US" dirty="0" smtClean="0"/>
          </a:p>
          <a:p>
            <a:pPr lvl="1"/>
            <a:r>
              <a:rPr lang="en-US" dirty="0" smtClean="0"/>
              <a:t>If you have symptoms</a:t>
            </a:r>
          </a:p>
          <a:p>
            <a:pPr lvl="1"/>
            <a:r>
              <a:rPr lang="en-US" dirty="0" smtClean="0"/>
              <a:t>Before having sex with a new partner</a:t>
            </a:r>
          </a:p>
          <a:p>
            <a:pPr lvl="1"/>
            <a:r>
              <a:rPr lang="en-US" dirty="0" smtClean="0"/>
              <a:t>If you or your partner are having sex with anyone else</a:t>
            </a:r>
            <a:endParaRPr lang="en-C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8889"/>
          <a:stretch/>
        </p:blipFill>
        <p:spPr bwMode="auto">
          <a:xfrm>
            <a:off x="6096000" y="1616467"/>
            <a:ext cx="2826073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3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854073"/>
              </p:ext>
            </p:extLst>
          </p:nvPr>
        </p:nvGraphicFramePr>
        <p:xfrm>
          <a:off x="152400" y="152400"/>
          <a:ext cx="6553200" cy="591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181600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Chlamydia and Gonorrhea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How spread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Through unprotected oral, anal, or vaginal sex.</a:t>
                      </a:r>
                    </a:p>
                    <a:p>
                      <a:r>
                        <a:rPr lang="en-US" sz="1600" dirty="0" smtClean="0">
                          <a:effectLst/>
                        </a:rPr>
                        <a:t>Infected mothers can infect their baby during birth.</a:t>
                      </a: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Symptoms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</a:rPr>
                        <a:t>Most people have no symptoms. </a:t>
                      </a:r>
                      <a:r>
                        <a:rPr lang="en-US" sz="1600" dirty="0" smtClean="0">
                          <a:effectLst/>
                        </a:rPr>
                        <a:t>People who do have symptoms might experience: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Unusual discharge from vagina, penis, or anus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Burning sensation when peeing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Stomach or lower back pain (females)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Painful testicles (males)</a:t>
                      </a:r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Testing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Urine or swab</a:t>
                      </a:r>
                    </a:p>
                    <a:p>
                      <a:endParaRPr lang="en-CA" sz="16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effectLst/>
                        </a:rPr>
                        <a:t>Can cure with medication.</a:t>
                      </a:r>
                      <a:endParaRPr lang="en-CA" sz="1600" dirty="0">
                        <a:effectLst/>
                      </a:endParaRPr>
                    </a:p>
                  </a:txBody>
                  <a:tcPr/>
                </a:tc>
              </a:tr>
              <a:tr h="82600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Risks with no 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Infertility (no babies)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Increases your risk to get other STIs if exposed to them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Prevention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Use a condom and/or dental dam </a:t>
                      </a:r>
                      <a:r>
                        <a:rPr lang="en-US" sz="1600" b="1" dirty="0" smtClean="0">
                          <a:effectLst/>
                        </a:rPr>
                        <a:t>every time</a:t>
                      </a:r>
                      <a:r>
                        <a:rPr lang="en-US" sz="1600" dirty="0" smtClean="0">
                          <a:effectLst/>
                        </a:rPr>
                        <a:t> you have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Get tested at your local health </a:t>
                      </a:r>
                      <a:r>
                        <a:rPr lang="en-US" sz="1600" dirty="0" err="1" smtClean="0">
                          <a:effectLst/>
                        </a:rPr>
                        <a:t>centre</a:t>
                      </a:r>
                      <a:r>
                        <a:rPr lang="en-US" sz="1600" dirty="0" smtClean="0">
                          <a:effectLst/>
                        </a:rPr>
                        <a:t> if you have symptoms,</a:t>
                      </a:r>
                      <a:r>
                        <a:rPr lang="en-US" sz="1600" baseline="0" dirty="0" smtClean="0">
                          <a:effectLst/>
                        </a:rPr>
                        <a:t> before having sex with a new partner, and </a:t>
                      </a:r>
                      <a:r>
                        <a:rPr lang="en-US" sz="1600" dirty="0" smtClean="0">
                          <a:effectLst/>
                        </a:rPr>
                        <a:t> every 3-6 months if you or your sexual partners have more than one partner.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25660"/>
            <a:ext cx="6143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age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00" y="609600"/>
            <a:ext cx="21304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age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5" y="3068548"/>
            <a:ext cx="2006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5"/>
              </a:rPr>
              <a:t>www.sexualityandu.ca</a:t>
            </a:r>
            <a:endParaRPr lang="en-CA" sz="1100" dirty="0" smtClean="0"/>
          </a:p>
        </p:txBody>
      </p:sp>
    </p:spTree>
    <p:extLst>
      <p:ext uri="{BB962C8B-B14F-4D97-AF65-F5344CB8AC3E}">
        <p14:creationId xmlns:p14="http://schemas.microsoft.com/office/powerpoint/2010/main" val="1128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399704"/>
              </p:ext>
            </p:extLst>
          </p:nvPr>
        </p:nvGraphicFramePr>
        <p:xfrm>
          <a:off x="152400" y="152400"/>
          <a:ext cx="6553200" cy="64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978"/>
                <a:gridCol w="4854222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Syphilis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How spread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Through unprotected oral, anal, or vaginal sex.</a:t>
                      </a:r>
                    </a:p>
                    <a:p>
                      <a:r>
                        <a:rPr lang="en-US" sz="1400" dirty="0" smtClean="0">
                          <a:effectLst/>
                        </a:rPr>
                        <a:t>Infected mothers can infect their baby during birth. 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Symptoms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Most people do not have or notice the symptoms.</a:t>
                      </a:r>
                      <a:r>
                        <a:rPr lang="en-US" sz="1400" dirty="0" smtClean="0">
                          <a:effectLst/>
                        </a:rPr>
                        <a:t> People with syphilis might experience: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1st stage – painless sores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2nd stage - flu-like symptoms (fever, muscle pain),</a:t>
                      </a:r>
                      <a:r>
                        <a:rPr lang="en-US" sz="1400" baseline="0" dirty="0" smtClean="0">
                          <a:effectLst/>
                        </a:rPr>
                        <a:t> b</a:t>
                      </a:r>
                      <a:r>
                        <a:rPr lang="en-US" sz="1400" dirty="0" smtClean="0">
                          <a:effectLst/>
                        </a:rPr>
                        <a:t>ody rash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3rd stage</a:t>
                      </a:r>
                      <a:r>
                        <a:rPr lang="en-US" sz="1400" baseline="0" dirty="0" smtClean="0">
                          <a:effectLst/>
                        </a:rPr>
                        <a:t> - m</a:t>
                      </a:r>
                      <a:r>
                        <a:rPr lang="en-US" sz="1400" dirty="0" smtClean="0">
                          <a:effectLst/>
                        </a:rPr>
                        <a:t>ajor damage to eyes, ears, heart 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Testing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Blood test</a:t>
                      </a:r>
                      <a:endParaRPr lang="en-CA" sz="14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Treatment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effectLst/>
                        </a:rPr>
                        <a:t>Can cured with antibiotics.</a:t>
                      </a:r>
                      <a:endParaRPr lang="en-CA" sz="1400" dirty="0">
                        <a:effectLst/>
                      </a:endParaRPr>
                    </a:p>
                  </a:txBody>
                  <a:tcPr/>
                </a:tc>
              </a:tr>
              <a:tr h="82600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Risks with no treatment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Blindness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Brain damage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Heart damage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Increases your risk to get other STIs if exposed to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Death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Babies born to infected mothers can be really sick or die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Prevention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Use a condom and/or dental dam </a:t>
                      </a:r>
                      <a:r>
                        <a:rPr lang="en-US" sz="1400" b="1" dirty="0" smtClean="0">
                          <a:effectLst/>
                        </a:rPr>
                        <a:t>every time</a:t>
                      </a:r>
                      <a:r>
                        <a:rPr lang="en-US" sz="1400" dirty="0" smtClean="0">
                          <a:effectLst/>
                        </a:rPr>
                        <a:t> you have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Get tested at your local health </a:t>
                      </a:r>
                      <a:r>
                        <a:rPr lang="en-US" sz="1400" dirty="0" err="1" smtClean="0">
                          <a:effectLst/>
                        </a:rPr>
                        <a:t>centre</a:t>
                      </a:r>
                      <a:r>
                        <a:rPr lang="en-US" sz="1400" dirty="0" smtClean="0">
                          <a:effectLst/>
                        </a:rPr>
                        <a:t> at least once a year if you’re sexually active under age 30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Get tested at your local health </a:t>
                      </a:r>
                      <a:r>
                        <a:rPr lang="en-US" sz="1400" dirty="0" err="1" smtClean="0">
                          <a:effectLst/>
                        </a:rPr>
                        <a:t>centre</a:t>
                      </a:r>
                      <a:r>
                        <a:rPr lang="en-US" sz="1400" dirty="0" smtClean="0">
                          <a:effectLst/>
                        </a:rPr>
                        <a:t> if you have symptoms,</a:t>
                      </a:r>
                      <a:r>
                        <a:rPr lang="en-US" sz="1400" baseline="0" dirty="0" smtClean="0">
                          <a:effectLst/>
                        </a:rPr>
                        <a:t> before having sex with a new partner, and </a:t>
                      </a:r>
                      <a:r>
                        <a:rPr lang="en-US" sz="1400" dirty="0" smtClean="0">
                          <a:effectLst/>
                        </a:rPr>
                        <a:t> every 3-6 months if you or your sexual partners have more than one partner.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5713496"/>
            <a:ext cx="15180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Images from </a:t>
            </a:r>
            <a:r>
              <a:rPr lang="en-CA" sz="1000" dirty="0" smtClean="0">
                <a:hlinkClick r:id="rId2"/>
              </a:rPr>
              <a:t>www.sexualityandu.ca</a:t>
            </a:r>
            <a:r>
              <a:rPr lang="en-CA" sz="1000" dirty="0" smtClean="0"/>
              <a:t> and </a:t>
            </a:r>
            <a:r>
              <a:rPr lang="en-CA" sz="1000" dirty="0" smtClean="0">
                <a:hlinkClick r:id="rId3"/>
              </a:rPr>
              <a:t>http</a:t>
            </a:r>
            <a:r>
              <a:rPr lang="en-CA" sz="1000" dirty="0">
                <a:hlinkClick r:id="rId3"/>
              </a:rPr>
              <a:t>://</a:t>
            </a:r>
            <a:r>
              <a:rPr lang="en-CA" sz="1000" dirty="0" smtClean="0">
                <a:hlinkClick r:id="rId3"/>
              </a:rPr>
              <a:t>www2a.cdc.gov/stdtraining/ready-to-use/Manuals/Syphilis/syphilis-slides-2013.pdf</a:t>
            </a:r>
            <a:r>
              <a:rPr lang="en-CA" sz="10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69" y="2804310"/>
            <a:ext cx="428625" cy="4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ale_syphilis_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81000"/>
            <a:ext cx="1527031" cy="1527031"/>
          </a:xfrm>
          <a:prstGeom prst="rect">
            <a:avLst/>
          </a:prstGeom>
        </p:spPr>
      </p:pic>
      <p:pic>
        <p:nvPicPr>
          <p:cNvPr id="10" name="Picture 9" descr="syph_female_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9064" y="2057400"/>
            <a:ext cx="1714500" cy="17145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70" y="3935736"/>
            <a:ext cx="1508289" cy="177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9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769159"/>
              </p:ext>
            </p:extLst>
          </p:nvPr>
        </p:nvGraphicFramePr>
        <p:xfrm>
          <a:off x="152400" y="152400"/>
          <a:ext cx="6553200" cy="649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257800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HIV/AIDS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How spread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Through unprotected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Passed through breast milk and blood.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Infected mothers can infect their baby during birth.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Unsterilized tattooing equipment</a:t>
                      </a: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Symptoms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Symptoms may take years to show.</a:t>
                      </a:r>
                    </a:p>
                    <a:p>
                      <a:r>
                        <a:rPr lang="en-US" sz="1400" dirty="0" smtClean="0">
                          <a:effectLst/>
                        </a:rPr>
                        <a:t>The symptoms</a:t>
                      </a:r>
                      <a:r>
                        <a:rPr lang="en-US" sz="1400" baseline="0" dirty="0" smtClean="0">
                          <a:effectLst/>
                        </a:rPr>
                        <a:t> of HIV are</a:t>
                      </a:r>
                      <a:r>
                        <a:rPr lang="en-US" sz="1400" dirty="0" smtClean="0">
                          <a:effectLst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Weight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Tired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Fever</a:t>
                      </a:r>
                    </a:p>
                    <a:p>
                      <a:r>
                        <a:rPr lang="en-US" sz="1400" dirty="0" smtClean="0">
                          <a:effectLst/>
                        </a:rPr>
                        <a:t>HIV causes AIDS—the immune system becomes very weak and cannot fight off infections. </a:t>
                      </a:r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Testing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Blood test </a:t>
                      </a:r>
                      <a:endParaRPr lang="en-CA" sz="1400" dirty="0"/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Treatment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No cure (the person</a:t>
                      </a:r>
                      <a:r>
                        <a:rPr lang="en-US" sz="1400" baseline="0" dirty="0" smtClean="0">
                          <a:effectLst/>
                        </a:rPr>
                        <a:t> will always have HIV</a:t>
                      </a:r>
                      <a:r>
                        <a:rPr lang="en-US" sz="1400" dirty="0" smtClean="0">
                          <a:effectLst/>
                        </a:rPr>
                        <a:t>). Good treatment is available.</a:t>
                      </a:r>
                      <a:endParaRPr lang="en-CA" sz="1400" dirty="0">
                        <a:effectLst/>
                      </a:endParaRPr>
                    </a:p>
                  </a:txBody>
                  <a:tcPr/>
                </a:tc>
              </a:tr>
              <a:tr h="82600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Risks with no treatment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Weakened immune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More infections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Death</a:t>
                      </a: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Prevention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Use a condom and/or dental dam </a:t>
                      </a:r>
                      <a:r>
                        <a:rPr lang="en-US" sz="1400" b="1" dirty="0" smtClean="0">
                          <a:effectLst/>
                        </a:rPr>
                        <a:t>every time</a:t>
                      </a:r>
                      <a:r>
                        <a:rPr lang="en-US" sz="1400" dirty="0" smtClean="0">
                          <a:effectLst/>
                        </a:rPr>
                        <a:t> you have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Get tested at your local health </a:t>
                      </a:r>
                      <a:r>
                        <a:rPr lang="en-US" sz="1400" dirty="0" err="1" smtClean="0">
                          <a:effectLst/>
                        </a:rPr>
                        <a:t>centre</a:t>
                      </a:r>
                      <a:r>
                        <a:rPr lang="en-US" sz="1400" dirty="0" smtClean="0">
                          <a:effectLst/>
                        </a:rPr>
                        <a:t> at least once a year if you’re sexually active under age 30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Get tested at your local health </a:t>
                      </a:r>
                      <a:r>
                        <a:rPr lang="en-US" sz="1400" dirty="0" err="1" smtClean="0">
                          <a:effectLst/>
                        </a:rPr>
                        <a:t>centre</a:t>
                      </a:r>
                      <a:r>
                        <a:rPr lang="en-US" sz="1400" dirty="0" smtClean="0">
                          <a:effectLst/>
                        </a:rPr>
                        <a:t> if you have symptoms,</a:t>
                      </a:r>
                      <a:r>
                        <a:rPr lang="en-US" sz="1400" baseline="0" dirty="0" smtClean="0">
                          <a:effectLst/>
                        </a:rPr>
                        <a:t> before having sex with a new partner, and </a:t>
                      </a:r>
                      <a:r>
                        <a:rPr lang="en-US" sz="1400" dirty="0" smtClean="0">
                          <a:effectLst/>
                        </a:rPr>
                        <a:t> every 3-6 months if you or your sexual partners have more than one partner.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87" y="3200400"/>
            <a:ext cx="428625" cy="4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7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50863"/>
              </p:ext>
            </p:extLst>
          </p:nvPr>
        </p:nvGraphicFramePr>
        <p:xfrm>
          <a:off x="152400" y="152401"/>
          <a:ext cx="6553200" cy="538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5181600"/>
              </a:tblGrid>
              <a:tr h="400384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Genital Herpes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0715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How spread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Through unprotected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Infected mothers can infect their baby during birth. </a:t>
                      </a:r>
                    </a:p>
                  </a:txBody>
                  <a:tcPr/>
                </a:tc>
              </a:tr>
              <a:tr h="934229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Symptoms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Blisters (small fluid-filled sores)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Burning sensation when peeing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Itchiness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Some people don’t have any symptoms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506349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Testing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Swab or blood test </a:t>
                      </a:r>
                      <a:endParaRPr lang="en-CA" sz="1600" dirty="0"/>
                    </a:p>
                  </a:txBody>
                  <a:tcPr/>
                </a:tc>
              </a:tr>
              <a:tr h="50715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No cure (virus stays in body).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Manage symptoms with medication.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72335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Risks with no treatment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Brain damage and blindness in babies born to infected mothers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Increases your risk to get other STIs if exposed to them 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  <a:tr h="1374376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Prevention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Use a condom and/or dental dam every time you have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Get tested at your local health </a:t>
                      </a:r>
                      <a:r>
                        <a:rPr lang="en-US" sz="1600" dirty="0" err="1" smtClean="0">
                          <a:effectLst/>
                        </a:rPr>
                        <a:t>centre</a:t>
                      </a:r>
                      <a:r>
                        <a:rPr lang="en-US" sz="1600" dirty="0" smtClean="0">
                          <a:effectLst/>
                        </a:rPr>
                        <a:t> if you have symptoms.</a:t>
                      </a:r>
                      <a:endParaRPr lang="en-US" sz="16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96" y="2285999"/>
            <a:ext cx="485775" cy="48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le_herpes_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762000"/>
            <a:ext cx="1673942" cy="1673942"/>
          </a:xfrm>
          <a:prstGeom prst="rect">
            <a:avLst/>
          </a:prstGeom>
        </p:spPr>
      </p:pic>
      <p:pic>
        <p:nvPicPr>
          <p:cNvPr id="8" name="Picture 7" descr="female_herpes_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4142" y="240644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425246"/>
              </p:ext>
            </p:extLst>
          </p:nvPr>
        </p:nvGraphicFramePr>
        <p:xfrm>
          <a:off x="152400" y="152400"/>
          <a:ext cx="6553200" cy="591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978"/>
                <a:gridCol w="4854222"/>
              </a:tblGrid>
              <a:tr h="33499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HPV (Human Papilloma Virus)</a:t>
                      </a:r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How spread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Through unprotected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Rarely,</a:t>
                      </a:r>
                      <a:r>
                        <a:rPr lang="en-US" sz="1400" baseline="0" dirty="0" smtClean="0">
                          <a:effectLst/>
                        </a:rPr>
                        <a:t> i</a:t>
                      </a:r>
                      <a:r>
                        <a:rPr lang="en-US" sz="1400" dirty="0" smtClean="0">
                          <a:effectLst/>
                        </a:rPr>
                        <a:t>nfected mothers can infect their baby during birth. 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Symptoms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</a:rPr>
                        <a:t>There are many different types of HPV.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Some cause genital warts for men and women —cauliflower-like bumps.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Some people have no symptoms.</a:t>
                      </a:r>
                    </a:p>
                  </a:txBody>
                  <a:tcPr/>
                </a:tc>
              </a:tr>
              <a:tr h="578202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Testing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effectLst/>
                        </a:rPr>
                        <a:t>Visual exam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>
                          <a:effectLst/>
                        </a:rPr>
                        <a:t>PAP test</a:t>
                      </a:r>
                    </a:p>
                  </a:txBody>
                  <a:tcPr/>
                </a:tc>
              </a:tr>
              <a:tr h="33499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Treatment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No cure—virus stays in body.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Vaccines prevent the most common types of HPV.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Manage symptoms with medication.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Most genital warts go away on their own.</a:t>
                      </a:r>
                    </a:p>
                  </a:txBody>
                  <a:tcPr/>
                </a:tc>
              </a:tr>
              <a:tr h="82600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Risks with no treatment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Distress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Increases your risk to get other STIs if exposed to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Cancer </a:t>
                      </a:r>
                    </a:p>
                  </a:txBody>
                  <a:tcPr/>
                </a:tc>
              </a:tr>
              <a:tr h="1569406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Prevention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Get the vaccine (available for free to all Grade 6 girls in Nunavut)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Use a condom and/or dental dam every time you have oral, anal, or vaginal sex.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Get tested at your health </a:t>
                      </a:r>
                      <a:r>
                        <a:rPr lang="en-US" sz="1400" dirty="0" err="1" smtClean="0">
                          <a:effectLst/>
                        </a:rPr>
                        <a:t>centre</a:t>
                      </a:r>
                      <a:r>
                        <a:rPr lang="en-US" sz="1400" dirty="0" smtClean="0">
                          <a:effectLst/>
                        </a:rPr>
                        <a:t> once you become sexually active, and every 5 years if the test is negative and you’re over age 21. 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065" y="6324600"/>
            <a:ext cx="1518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Images from </a:t>
            </a:r>
            <a:r>
              <a:rPr lang="en-CA" sz="1100" dirty="0" smtClean="0">
                <a:hlinkClick r:id="rId2"/>
              </a:rPr>
              <a:t>www.sexualityandu.ca</a:t>
            </a:r>
            <a:endParaRPr lang="en-CA" sz="1100" dirty="0" smtClean="0"/>
          </a:p>
        </p:txBody>
      </p:sp>
      <p:pic>
        <p:nvPicPr>
          <p:cNvPr id="5" name="Picture 2" descr="Page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21" y="3657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page15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age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43" y="1295400"/>
            <a:ext cx="21066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74616"/>
      </p:ext>
    </p:extLst>
  </p:cSld>
  <p:clrMapOvr>
    <a:masterClrMapping/>
  </p:clrMapOvr>
</p:sld>
</file>

<file path=ppt/theme/theme1.xml><?xml version="1.0" encoding="utf-8"?>
<a:theme xmlns:a="http://schemas.openxmlformats.org/drawingml/2006/main" name="GN Powerpoint H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 Powerpoint HSS</Template>
  <TotalTime>249</TotalTime>
  <Words>1760</Words>
  <Application>Microsoft Office PowerPoint</Application>
  <PresentationFormat>On-screen Show (4:3)</PresentationFormat>
  <Paragraphs>275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GN Powerpoint HSS</vt:lpstr>
      <vt:lpstr>Sexually Transmitted Infections – Information for Educators</vt:lpstr>
      <vt:lpstr>Nunavut-Specific Resources for Teaching about Sexually Transmitted Infections</vt:lpstr>
      <vt:lpstr>Choices</vt:lpstr>
      <vt:lpstr>STIS: 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 Testing Step By Step</vt:lpstr>
      <vt:lpstr>Our role as sexuality educators</vt:lpstr>
      <vt:lpstr>Best Ways to Teach</vt:lpstr>
      <vt:lpstr>Activities for Teaching about STIs</vt:lpstr>
      <vt:lpstr>Tips for educators teaching sexual health</vt:lpstr>
      <vt:lpstr>PowerPoint Presentation</vt:lpstr>
      <vt:lpstr>PowerPoint Presentation</vt:lpstr>
    </vt:vector>
  </TitlesOfParts>
  <Company>Government of Nunavut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One</dc:title>
  <dc:creator>Alemieux</dc:creator>
  <cp:lastModifiedBy>Administrator</cp:lastModifiedBy>
  <cp:revision>26</cp:revision>
  <cp:lastPrinted>2012-06-13T22:26:17Z</cp:lastPrinted>
  <dcterms:created xsi:type="dcterms:W3CDTF">2013-03-27T20:38:35Z</dcterms:created>
  <dcterms:modified xsi:type="dcterms:W3CDTF">2017-03-01T18:30:49Z</dcterms:modified>
</cp:coreProperties>
</file>