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56" r:id="rId2"/>
    <p:sldId id="374" r:id="rId3"/>
    <p:sldId id="375" r:id="rId4"/>
    <p:sldId id="376" r:id="rId5"/>
    <p:sldId id="379" r:id="rId6"/>
    <p:sldId id="378" r:id="rId7"/>
    <p:sldId id="380" r:id="rId8"/>
    <p:sldId id="382" r:id="rId9"/>
    <p:sldId id="383" r:id="rId10"/>
    <p:sldId id="384" r:id="rId11"/>
    <p:sldId id="385" r:id="rId12"/>
    <p:sldId id="386" r:id="rId13"/>
    <p:sldId id="388" r:id="rId14"/>
    <p:sldId id="389" r:id="rId15"/>
    <p:sldId id="390" r:id="rId16"/>
    <p:sldId id="391" r:id="rId17"/>
    <p:sldId id="393" r:id="rId18"/>
    <p:sldId id="392" r:id="rId19"/>
    <p:sldId id="371" r:id="rId20"/>
    <p:sldId id="372" r:id="rId21"/>
    <p:sldId id="373" r:id="rId22"/>
  </p:sldIdLst>
  <p:sldSz cx="9144000" cy="6858000" type="screen4x3"/>
  <p:notesSz cx="7019925" cy="93059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BAD18"/>
    <a:srgbClr val="FDD927"/>
    <a:srgbClr val="BAC233"/>
    <a:srgbClr val="0067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0" d="100"/>
          <a:sy n="70" d="100"/>
        </p:scale>
        <p:origin x="-2178" y="-88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1650" cy="46513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976688" y="0"/>
            <a:ext cx="3041650" cy="465138"/>
          </a:xfrm>
          <a:prstGeom prst="rect">
            <a:avLst/>
          </a:prstGeom>
        </p:spPr>
        <p:txBody>
          <a:bodyPr vert="horz" lIns="91440" tIns="45720" rIns="91440" bIns="45720" rtlCol="0"/>
          <a:lstStyle>
            <a:lvl1pPr algn="r">
              <a:defRPr sz="1200"/>
            </a:lvl1pPr>
          </a:lstStyle>
          <a:p>
            <a:fld id="{25E47F22-D2CA-4A95-A1E4-26945826E53D}" type="datetimeFigureOut">
              <a:rPr lang="en-CA" smtClean="0"/>
              <a:t>2017-01-28</a:t>
            </a:fld>
            <a:endParaRPr lang="en-CA"/>
          </a:p>
        </p:txBody>
      </p:sp>
      <p:sp>
        <p:nvSpPr>
          <p:cNvPr id="4" name="Slide Image Placeholder 3"/>
          <p:cNvSpPr>
            <a:spLocks noGrp="1" noRot="1" noChangeAspect="1"/>
          </p:cNvSpPr>
          <p:nvPr>
            <p:ph type="sldImg" idx="2"/>
          </p:nvPr>
        </p:nvSpPr>
        <p:spPr>
          <a:xfrm>
            <a:off x="1184275" y="698500"/>
            <a:ext cx="4651375" cy="3489325"/>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701675" y="4419600"/>
            <a:ext cx="5616575" cy="4187825"/>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839200"/>
            <a:ext cx="3041650" cy="465138"/>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976688" y="8839200"/>
            <a:ext cx="3041650" cy="465138"/>
          </a:xfrm>
          <a:prstGeom prst="rect">
            <a:avLst/>
          </a:prstGeom>
        </p:spPr>
        <p:txBody>
          <a:bodyPr vert="horz" lIns="91440" tIns="45720" rIns="91440" bIns="45720" rtlCol="0" anchor="b"/>
          <a:lstStyle>
            <a:lvl1pPr algn="r">
              <a:defRPr sz="1200"/>
            </a:lvl1pPr>
          </a:lstStyle>
          <a:p>
            <a:fld id="{D325699D-F644-488D-9F66-EB14B194F1C7}" type="slidenum">
              <a:rPr lang="en-CA" smtClean="0"/>
              <a:t>‹#›</a:t>
            </a:fld>
            <a:endParaRPr lang="en-CA"/>
          </a:p>
        </p:txBody>
      </p:sp>
    </p:spTree>
    <p:extLst>
      <p:ext uri="{BB962C8B-B14F-4D97-AF65-F5344CB8AC3E}">
        <p14:creationId xmlns:p14="http://schemas.microsoft.com/office/powerpoint/2010/main" val="41669225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1">
              <a:lnSpc>
                <a:spcPct val="90000"/>
              </a:lnSpc>
              <a:spcBef>
                <a:spcPts val="306"/>
              </a:spcBef>
              <a:spcAft>
                <a:spcPts val="306"/>
              </a:spcAft>
            </a:pPr>
            <a:r>
              <a:rPr lang="en-US" dirty="0" smtClean="0"/>
              <a:t>2</a:t>
            </a:r>
          </a:p>
          <a:p>
            <a:pPr lvl="1">
              <a:lnSpc>
                <a:spcPct val="90000"/>
              </a:lnSpc>
              <a:spcBef>
                <a:spcPts val="306"/>
              </a:spcBef>
              <a:spcAft>
                <a:spcPts val="306"/>
              </a:spcAft>
            </a:pPr>
            <a:endParaRPr lang="en-US" dirty="0" smtClean="0"/>
          </a:p>
          <a:p>
            <a:pPr lvl="1">
              <a:lnSpc>
                <a:spcPct val="90000"/>
              </a:lnSpc>
              <a:spcBef>
                <a:spcPts val="306"/>
              </a:spcBef>
              <a:spcAft>
                <a:spcPts val="306"/>
              </a:spcAft>
            </a:pPr>
            <a:endParaRPr lang="en-US" dirty="0" smtClean="0"/>
          </a:p>
          <a:p>
            <a:endParaRPr lang="en-US" dirty="0"/>
          </a:p>
        </p:txBody>
      </p:sp>
      <p:sp>
        <p:nvSpPr>
          <p:cNvPr id="4" name="Slide Number Placeholder 3"/>
          <p:cNvSpPr>
            <a:spLocks noGrp="1"/>
          </p:cNvSpPr>
          <p:nvPr>
            <p:ph type="sldNum" sz="quarter" idx="10"/>
          </p:nvPr>
        </p:nvSpPr>
        <p:spPr/>
        <p:txBody>
          <a:bodyPr/>
          <a:lstStyle/>
          <a:p>
            <a:fld id="{19F2B2CF-D52F-462E-A31B-8CDB59F92910}" type="slidenum">
              <a:rPr lang="en-US" smtClean="0">
                <a:solidFill>
                  <a:prstClr val="black"/>
                </a:solidFill>
              </a:rPr>
              <a:pPr/>
              <a:t>2</a:t>
            </a:fld>
            <a:endParaRPr lang="en-US" dirty="0">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1">
              <a:lnSpc>
                <a:spcPct val="90000"/>
              </a:lnSpc>
              <a:spcBef>
                <a:spcPts val="306"/>
              </a:spcBef>
              <a:spcAft>
                <a:spcPts val="306"/>
              </a:spcAft>
            </a:pPr>
            <a:r>
              <a:rPr lang="en-US" dirty="0" smtClean="0"/>
              <a:t>Write</a:t>
            </a:r>
            <a:r>
              <a:rPr lang="en-US" baseline="0" dirty="0" smtClean="0"/>
              <a:t> the group agreement on a whiteboard/ chart paper and hang up in the room. If anyone doesn’t follow this agreement, you can say “I want to remind everyone about the group agreement we all agreed to at the beginning of the class”</a:t>
            </a:r>
          </a:p>
          <a:p>
            <a:pPr lvl="1">
              <a:lnSpc>
                <a:spcPct val="90000"/>
              </a:lnSpc>
              <a:spcBef>
                <a:spcPts val="306"/>
              </a:spcBef>
              <a:spcAft>
                <a:spcPts val="306"/>
              </a:spcAft>
            </a:pPr>
            <a:endParaRPr lang="en-US" dirty="0" smtClean="0"/>
          </a:p>
          <a:p>
            <a:pPr lvl="1">
              <a:lnSpc>
                <a:spcPct val="90000"/>
              </a:lnSpc>
              <a:spcBef>
                <a:spcPts val="306"/>
              </a:spcBef>
              <a:spcAft>
                <a:spcPts val="306"/>
              </a:spcAft>
            </a:pPr>
            <a:endParaRPr lang="en-US" dirty="0" smtClean="0"/>
          </a:p>
          <a:p>
            <a:pPr lvl="1">
              <a:lnSpc>
                <a:spcPct val="90000"/>
              </a:lnSpc>
              <a:spcBef>
                <a:spcPts val="306"/>
              </a:spcBef>
              <a:spcAft>
                <a:spcPts val="306"/>
              </a:spcAft>
            </a:pPr>
            <a:endParaRPr lang="en-US" dirty="0" smtClean="0"/>
          </a:p>
          <a:p>
            <a:endParaRPr lang="en-US" dirty="0"/>
          </a:p>
        </p:txBody>
      </p:sp>
      <p:sp>
        <p:nvSpPr>
          <p:cNvPr id="4" name="Slide Number Placeholder 3"/>
          <p:cNvSpPr>
            <a:spLocks noGrp="1"/>
          </p:cNvSpPr>
          <p:nvPr>
            <p:ph type="sldNum" sz="quarter" idx="10"/>
          </p:nvPr>
        </p:nvSpPr>
        <p:spPr/>
        <p:txBody>
          <a:bodyPr/>
          <a:lstStyle/>
          <a:p>
            <a:fld id="{19F2B2CF-D52F-462E-A31B-8CDB59F92910}" type="slidenum">
              <a:rPr lang="en-US" smtClean="0">
                <a:solidFill>
                  <a:prstClr val="black"/>
                </a:solidFill>
              </a:rPr>
              <a:pPr/>
              <a:t>3</a:t>
            </a:fld>
            <a:endParaRPr lang="en-US" dirty="0">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1">
              <a:lnSpc>
                <a:spcPct val="90000"/>
              </a:lnSpc>
              <a:spcBef>
                <a:spcPts val="306"/>
              </a:spcBef>
              <a:spcAft>
                <a:spcPts val="306"/>
              </a:spcAft>
            </a:pPr>
            <a:r>
              <a:rPr lang="en-US" dirty="0" smtClean="0"/>
              <a:t>Some</a:t>
            </a:r>
            <a:r>
              <a:rPr lang="en-US" baseline="0" dirty="0" smtClean="0"/>
              <a:t> students will say “But I don’t like to hear about private body parts!”</a:t>
            </a:r>
            <a:endParaRPr lang="en-US" dirty="0" smtClean="0"/>
          </a:p>
          <a:p>
            <a:pPr lvl="1">
              <a:lnSpc>
                <a:spcPct val="90000"/>
              </a:lnSpc>
              <a:spcBef>
                <a:spcPts val="306"/>
              </a:spcBef>
              <a:spcAft>
                <a:spcPts val="306"/>
              </a:spcAft>
            </a:pPr>
            <a:endParaRPr lang="en-US" dirty="0" smtClean="0"/>
          </a:p>
          <a:p>
            <a:endParaRPr lang="en-US" dirty="0"/>
          </a:p>
        </p:txBody>
      </p:sp>
      <p:sp>
        <p:nvSpPr>
          <p:cNvPr id="4" name="Slide Number Placeholder 3"/>
          <p:cNvSpPr>
            <a:spLocks noGrp="1"/>
          </p:cNvSpPr>
          <p:nvPr>
            <p:ph type="sldNum" sz="quarter" idx="10"/>
          </p:nvPr>
        </p:nvSpPr>
        <p:spPr/>
        <p:txBody>
          <a:bodyPr/>
          <a:lstStyle/>
          <a:p>
            <a:fld id="{19F2B2CF-D52F-462E-A31B-8CDB59F92910}" type="slidenum">
              <a:rPr lang="en-US" smtClean="0">
                <a:solidFill>
                  <a:prstClr val="black"/>
                </a:solidFill>
              </a:rPr>
              <a:pPr/>
              <a:t>4</a:t>
            </a:fld>
            <a:endParaRPr lang="en-US" dirty="0">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1">
              <a:lnSpc>
                <a:spcPct val="90000"/>
              </a:lnSpc>
              <a:spcBef>
                <a:spcPts val="306"/>
              </a:spcBef>
              <a:spcAft>
                <a:spcPts val="306"/>
              </a:spcAft>
            </a:pPr>
            <a:endParaRPr lang="en-US" dirty="0" smtClean="0"/>
          </a:p>
          <a:p>
            <a:pPr lvl="1">
              <a:lnSpc>
                <a:spcPct val="90000"/>
              </a:lnSpc>
              <a:spcBef>
                <a:spcPts val="306"/>
              </a:spcBef>
              <a:spcAft>
                <a:spcPts val="306"/>
              </a:spcAft>
            </a:pPr>
            <a:endParaRPr lang="en-US" dirty="0" smtClean="0"/>
          </a:p>
          <a:p>
            <a:pPr lvl="1">
              <a:lnSpc>
                <a:spcPct val="90000"/>
              </a:lnSpc>
              <a:spcBef>
                <a:spcPts val="306"/>
              </a:spcBef>
              <a:spcAft>
                <a:spcPts val="306"/>
              </a:spcAft>
            </a:pPr>
            <a:endParaRPr lang="en-US" dirty="0" smtClean="0"/>
          </a:p>
          <a:p>
            <a:endParaRPr lang="en-US" dirty="0"/>
          </a:p>
        </p:txBody>
      </p:sp>
      <p:sp>
        <p:nvSpPr>
          <p:cNvPr id="4" name="Slide Number Placeholder 3"/>
          <p:cNvSpPr>
            <a:spLocks noGrp="1"/>
          </p:cNvSpPr>
          <p:nvPr>
            <p:ph type="sldNum" sz="quarter" idx="10"/>
          </p:nvPr>
        </p:nvSpPr>
        <p:spPr/>
        <p:txBody>
          <a:bodyPr/>
          <a:lstStyle/>
          <a:p>
            <a:fld id="{19F2B2CF-D52F-462E-A31B-8CDB59F92910}" type="slidenum">
              <a:rPr lang="en-US" smtClean="0">
                <a:solidFill>
                  <a:prstClr val="black"/>
                </a:solidFill>
              </a:rPr>
              <a:pPr/>
              <a:t>5</a:t>
            </a:fld>
            <a:endParaRPr lang="en-US">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2326878B-36E5-4F09-9214-176A1E1FBA10}" type="datetimeFigureOut">
              <a:rPr lang="en-CA" smtClean="0"/>
              <a:pPr/>
              <a:t>2017-01-28</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51FCD0E6-9D1D-4FEB-939D-095AAEFE68BF}" type="slidenum">
              <a:rPr lang="en-CA" smtClean="0"/>
              <a:pPr/>
              <a:t>‹#›</a:t>
            </a:fld>
            <a:endParaRPr lang="en-CA"/>
          </a:p>
        </p:txBody>
      </p:sp>
    </p:spTree>
    <p:extLst>
      <p:ext uri="{BB962C8B-B14F-4D97-AF65-F5344CB8AC3E}">
        <p14:creationId xmlns:p14="http://schemas.microsoft.com/office/powerpoint/2010/main" val="2511290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2326878B-36E5-4F09-9214-176A1E1FBA10}" type="datetimeFigureOut">
              <a:rPr lang="en-CA" smtClean="0"/>
              <a:pPr/>
              <a:t>2017-01-28</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51FCD0E6-9D1D-4FEB-939D-095AAEFE68BF}" type="slidenum">
              <a:rPr lang="en-CA" smtClean="0"/>
              <a:pPr/>
              <a:t>‹#›</a:t>
            </a:fld>
            <a:endParaRPr lang="en-CA"/>
          </a:p>
        </p:txBody>
      </p:sp>
    </p:spTree>
    <p:extLst>
      <p:ext uri="{BB962C8B-B14F-4D97-AF65-F5344CB8AC3E}">
        <p14:creationId xmlns:p14="http://schemas.microsoft.com/office/powerpoint/2010/main" val="36196576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2326878B-36E5-4F09-9214-176A1E1FBA10}" type="datetimeFigureOut">
              <a:rPr lang="en-CA" smtClean="0"/>
              <a:pPr/>
              <a:t>2017-01-28</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51FCD0E6-9D1D-4FEB-939D-095AAEFE68BF}" type="slidenum">
              <a:rPr lang="en-CA" smtClean="0"/>
              <a:pPr/>
              <a:t>‹#›</a:t>
            </a:fld>
            <a:endParaRPr lang="en-CA"/>
          </a:p>
        </p:txBody>
      </p:sp>
    </p:spTree>
    <p:extLst>
      <p:ext uri="{BB962C8B-B14F-4D97-AF65-F5344CB8AC3E}">
        <p14:creationId xmlns:p14="http://schemas.microsoft.com/office/powerpoint/2010/main" val="42805737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7" name="Date Placeholder 3"/>
          <p:cNvSpPr>
            <a:spLocks noGrp="1"/>
          </p:cNvSpPr>
          <p:nvPr>
            <p:ph type="dt" sz="half" idx="10"/>
          </p:nvPr>
        </p:nvSpPr>
        <p:spPr>
          <a:xfrm>
            <a:off x="1371600" y="3886200"/>
            <a:ext cx="1905000" cy="457200"/>
          </a:xfrm>
          <a:prstGeom prst="rect">
            <a:avLst/>
          </a:prstGeom>
        </p:spPr>
        <p:txBody>
          <a:bodyPr/>
          <a:lstStyle>
            <a:lvl1pPr>
              <a:defRPr>
                <a:solidFill>
                  <a:srgbClr val="0070C0"/>
                </a:solidFill>
              </a:defRPr>
            </a:lvl1pPr>
          </a:lstStyle>
          <a:p>
            <a:endParaRPr lang="en-US" dirty="0"/>
          </a:p>
        </p:txBody>
      </p:sp>
    </p:spTree>
    <p:extLst>
      <p:ext uri="{BB962C8B-B14F-4D97-AF65-F5344CB8AC3E}">
        <p14:creationId xmlns:p14="http://schemas.microsoft.com/office/powerpoint/2010/main" val="479694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2326878B-36E5-4F09-9214-176A1E1FBA10}" type="datetimeFigureOut">
              <a:rPr lang="en-CA" smtClean="0"/>
              <a:pPr/>
              <a:t>2017-01-28</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51FCD0E6-9D1D-4FEB-939D-095AAEFE68BF}" type="slidenum">
              <a:rPr lang="en-CA" smtClean="0"/>
              <a:pPr/>
              <a:t>‹#›</a:t>
            </a:fld>
            <a:endParaRPr lang="en-CA"/>
          </a:p>
        </p:txBody>
      </p:sp>
    </p:spTree>
    <p:extLst>
      <p:ext uri="{BB962C8B-B14F-4D97-AF65-F5344CB8AC3E}">
        <p14:creationId xmlns:p14="http://schemas.microsoft.com/office/powerpoint/2010/main" val="33603551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326878B-36E5-4F09-9214-176A1E1FBA10}" type="datetimeFigureOut">
              <a:rPr lang="en-CA" smtClean="0"/>
              <a:pPr/>
              <a:t>2017-01-28</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51FCD0E6-9D1D-4FEB-939D-095AAEFE68BF}" type="slidenum">
              <a:rPr lang="en-CA" smtClean="0"/>
              <a:pPr/>
              <a:t>‹#›</a:t>
            </a:fld>
            <a:endParaRPr lang="en-CA"/>
          </a:p>
        </p:txBody>
      </p:sp>
    </p:spTree>
    <p:extLst>
      <p:ext uri="{BB962C8B-B14F-4D97-AF65-F5344CB8AC3E}">
        <p14:creationId xmlns:p14="http://schemas.microsoft.com/office/powerpoint/2010/main" val="1554438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2326878B-36E5-4F09-9214-176A1E1FBA10}" type="datetimeFigureOut">
              <a:rPr lang="en-CA" smtClean="0"/>
              <a:pPr/>
              <a:t>2017-01-28</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51FCD0E6-9D1D-4FEB-939D-095AAEFE68BF}" type="slidenum">
              <a:rPr lang="en-CA" smtClean="0"/>
              <a:pPr/>
              <a:t>‹#›</a:t>
            </a:fld>
            <a:endParaRPr lang="en-CA"/>
          </a:p>
        </p:txBody>
      </p:sp>
    </p:spTree>
    <p:extLst>
      <p:ext uri="{BB962C8B-B14F-4D97-AF65-F5344CB8AC3E}">
        <p14:creationId xmlns:p14="http://schemas.microsoft.com/office/powerpoint/2010/main" val="41821864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2326878B-36E5-4F09-9214-176A1E1FBA10}" type="datetimeFigureOut">
              <a:rPr lang="en-CA" smtClean="0"/>
              <a:pPr/>
              <a:t>2017-01-28</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51FCD0E6-9D1D-4FEB-939D-095AAEFE68BF}" type="slidenum">
              <a:rPr lang="en-CA" smtClean="0"/>
              <a:pPr/>
              <a:t>‹#›</a:t>
            </a:fld>
            <a:endParaRPr lang="en-CA"/>
          </a:p>
        </p:txBody>
      </p:sp>
    </p:spTree>
    <p:extLst>
      <p:ext uri="{BB962C8B-B14F-4D97-AF65-F5344CB8AC3E}">
        <p14:creationId xmlns:p14="http://schemas.microsoft.com/office/powerpoint/2010/main" val="8995291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2326878B-36E5-4F09-9214-176A1E1FBA10}" type="datetimeFigureOut">
              <a:rPr lang="en-CA" smtClean="0"/>
              <a:pPr/>
              <a:t>2017-01-28</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51FCD0E6-9D1D-4FEB-939D-095AAEFE68BF}" type="slidenum">
              <a:rPr lang="en-CA" smtClean="0"/>
              <a:pPr/>
              <a:t>‹#›</a:t>
            </a:fld>
            <a:endParaRPr lang="en-CA"/>
          </a:p>
        </p:txBody>
      </p:sp>
    </p:spTree>
    <p:extLst>
      <p:ext uri="{BB962C8B-B14F-4D97-AF65-F5344CB8AC3E}">
        <p14:creationId xmlns:p14="http://schemas.microsoft.com/office/powerpoint/2010/main" val="6663412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326878B-36E5-4F09-9214-176A1E1FBA10}" type="datetimeFigureOut">
              <a:rPr lang="en-CA" smtClean="0"/>
              <a:pPr/>
              <a:t>2017-01-28</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51FCD0E6-9D1D-4FEB-939D-095AAEFE68BF}" type="slidenum">
              <a:rPr lang="en-CA" smtClean="0"/>
              <a:pPr/>
              <a:t>‹#›</a:t>
            </a:fld>
            <a:endParaRPr lang="en-CA"/>
          </a:p>
        </p:txBody>
      </p:sp>
    </p:spTree>
    <p:extLst>
      <p:ext uri="{BB962C8B-B14F-4D97-AF65-F5344CB8AC3E}">
        <p14:creationId xmlns:p14="http://schemas.microsoft.com/office/powerpoint/2010/main" val="2420468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326878B-36E5-4F09-9214-176A1E1FBA10}" type="datetimeFigureOut">
              <a:rPr lang="en-CA" smtClean="0"/>
              <a:pPr/>
              <a:t>2017-01-28</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51FCD0E6-9D1D-4FEB-939D-095AAEFE68BF}" type="slidenum">
              <a:rPr lang="en-CA" smtClean="0"/>
              <a:pPr/>
              <a:t>‹#›</a:t>
            </a:fld>
            <a:endParaRPr lang="en-CA"/>
          </a:p>
        </p:txBody>
      </p:sp>
    </p:spTree>
    <p:extLst>
      <p:ext uri="{BB962C8B-B14F-4D97-AF65-F5344CB8AC3E}">
        <p14:creationId xmlns:p14="http://schemas.microsoft.com/office/powerpoint/2010/main" val="38069050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326878B-36E5-4F09-9214-176A1E1FBA10}" type="datetimeFigureOut">
              <a:rPr lang="en-CA" smtClean="0"/>
              <a:pPr/>
              <a:t>2017-01-28</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51FCD0E6-9D1D-4FEB-939D-095AAEFE68BF}" type="slidenum">
              <a:rPr lang="en-CA" smtClean="0"/>
              <a:pPr/>
              <a:t>‹#›</a:t>
            </a:fld>
            <a:endParaRPr lang="en-CA"/>
          </a:p>
        </p:txBody>
      </p:sp>
    </p:spTree>
    <p:extLst>
      <p:ext uri="{BB962C8B-B14F-4D97-AF65-F5344CB8AC3E}">
        <p14:creationId xmlns:p14="http://schemas.microsoft.com/office/powerpoint/2010/main" val="12374182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326878B-36E5-4F09-9214-176A1E1FBA10}" type="datetimeFigureOut">
              <a:rPr lang="en-CA" smtClean="0"/>
              <a:pPr/>
              <a:t>2017-01-28</a:t>
            </a:fld>
            <a:endParaRPr lang="en-C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FCD0E6-9D1D-4FEB-939D-095AAEFE68BF}" type="slidenum">
              <a:rPr lang="en-CA" smtClean="0"/>
              <a:pPr/>
              <a:t>‹#›</a:t>
            </a:fld>
            <a:endParaRPr lang="en-CA"/>
          </a:p>
        </p:txBody>
      </p:sp>
    </p:spTree>
    <p:extLst>
      <p:ext uri="{BB962C8B-B14F-4D97-AF65-F5344CB8AC3E}">
        <p14:creationId xmlns:p14="http://schemas.microsoft.com/office/powerpoint/2010/main" val="41483786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 Id="rId9" Type="http://schemas.openxmlformats.org/officeDocument/2006/relationships/image" Target="../media/image12.jpg"/></Relationships>
</file>

<file path=ppt/slides/_rels/slide15.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16.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1000" b="-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 y="2590800"/>
            <a:ext cx="8305800" cy="2667000"/>
          </a:xfrm>
        </p:spPr>
        <p:txBody>
          <a:bodyPr>
            <a:normAutofit fontScale="90000"/>
          </a:bodyPr>
          <a:lstStyle/>
          <a:p>
            <a:r>
              <a:rPr lang="en-CA" sz="6000" b="1" dirty="0" smtClean="0">
                <a:latin typeface="Arial" pitchFamily="34" charset="0"/>
                <a:cs typeface="Arial" pitchFamily="34" charset="0"/>
              </a:rPr>
              <a:t>Sexually Transmitted Infections (STIs) and Safer Sex </a:t>
            </a:r>
            <a:endParaRPr lang="en-CA" sz="6000" b="1" dirty="0">
              <a:latin typeface="Arial" pitchFamily="34" charset="0"/>
              <a:cs typeface="Arial" pitchFamily="34" charset="0"/>
            </a:endParaRPr>
          </a:p>
        </p:txBody>
      </p:sp>
      <p:sp>
        <p:nvSpPr>
          <p:cNvPr id="3" name="Subtitle 2"/>
          <p:cNvSpPr>
            <a:spLocks noGrp="1"/>
          </p:cNvSpPr>
          <p:nvPr>
            <p:ph type="subTitle" idx="1"/>
          </p:nvPr>
        </p:nvSpPr>
        <p:spPr>
          <a:xfrm>
            <a:off x="228600" y="5562600"/>
            <a:ext cx="6927776" cy="1295400"/>
          </a:xfrm>
        </p:spPr>
        <p:txBody>
          <a:bodyPr>
            <a:normAutofit fontScale="92500" lnSpcReduction="20000"/>
          </a:bodyPr>
          <a:lstStyle/>
          <a:p>
            <a:pPr algn="l"/>
            <a:endParaRPr lang="en-CA" sz="2800" i="1" dirty="0" smtClean="0">
              <a:solidFill>
                <a:schemeClr val="tx1"/>
              </a:solidFill>
              <a:latin typeface="Arial" pitchFamily="34" charset="0"/>
              <a:cs typeface="Arial" pitchFamily="34" charset="0"/>
            </a:endParaRPr>
          </a:p>
          <a:p>
            <a:pPr algn="l"/>
            <a:r>
              <a:rPr lang="en-CA" sz="2800" i="1" dirty="0" smtClean="0">
                <a:solidFill>
                  <a:schemeClr val="tx1"/>
                </a:solidFill>
                <a:latin typeface="Arial" pitchFamily="34" charset="0"/>
                <a:cs typeface="Arial" pitchFamily="34" charset="0"/>
              </a:rPr>
              <a:t>Date:</a:t>
            </a:r>
          </a:p>
          <a:p>
            <a:pPr algn="l"/>
            <a:r>
              <a:rPr lang="en-CA" sz="2800" i="1" dirty="0" smtClean="0">
                <a:solidFill>
                  <a:schemeClr val="tx1"/>
                </a:solidFill>
                <a:latin typeface="Arial" pitchFamily="34" charset="0"/>
                <a:cs typeface="Arial" pitchFamily="34" charset="0"/>
              </a:rPr>
              <a:t>Presented By:</a:t>
            </a:r>
          </a:p>
        </p:txBody>
      </p:sp>
    </p:spTree>
    <p:extLst>
      <p:ext uri="{BB962C8B-B14F-4D97-AF65-F5344CB8AC3E}">
        <p14:creationId xmlns:p14="http://schemas.microsoft.com/office/powerpoint/2010/main" val="352861753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Activity: Virus Carrier Handshake</a:t>
            </a:r>
            <a:endParaRPr lang="en-CA" dirty="0"/>
          </a:p>
        </p:txBody>
      </p:sp>
      <p:sp>
        <p:nvSpPr>
          <p:cNvPr id="3" name="Content Placeholder 2"/>
          <p:cNvSpPr>
            <a:spLocks noGrp="1"/>
          </p:cNvSpPr>
          <p:nvPr>
            <p:ph idx="1"/>
          </p:nvPr>
        </p:nvSpPr>
        <p:spPr/>
        <p:txBody>
          <a:bodyPr/>
          <a:lstStyle/>
          <a:p>
            <a:endParaRPr lang="en-CA"/>
          </a:p>
        </p:txBody>
      </p:sp>
    </p:spTree>
    <p:extLst>
      <p:ext uri="{BB962C8B-B14F-4D97-AF65-F5344CB8AC3E}">
        <p14:creationId xmlns:p14="http://schemas.microsoft.com/office/powerpoint/2010/main" val="31512325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Why do we want to avoid STIs?</a:t>
            </a:r>
            <a:endParaRPr lang="en-CA" dirty="0"/>
          </a:p>
        </p:txBody>
      </p:sp>
      <p:pic>
        <p:nvPicPr>
          <p:cNvPr id="4" name="Picture 2" descr="C:\Documents and Settings\BClarke\Local Settings\Temporary Internet Files\Content.IE5\GNX79A81\MC900441902[1].wmf"/>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3200400" y="2133600"/>
            <a:ext cx="2817813" cy="33296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71747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Why do we want to avoid STIs?</a:t>
            </a:r>
            <a:endParaRPr lang="en-CA" dirty="0"/>
          </a:p>
        </p:txBody>
      </p:sp>
      <p:sp>
        <p:nvSpPr>
          <p:cNvPr id="3" name="Content Placeholder 2"/>
          <p:cNvSpPr>
            <a:spLocks noGrp="1"/>
          </p:cNvSpPr>
          <p:nvPr>
            <p:ph idx="1"/>
          </p:nvPr>
        </p:nvSpPr>
        <p:spPr/>
        <p:txBody>
          <a:bodyPr>
            <a:normAutofit lnSpcReduction="10000"/>
          </a:bodyPr>
          <a:lstStyle/>
          <a:p>
            <a:r>
              <a:rPr lang="en-CA" dirty="0" smtClean="0"/>
              <a:t>Untreated STIs can cause:</a:t>
            </a:r>
          </a:p>
          <a:p>
            <a:pPr lvl="1"/>
            <a:r>
              <a:rPr lang="en-CA" dirty="0"/>
              <a:t>Infertility (being unable to have a baby)</a:t>
            </a:r>
          </a:p>
          <a:p>
            <a:pPr lvl="1"/>
            <a:r>
              <a:rPr lang="en-CA" dirty="0"/>
              <a:t>Damage to your heart, brain, ears, and eyes</a:t>
            </a:r>
          </a:p>
          <a:p>
            <a:pPr lvl="1"/>
            <a:r>
              <a:rPr lang="en-CA" dirty="0"/>
              <a:t>Cancer</a:t>
            </a:r>
          </a:p>
          <a:p>
            <a:pPr lvl="1"/>
            <a:r>
              <a:rPr lang="en-CA" dirty="0"/>
              <a:t>Death </a:t>
            </a:r>
          </a:p>
          <a:p>
            <a:r>
              <a:rPr lang="en-CA" dirty="0" smtClean="0"/>
              <a:t>Some </a:t>
            </a:r>
            <a:r>
              <a:rPr lang="en-CA" dirty="0"/>
              <a:t>STIs can be cured. </a:t>
            </a:r>
            <a:endParaRPr lang="en-CA" dirty="0" smtClean="0"/>
          </a:p>
          <a:p>
            <a:r>
              <a:rPr lang="en-CA" dirty="0" smtClean="0"/>
              <a:t>Others </a:t>
            </a:r>
            <a:r>
              <a:rPr lang="en-CA" dirty="0"/>
              <a:t>can’t be </a:t>
            </a:r>
            <a:r>
              <a:rPr lang="en-CA" dirty="0" smtClean="0"/>
              <a:t>cured (you will always have it), </a:t>
            </a:r>
            <a:r>
              <a:rPr lang="en-CA" dirty="0"/>
              <a:t>but there is good </a:t>
            </a:r>
            <a:r>
              <a:rPr lang="en-CA" dirty="0" smtClean="0"/>
              <a:t>treatment available to help control the disease.</a:t>
            </a:r>
            <a:endParaRPr lang="en-CA" dirty="0"/>
          </a:p>
          <a:p>
            <a:endParaRPr lang="en-CA" dirty="0" smtClean="0"/>
          </a:p>
          <a:p>
            <a:pPr lvl="1"/>
            <a:endParaRPr lang="en-CA" dirty="0"/>
          </a:p>
          <a:p>
            <a:pPr lvl="1"/>
            <a:endParaRPr lang="en-CA" dirty="0" smtClean="0"/>
          </a:p>
          <a:p>
            <a:pPr lvl="1"/>
            <a:endParaRPr lang="en-CA" dirty="0" smtClean="0"/>
          </a:p>
          <a:p>
            <a:pPr lvl="1"/>
            <a:endParaRPr lang="en-CA" dirty="0"/>
          </a:p>
        </p:txBody>
      </p:sp>
      <p:pic>
        <p:nvPicPr>
          <p:cNvPr id="5" name="Picture 2" descr="C:\Documents and Settings\BClarke\Local Settings\Temporary Internet Files\Content.IE5\GNX79A81\MC900441902[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67600" y="1143000"/>
            <a:ext cx="1395582" cy="16490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9878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What are STI symptoms?</a:t>
            </a:r>
            <a:endParaRPr lang="en-CA" dirty="0"/>
          </a:p>
        </p:txBody>
      </p:sp>
      <p:pic>
        <p:nvPicPr>
          <p:cNvPr id="4" name="Picture 2" descr="C:\Documents and Settings\BClarke\Local Settings\Temporary Internet Files\Content.IE5\GNX79A81\MC900441902[1].wmf"/>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3429000" y="2133600"/>
            <a:ext cx="2589212" cy="30594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94015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CA" dirty="0" smtClean="0"/>
              <a:t>What are STI symptoms?</a:t>
            </a:r>
            <a:endParaRPr lang="en-CA" dirty="0"/>
          </a:p>
        </p:txBody>
      </p:sp>
      <p:sp>
        <p:nvSpPr>
          <p:cNvPr id="3" name="Content Placeholder 2"/>
          <p:cNvSpPr>
            <a:spLocks noGrp="1"/>
          </p:cNvSpPr>
          <p:nvPr>
            <p:ph idx="1"/>
          </p:nvPr>
        </p:nvSpPr>
        <p:spPr>
          <a:xfrm>
            <a:off x="457200" y="1066800"/>
            <a:ext cx="4721368" cy="5638800"/>
          </a:xfrm>
        </p:spPr>
        <p:txBody>
          <a:bodyPr>
            <a:normAutofit fontScale="85000" lnSpcReduction="10000"/>
          </a:bodyPr>
          <a:lstStyle/>
          <a:p>
            <a:r>
              <a:rPr lang="en-CA" dirty="0" smtClean="0"/>
              <a:t>Many people who have STIs have NO symptoms!</a:t>
            </a:r>
          </a:p>
          <a:p>
            <a:r>
              <a:rPr lang="en-CA" dirty="0" smtClean="0"/>
              <a:t>Each STI has different symptoms, but some common ones are:</a:t>
            </a:r>
          </a:p>
          <a:p>
            <a:pPr lvl="1"/>
            <a:r>
              <a:rPr lang="en-CA" dirty="0" smtClean="0"/>
              <a:t>Discharge from the penis, vagina, or anus</a:t>
            </a:r>
          </a:p>
          <a:p>
            <a:pPr lvl="1"/>
            <a:r>
              <a:rPr lang="en-CA" dirty="0" smtClean="0"/>
              <a:t>Pain in testicles, lower back, abdomen, or during sex</a:t>
            </a:r>
          </a:p>
          <a:p>
            <a:pPr lvl="1"/>
            <a:r>
              <a:rPr lang="en-CA" dirty="0" smtClean="0"/>
              <a:t>Burning feeling when peeing</a:t>
            </a:r>
          </a:p>
          <a:p>
            <a:pPr lvl="1"/>
            <a:r>
              <a:rPr lang="en-CA" dirty="0" smtClean="0"/>
              <a:t>Painless sore</a:t>
            </a:r>
          </a:p>
          <a:p>
            <a:pPr lvl="1"/>
            <a:r>
              <a:rPr lang="en-CA" dirty="0" smtClean="0"/>
              <a:t>Rash (often on feet or hands)</a:t>
            </a:r>
          </a:p>
          <a:p>
            <a:pPr lvl="1"/>
            <a:r>
              <a:rPr lang="en-CA" dirty="0"/>
              <a:t>B</a:t>
            </a:r>
            <a:r>
              <a:rPr lang="en-CA" dirty="0" smtClean="0"/>
              <a:t>listers, warts, or itchiness around genitals</a:t>
            </a:r>
            <a:endParaRPr lang="en-CA" dirty="0"/>
          </a:p>
        </p:txBody>
      </p:sp>
      <p:pic>
        <p:nvPicPr>
          <p:cNvPr id="12" name="Picture 11" descr="page5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07450" y="1006690"/>
            <a:ext cx="1390996" cy="1245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descr="male_syphilis_e.jpg"/>
          <p:cNvPicPr>
            <a:picLocks noChangeAspect="1"/>
          </p:cNvPicPr>
          <p:nvPr/>
        </p:nvPicPr>
        <p:blipFill>
          <a:blip r:embed="rId3" cstate="print"/>
          <a:stretch>
            <a:fillRect/>
          </a:stretch>
        </p:blipFill>
        <p:spPr>
          <a:xfrm>
            <a:off x="5747597" y="2438400"/>
            <a:ext cx="1398449" cy="1398449"/>
          </a:xfrm>
          <a:prstGeom prst="rect">
            <a:avLst/>
          </a:prstGeom>
        </p:spPr>
      </p:pic>
      <p:pic>
        <p:nvPicPr>
          <p:cNvPr id="15" name="Picture 14" descr="syph_female_e.jpg"/>
          <p:cNvPicPr>
            <a:picLocks noChangeAspect="1"/>
          </p:cNvPicPr>
          <p:nvPr/>
        </p:nvPicPr>
        <p:blipFill>
          <a:blip r:embed="rId4" cstate="print"/>
          <a:stretch>
            <a:fillRect/>
          </a:stretch>
        </p:blipFill>
        <p:spPr>
          <a:xfrm>
            <a:off x="7673899" y="609600"/>
            <a:ext cx="1470101" cy="1470101"/>
          </a:xfrm>
          <a:prstGeom prst="rect">
            <a:avLst/>
          </a:prstGeom>
        </p:spPr>
      </p:pic>
      <p:pic>
        <p:nvPicPr>
          <p:cNvPr id="17" name="Picture 16" descr="male_herpes_e.jpg"/>
          <p:cNvPicPr>
            <a:picLocks noChangeAspect="1"/>
          </p:cNvPicPr>
          <p:nvPr/>
        </p:nvPicPr>
        <p:blipFill>
          <a:blip r:embed="rId5" cstate="print"/>
          <a:stretch>
            <a:fillRect/>
          </a:stretch>
        </p:blipFill>
        <p:spPr>
          <a:xfrm>
            <a:off x="5830448" y="5644589"/>
            <a:ext cx="1232745" cy="1232745"/>
          </a:xfrm>
          <a:prstGeom prst="rect">
            <a:avLst/>
          </a:prstGeom>
        </p:spPr>
      </p:pic>
      <p:pic>
        <p:nvPicPr>
          <p:cNvPr id="18" name="Picture 17" descr="female_herpes_e.jpg"/>
          <p:cNvPicPr>
            <a:picLocks noChangeAspect="1"/>
          </p:cNvPicPr>
          <p:nvPr/>
        </p:nvPicPr>
        <p:blipFill>
          <a:blip r:embed="rId6" cstate="print"/>
          <a:stretch>
            <a:fillRect/>
          </a:stretch>
        </p:blipFill>
        <p:spPr>
          <a:xfrm>
            <a:off x="7615203" y="3759070"/>
            <a:ext cx="1401187" cy="1401187"/>
          </a:xfrm>
          <a:prstGeom prst="rect">
            <a:avLst/>
          </a:prstGeom>
        </p:spPr>
      </p:pic>
      <p:pic>
        <p:nvPicPr>
          <p:cNvPr id="19" name="Picture 2" descr="Page11b"/>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673898" y="2252575"/>
            <a:ext cx="1470101" cy="1470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3" descr="Page11a"/>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762353" y="4114800"/>
            <a:ext cx="1368935" cy="13689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20"/>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558018" y="5242739"/>
            <a:ext cx="1456445" cy="1456445"/>
          </a:xfrm>
          <a:prstGeom prst="rect">
            <a:avLst/>
          </a:prstGeom>
        </p:spPr>
      </p:pic>
    </p:spTree>
    <p:extLst>
      <p:ext uri="{BB962C8B-B14F-4D97-AF65-F5344CB8AC3E}">
        <p14:creationId xmlns:p14="http://schemas.microsoft.com/office/powerpoint/2010/main" val="15072853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How can we prevent STIs?</a:t>
            </a:r>
            <a:endParaRPr lang="en-CA" dirty="0"/>
          </a:p>
        </p:txBody>
      </p:sp>
      <p:pic>
        <p:nvPicPr>
          <p:cNvPr id="4" name="Picture 2" descr="C:\Documents and Settings\BClarke\Local Settings\Temporary Internet Files\Content.IE5\GNX79A81\MC900441902[1].wmf"/>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3581400" y="2057400"/>
            <a:ext cx="2436812" cy="28794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45776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How can we prevent STIs?</a:t>
            </a:r>
            <a:endParaRPr lang="en-CA" dirty="0"/>
          </a:p>
        </p:txBody>
      </p:sp>
      <p:sp>
        <p:nvSpPr>
          <p:cNvPr id="3" name="Content Placeholder 2"/>
          <p:cNvSpPr>
            <a:spLocks noGrp="1"/>
          </p:cNvSpPr>
          <p:nvPr>
            <p:ph idx="1"/>
          </p:nvPr>
        </p:nvSpPr>
        <p:spPr/>
        <p:txBody>
          <a:bodyPr/>
          <a:lstStyle/>
          <a:p>
            <a:r>
              <a:rPr lang="en-CA" dirty="0" smtClean="0"/>
              <a:t>Abstinence</a:t>
            </a:r>
          </a:p>
          <a:p>
            <a:r>
              <a:rPr lang="en-CA" dirty="0" smtClean="0"/>
              <a:t>Wearing condoms</a:t>
            </a:r>
          </a:p>
          <a:p>
            <a:r>
              <a:rPr lang="en-CA" dirty="0" smtClean="0"/>
              <a:t>Get tested for STIs:</a:t>
            </a:r>
          </a:p>
          <a:p>
            <a:pPr lvl="1"/>
            <a:r>
              <a:rPr lang="en-CA" dirty="0" smtClean="0"/>
              <a:t>If you have symptoms</a:t>
            </a:r>
          </a:p>
          <a:p>
            <a:pPr lvl="1"/>
            <a:r>
              <a:rPr lang="en-CA" dirty="0" smtClean="0"/>
              <a:t>Before having sex with a new partner</a:t>
            </a:r>
          </a:p>
          <a:p>
            <a:pPr lvl="1"/>
            <a:r>
              <a:rPr lang="en-CA" dirty="0" smtClean="0"/>
              <a:t>Every 3-6 months if you or your partner are having sex with anyone else</a:t>
            </a:r>
          </a:p>
          <a:p>
            <a:pPr lvl="1"/>
            <a:r>
              <a:rPr lang="en-CA" dirty="0" smtClean="0"/>
              <a:t>Make sure your partner gets tested too!</a:t>
            </a:r>
            <a:endParaRPr lang="en-CA" dirty="0"/>
          </a:p>
        </p:txBody>
      </p:sp>
      <p:pic>
        <p:nvPicPr>
          <p:cNvPr id="5" name="Picture 2" descr="C:\Documents and Settings\BClarke\Local Settings\Temporary Internet Files\Content.IE5\GNX79A81\MC900441902[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29400" y="1219200"/>
            <a:ext cx="1979612" cy="23391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96432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r="67507"/>
          <a:stretch/>
        </p:blipFill>
        <p:spPr bwMode="auto">
          <a:xfrm>
            <a:off x="2590801" y="73294"/>
            <a:ext cx="4419600" cy="68691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600240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What happens during STI testing?</a:t>
            </a:r>
            <a:endParaRPr lang="en-CA" dirty="0"/>
          </a:p>
        </p:txBody>
      </p:sp>
      <p:pic>
        <p:nvPicPr>
          <p:cNvPr id="4" name="Picture 2" descr="page15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38305" y="1844810"/>
            <a:ext cx="2010295" cy="18538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 descr="page15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38305" y="4724399"/>
            <a:ext cx="2028905" cy="20289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14"/>
          <p:cNvSpPr>
            <a:spLocks noChangeArrowheads="1"/>
          </p:cNvSpPr>
          <p:nvPr/>
        </p:nvSpPr>
        <p:spPr bwMode="auto">
          <a:xfrm>
            <a:off x="5614193" y="1442737"/>
            <a:ext cx="22860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800" dirty="0"/>
              <a:t>﻿</a:t>
            </a:r>
            <a:r>
              <a:rPr lang="en-US" altLang="en-US" sz="2000" dirty="0" smtClean="0"/>
              <a:t>Penile Swab</a:t>
            </a:r>
            <a:endParaRPr lang="en-US" altLang="en-US" sz="2000" dirty="0"/>
          </a:p>
        </p:txBody>
      </p:sp>
      <p:sp>
        <p:nvSpPr>
          <p:cNvPr id="7" name="Rectangle 16"/>
          <p:cNvSpPr>
            <a:spLocks noChangeArrowheads="1"/>
          </p:cNvSpPr>
          <p:nvPr/>
        </p:nvSpPr>
        <p:spPr bwMode="auto">
          <a:xfrm>
            <a:off x="5838305" y="3913307"/>
            <a:ext cx="21336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2000" dirty="0"/>
              <a:t>﻿</a:t>
            </a:r>
            <a:r>
              <a:rPr lang="en-US" altLang="en-US" sz="2000" dirty="0" smtClean="0"/>
              <a:t>Cervical and Vaginal Swabs</a:t>
            </a:r>
            <a:endParaRPr lang="en-US" altLang="en-US" sz="2000" dirty="0"/>
          </a:p>
        </p:txBody>
      </p:sp>
      <p:pic>
        <p:nvPicPr>
          <p:cNvPr id="12" name="Picture 37" descr="page16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6743" y="4481655"/>
            <a:ext cx="19812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41"/>
          <p:cNvSpPr>
            <a:spLocks noChangeArrowheads="1"/>
          </p:cNvSpPr>
          <p:nvPr/>
        </p:nvSpPr>
        <p:spPr bwMode="auto">
          <a:xfrm>
            <a:off x="837062" y="4067195"/>
            <a:ext cx="19812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1200" dirty="0"/>
              <a:t>﻿</a:t>
            </a:r>
            <a:r>
              <a:rPr lang="en-US" altLang="en-US" sz="2000" dirty="0"/>
              <a:t>Blood </a:t>
            </a:r>
            <a:r>
              <a:rPr lang="en-US" altLang="en-US" sz="2000" dirty="0" smtClean="0"/>
              <a:t>test</a:t>
            </a:r>
            <a:endParaRPr lang="en-US" altLang="en-US" sz="2000" dirty="0"/>
          </a:p>
        </p:txBody>
      </p:sp>
      <p:pic>
        <p:nvPicPr>
          <p:cNvPr id="14" name="Picture 3" descr="page16b"/>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6743" y="1676400"/>
            <a:ext cx="2012950" cy="201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ctangle 16"/>
          <p:cNvSpPr>
            <a:spLocks noChangeArrowheads="1"/>
          </p:cNvSpPr>
          <p:nvPr/>
        </p:nvSpPr>
        <p:spPr bwMode="auto">
          <a:xfrm>
            <a:off x="684662" y="1444700"/>
            <a:ext cx="22860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1100" dirty="0"/>
              <a:t>﻿</a:t>
            </a:r>
            <a:r>
              <a:rPr lang="en-US" altLang="en-US" sz="2000" dirty="0"/>
              <a:t>Urine </a:t>
            </a:r>
            <a:r>
              <a:rPr lang="en-US" altLang="en-US" sz="2000" dirty="0" smtClean="0"/>
              <a:t>sample </a:t>
            </a:r>
            <a:endParaRPr lang="en-US" altLang="en-US" sz="2000" dirty="0"/>
          </a:p>
        </p:txBody>
      </p:sp>
    </p:spTree>
    <p:extLst>
      <p:ext uri="{BB962C8B-B14F-4D97-AF65-F5344CB8AC3E}">
        <p14:creationId xmlns:p14="http://schemas.microsoft.com/office/powerpoint/2010/main" val="35818272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CA" dirty="0" smtClean="0"/>
              <a:t>Activity!</a:t>
            </a:r>
            <a:endParaRPr lang="en-CA" dirty="0"/>
          </a:p>
        </p:txBody>
      </p:sp>
      <p:sp>
        <p:nvSpPr>
          <p:cNvPr id="3" name="Content Placeholder 2"/>
          <p:cNvSpPr>
            <a:spLocks noGrp="1"/>
          </p:cNvSpPr>
          <p:nvPr>
            <p:ph idx="1"/>
          </p:nvPr>
        </p:nvSpPr>
        <p:spPr>
          <a:xfrm>
            <a:off x="457200" y="1066800"/>
            <a:ext cx="8229600" cy="5059363"/>
          </a:xfrm>
        </p:spPr>
        <p:txBody>
          <a:bodyPr>
            <a:normAutofit fontScale="92500" lnSpcReduction="20000"/>
          </a:bodyPr>
          <a:lstStyle/>
          <a:p>
            <a:r>
              <a:rPr lang="en-CA" dirty="0" smtClean="0"/>
              <a:t>What response can you give if your partner says these things to you?</a:t>
            </a:r>
          </a:p>
          <a:p>
            <a:pPr lvl="1"/>
            <a:r>
              <a:rPr lang="en-CA" dirty="0"/>
              <a:t>You want to use condoms, but your partner says “I don’t want to use condoms because I don’t like the way they feel.” What do you say?</a:t>
            </a:r>
          </a:p>
          <a:p>
            <a:pPr lvl="1"/>
            <a:r>
              <a:rPr lang="en-CA" dirty="0"/>
              <a:t>You want to get tested for STIs, but your partner says “What, do you think I’m sleeping around?” What do you say?</a:t>
            </a:r>
          </a:p>
          <a:p>
            <a:pPr lvl="1"/>
            <a:r>
              <a:rPr lang="en-CA" dirty="0"/>
              <a:t>You are starting a new relationship, and want you and your partner to get tested for STIs. What do you say to your partner?</a:t>
            </a:r>
          </a:p>
          <a:p>
            <a:pPr lvl="1"/>
            <a:r>
              <a:rPr lang="en-CA" dirty="0"/>
              <a:t>You want to use condoms, but your partner says “But we love each other!” What do you say?</a:t>
            </a:r>
          </a:p>
          <a:p>
            <a:pPr lvl="1"/>
            <a:endParaRPr lang="en-CA" dirty="0" smtClean="0"/>
          </a:p>
        </p:txBody>
      </p:sp>
    </p:spTree>
    <p:extLst>
      <p:ext uri="{BB962C8B-B14F-4D97-AF65-F5344CB8AC3E}">
        <p14:creationId xmlns:p14="http://schemas.microsoft.com/office/powerpoint/2010/main" val="2453732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04048" y="2199587"/>
            <a:ext cx="3475703" cy="3475703"/>
          </a:xfrm>
          <a:prstGeom prst="rect">
            <a:avLst/>
          </a:prstGeom>
        </p:spPr>
      </p:pic>
      <p:sp>
        <p:nvSpPr>
          <p:cNvPr id="3074" name="Rectangle 2"/>
          <p:cNvSpPr>
            <a:spLocks noGrp="1" noChangeArrowheads="1"/>
          </p:cNvSpPr>
          <p:nvPr>
            <p:ph type="title"/>
          </p:nvPr>
        </p:nvSpPr>
        <p:spPr>
          <a:xfrm>
            <a:off x="457200" y="457200"/>
            <a:ext cx="8229600" cy="1143000"/>
          </a:xfrm>
        </p:spPr>
        <p:txBody>
          <a:bodyPr/>
          <a:lstStyle/>
          <a:p>
            <a:pPr algn="ctr"/>
            <a:r>
              <a:rPr lang="en-US" b="1" dirty="0" smtClean="0"/>
              <a:t>Today’s Agenda</a:t>
            </a:r>
            <a:endParaRPr lang="en-US" b="1" dirty="0"/>
          </a:p>
        </p:txBody>
      </p:sp>
      <p:sp>
        <p:nvSpPr>
          <p:cNvPr id="3075" name="Rectangle 3"/>
          <p:cNvSpPr>
            <a:spLocks noGrp="1" noChangeArrowheads="1"/>
          </p:cNvSpPr>
          <p:nvPr>
            <p:ph idx="1"/>
          </p:nvPr>
        </p:nvSpPr>
        <p:spPr>
          <a:xfrm>
            <a:off x="251520" y="1844824"/>
            <a:ext cx="4853880" cy="4829248"/>
          </a:xfrm>
        </p:spPr>
        <p:txBody>
          <a:bodyPr>
            <a:normAutofit/>
          </a:bodyPr>
          <a:lstStyle/>
          <a:p>
            <a:pPr>
              <a:lnSpc>
                <a:spcPct val="90000"/>
              </a:lnSpc>
              <a:spcBef>
                <a:spcPts val="600"/>
              </a:spcBef>
              <a:spcAft>
                <a:spcPts val="600"/>
              </a:spcAft>
            </a:pPr>
            <a:r>
              <a:rPr lang="en-US" dirty="0" smtClean="0"/>
              <a:t>Sexually Transmitted Infections (STIs)</a:t>
            </a:r>
          </a:p>
          <a:p>
            <a:pPr>
              <a:lnSpc>
                <a:spcPct val="90000"/>
              </a:lnSpc>
              <a:spcBef>
                <a:spcPts val="600"/>
              </a:spcBef>
              <a:spcAft>
                <a:spcPts val="600"/>
              </a:spcAft>
            </a:pPr>
            <a:r>
              <a:rPr lang="en-US" dirty="0" smtClean="0"/>
              <a:t>Safer Sex</a:t>
            </a:r>
          </a:p>
        </p:txBody>
      </p:sp>
      <p:sp>
        <p:nvSpPr>
          <p:cNvPr id="4" name="TextBox 3"/>
          <p:cNvSpPr txBox="1"/>
          <p:nvPr/>
        </p:nvSpPr>
        <p:spPr>
          <a:xfrm>
            <a:off x="457200" y="5695890"/>
            <a:ext cx="3581400" cy="261610"/>
          </a:xfrm>
          <a:prstGeom prst="rect">
            <a:avLst/>
          </a:prstGeom>
          <a:noFill/>
        </p:spPr>
        <p:txBody>
          <a:bodyPr wrap="square" rtlCol="0">
            <a:spAutoFit/>
          </a:bodyPr>
          <a:lstStyle/>
          <a:p>
            <a:endParaRPr lang="en-US" sz="1100" dirty="0">
              <a:solidFill>
                <a:prstClr val="black"/>
              </a:solidFill>
            </a:endParaRPr>
          </a:p>
        </p:txBody>
      </p:sp>
    </p:spTree>
    <p:extLst>
      <p:ext uri="{BB962C8B-B14F-4D97-AF65-F5344CB8AC3E}">
        <p14:creationId xmlns:p14="http://schemas.microsoft.com/office/powerpoint/2010/main" val="164663430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46733" y="838200"/>
            <a:ext cx="7772400" cy="1470025"/>
          </a:xfrm>
        </p:spPr>
        <p:txBody>
          <a:bodyPr/>
          <a:lstStyle/>
          <a:p>
            <a:pPr algn="ctr"/>
            <a:r>
              <a:rPr lang="en-US" b="1" dirty="0" smtClean="0"/>
              <a:t>Any Questions?</a:t>
            </a:r>
            <a:endParaRPr lang="en-US" b="1" dirty="0"/>
          </a:p>
        </p:txBody>
      </p:sp>
      <p:pic>
        <p:nvPicPr>
          <p:cNvPr id="18434" name="Picture 2" descr="C:\Documents and Settings\BClarke\Local Settings\Temporary Internet Files\Content.IE5\GNX79A81\MC900441902[1].wm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24200" y="2530474"/>
            <a:ext cx="3017467" cy="3565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630844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457200" y="704088"/>
            <a:ext cx="8229600" cy="819912"/>
          </a:xfrm>
        </p:spPr>
        <p:txBody>
          <a:bodyPr/>
          <a:lstStyle/>
          <a:p>
            <a:pPr algn="ctr"/>
            <a:r>
              <a:rPr lang="en-US" sz="4000" b="1" smtClean="0"/>
              <a:t>Where </a:t>
            </a:r>
            <a:r>
              <a:rPr lang="en-US" sz="4000" b="1" dirty="0" smtClean="0"/>
              <a:t>can I get more </a:t>
            </a:r>
            <a:r>
              <a:rPr lang="en-US" sz="4000" b="1" smtClean="0"/>
              <a:t>information?</a:t>
            </a:r>
            <a:endParaRPr lang="en-US" sz="4000" b="1" dirty="0"/>
          </a:p>
        </p:txBody>
      </p:sp>
      <p:sp>
        <p:nvSpPr>
          <p:cNvPr id="17411" name="Rectangle 3"/>
          <p:cNvSpPr>
            <a:spLocks noGrp="1" noChangeArrowheads="1"/>
          </p:cNvSpPr>
          <p:nvPr>
            <p:ph idx="1"/>
          </p:nvPr>
        </p:nvSpPr>
        <p:spPr>
          <a:xfrm>
            <a:off x="304800" y="1752600"/>
            <a:ext cx="8305800" cy="4800600"/>
          </a:xfrm>
        </p:spPr>
        <p:txBody>
          <a:bodyPr>
            <a:normAutofit/>
          </a:bodyPr>
          <a:lstStyle/>
          <a:p>
            <a:r>
              <a:rPr lang="en-US" sz="2800" dirty="0" smtClean="0"/>
              <a:t>From the Health </a:t>
            </a:r>
            <a:r>
              <a:rPr lang="en-US" sz="2800" dirty="0"/>
              <a:t>C</a:t>
            </a:r>
            <a:r>
              <a:rPr lang="en-US" sz="2800" dirty="0" smtClean="0"/>
              <a:t>entre</a:t>
            </a:r>
          </a:p>
          <a:p>
            <a:pPr lvl="1"/>
            <a:r>
              <a:rPr lang="en-US" sz="2400" dirty="0" smtClean="0"/>
              <a:t>Community Health Representative </a:t>
            </a:r>
          </a:p>
          <a:p>
            <a:pPr lvl="1"/>
            <a:r>
              <a:rPr lang="en-US" sz="2400" dirty="0" smtClean="0"/>
              <a:t>Community Health Nurse or Doctor</a:t>
            </a:r>
          </a:p>
          <a:p>
            <a:pPr marL="457200" lvl="1" indent="0">
              <a:buNone/>
            </a:pPr>
            <a:endParaRPr lang="en-US" sz="2400" dirty="0" smtClean="0"/>
          </a:p>
          <a:p>
            <a:r>
              <a:rPr lang="en-US" sz="2800" dirty="0" smtClean="0"/>
              <a:t>From a trusted adult</a:t>
            </a:r>
          </a:p>
          <a:p>
            <a:endParaRPr lang="en-US" sz="2800" dirty="0" smtClean="0"/>
          </a:p>
          <a:p>
            <a:r>
              <a:rPr lang="en-US" sz="2800" dirty="0" smtClean="0"/>
              <a:t>From websites you can trust</a:t>
            </a:r>
            <a:endParaRPr lang="en-US" sz="2800" dirty="0"/>
          </a:p>
          <a:p>
            <a:pPr lvl="1"/>
            <a:r>
              <a:rPr lang="en-US" sz="2400" dirty="0" smtClean="0"/>
              <a:t>www.irespectmyself.ca</a:t>
            </a:r>
          </a:p>
          <a:p>
            <a:pPr lvl="1"/>
            <a:r>
              <a:rPr lang="en-US" sz="2400" dirty="0" smtClean="0"/>
              <a:t>www.sexandu.ca </a:t>
            </a:r>
          </a:p>
          <a:p>
            <a:pPr lvl="1"/>
            <a:endParaRPr lang="en-US" sz="2400" dirty="0" smtClean="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91200" y="3276600"/>
            <a:ext cx="2604700" cy="2604700"/>
          </a:xfrm>
          <a:prstGeom prst="rect">
            <a:avLst/>
          </a:prstGeom>
        </p:spPr>
      </p:pic>
    </p:spTree>
    <p:extLst>
      <p:ext uri="{BB962C8B-B14F-4D97-AF65-F5344CB8AC3E}">
        <p14:creationId xmlns:p14="http://schemas.microsoft.com/office/powerpoint/2010/main" val="429482497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57200" y="228600"/>
            <a:ext cx="8229600" cy="1143000"/>
          </a:xfrm>
        </p:spPr>
        <p:txBody>
          <a:bodyPr/>
          <a:lstStyle/>
          <a:p>
            <a:pPr algn="ctr"/>
            <a:r>
              <a:rPr lang="en-US" b="1" dirty="0" smtClean="0"/>
              <a:t>Group Agreement</a:t>
            </a:r>
            <a:endParaRPr lang="en-US" b="1" dirty="0"/>
          </a:p>
        </p:txBody>
      </p:sp>
      <p:sp>
        <p:nvSpPr>
          <p:cNvPr id="3075" name="Rectangle 3"/>
          <p:cNvSpPr>
            <a:spLocks noGrp="1" noChangeArrowheads="1"/>
          </p:cNvSpPr>
          <p:nvPr>
            <p:ph idx="1"/>
          </p:nvPr>
        </p:nvSpPr>
        <p:spPr>
          <a:xfrm>
            <a:off x="457200" y="990600"/>
            <a:ext cx="8229600" cy="5318720"/>
          </a:xfrm>
        </p:spPr>
        <p:txBody>
          <a:bodyPr>
            <a:normAutofit lnSpcReduction="10000"/>
          </a:bodyPr>
          <a:lstStyle/>
          <a:p>
            <a:pPr marL="0" indent="0">
              <a:lnSpc>
                <a:spcPct val="90000"/>
              </a:lnSpc>
              <a:spcBef>
                <a:spcPts val="600"/>
              </a:spcBef>
              <a:spcAft>
                <a:spcPts val="600"/>
              </a:spcAft>
              <a:buNone/>
            </a:pPr>
            <a:endParaRPr lang="en-US" dirty="0" smtClean="0"/>
          </a:p>
          <a:p>
            <a:r>
              <a:rPr lang="en-CA" dirty="0"/>
              <a:t>All questions are ok, at any time.</a:t>
            </a:r>
          </a:p>
          <a:p>
            <a:r>
              <a:rPr lang="en-CA" dirty="0"/>
              <a:t>If someone tells a personal story inside this room, it stays in this room.</a:t>
            </a:r>
          </a:p>
          <a:p>
            <a:r>
              <a:rPr lang="en-CA" dirty="0" smtClean="0"/>
              <a:t>Be respectful </a:t>
            </a:r>
            <a:r>
              <a:rPr lang="en-CA" dirty="0"/>
              <a:t>– we all have our personal values and </a:t>
            </a:r>
            <a:r>
              <a:rPr lang="en-CA" dirty="0" smtClean="0"/>
              <a:t>beliefs. No </a:t>
            </a:r>
            <a:r>
              <a:rPr lang="en-CA" dirty="0"/>
              <a:t>putting anyone down</a:t>
            </a:r>
            <a:r>
              <a:rPr lang="en-CA" dirty="0" smtClean="0"/>
              <a:t>.</a:t>
            </a:r>
          </a:p>
          <a:p>
            <a:r>
              <a:rPr lang="en-CA" dirty="0" smtClean="0"/>
              <a:t>It’s ok to pass.</a:t>
            </a:r>
          </a:p>
          <a:p>
            <a:pPr>
              <a:lnSpc>
                <a:spcPct val="90000"/>
              </a:lnSpc>
              <a:spcBef>
                <a:spcPts val="600"/>
              </a:spcBef>
              <a:spcAft>
                <a:spcPts val="600"/>
              </a:spcAft>
            </a:pPr>
            <a:r>
              <a:rPr lang="en-US" dirty="0" smtClean="0"/>
              <a:t>Have fun learning!</a:t>
            </a:r>
          </a:p>
          <a:p>
            <a:pPr>
              <a:lnSpc>
                <a:spcPct val="90000"/>
              </a:lnSpc>
              <a:spcBef>
                <a:spcPts val="600"/>
              </a:spcBef>
              <a:spcAft>
                <a:spcPts val="600"/>
              </a:spcAft>
            </a:pPr>
            <a:r>
              <a:rPr lang="en-US" dirty="0" smtClean="0"/>
              <a:t>When you see this symbol, we want you to try to answer the question!</a:t>
            </a:r>
          </a:p>
        </p:txBody>
      </p:sp>
      <p:sp>
        <p:nvSpPr>
          <p:cNvPr id="4" name="TextBox 3"/>
          <p:cNvSpPr txBox="1"/>
          <p:nvPr/>
        </p:nvSpPr>
        <p:spPr>
          <a:xfrm>
            <a:off x="457200" y="5695890"/>
            <a:ext cx="3581400" cy="261610"/>
          </a:xfrm>
          <a:prstGeom prst="rect">
            <a:avLst/>
          </a:prstGeom>
          <a:noFill/>
        </p:spPr>
        <p:txBody>
          <a:bodyPr wrap="square" rtlCol="0">
            <a:spAutoFit/>
          </a:bodyPr>
          <a:lstStyle/>
          <a:p>
            <a:endParaRPr lang="en-US" sz="1100" dirty="0">
              <a:solidFill>
                <a:prstClr val="black"/>
              </a:solidFill>
            </a:endParaRPr>
          </a:p>
        </p:txBody>
      </p:sp>
      <p:pic>
        <p:nvPicPr>
          <p:cNvPr id="5" name="Picture 2" descr="C:\Documents and Settings\BClarke\Local Settings\Temporary Internet Files\Content.IE5\GNX79A81\MC900441902[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15000" y="5502745"/>
            <a:ext cx="1119575" cy="13229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807542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57200" y="457200"/>
            <a:ext cx="8229600" cy="1143000"/>
          </a:xfrm>
        </p:spPr>
        <p:txBody>
          <a:bodyPr/>
          <a:lstStyle/>
          <a:p>
            <a:pPr algn="ctr"/>
            <a:r>
              <a:rPr lang="en-US" b="1" dirty="0" smtClean="0"/>
              <a:t>Talking About Our Bodies</a:t>
            </a:r>
            <a:endParaRPr lang="en-US" b="1" dirty="0"/>
          </a:p>
        </p:txBody>
      </p:sp>
      <p:sp>
        <p:nvSpPr>
          <p:cNvPr id="4" name="TextBox 3"/>
          <p:cNvSpPr txBox="1"/>
          <p:nvPr/>
        </p:nvSpPr>
        <p:spPr>
          <a:xfrm>
            <a:off x="457200" y="5695890"/>
            <a:ext cx="3581400" cy="261610"/>
          </a:xfrm>
          <a:prstGeom prst="rect">
            <a:avLst/>
          </a:prstGeom>
          <a:noFill/>
        </p:spPr>
        <p:txBody>
          <a:bodyPr wrap="square" rtlCol="0">
            <a:spAutoFit/>
          </a:bodyPr>
          <a:lstStyle/>
          <a:p>
            <a:endParaRPr lang="en-US" sz="1100" dirty="0">
              <a:solidFill>
                <a:prstClr val="black"/>
              </a:solidFill>
            </a:endParaRPr>
          </a:p>
        </p:txBody>
      </p:sp>
      <p:sp>
        <p:nvSpPr>
          <p:cNvPr id="5" name="Rectangle 3"/>
          <p:cNvSpPr>
            <a:spLocks noGrp="1" noChangeArrowheads="1"/>
          </p:cNvSpPr>
          <p:nvPr>
            <p:ph idx="1"/>
          </p:nvPr>
        </p:nvSpPr>
        <p:spPr>
          <a:xfrm>
            <a:off x="304800" y="1600200"/>
            <a:ext cx="8382000" cy="4525963"/>
          </a:xfrm>
        </p:spPr>
        <p:txBody>
          <a:bodyPr>
            <a:normAutofit fontScale="92500" lnSpcReduction="10000"/>
          </a:bodyPr>
          <a:lstStyle/>
          <a:p>
            <a:pPr marL="0" indent="0">
              <a:lnSpc>
                <a:spcPct val="90000"/>
              </a:lnSpc>
              <a:spcBef>
                <a:spcPts val="600"/>
              </a:spcBef>
              <a:spcAft>
                <a:spcPts val="600"/>
              </a:spcAft>
              <a:buNone/>
            </a:pPr>
            <a:endParaRPr lang="en-US" dirty="0" smtClean="0"/>
          </a:p>
          <a:p>
            <a:pPr marL="0" indent="0">
              <a:lnSpc>
                <a:spcPct val="90000"/>
              </a:lnSpc>
              <a:spcBef>
                <a:spcPts val="600"/>
              </a:spcBef>
              <a:spcAft>
                <a:spcPts val="600"/>
              </a:spcAft>
              <a:buNone/>
            </a:pPr>
            <a:r>
              <a:rPr lang="en-US" b="1" i="1" dirty="0" smtClean="0"/>
              <a:t>“But I don’t like to hear about private body parts!”</a:t>
            </a:r>
          </a:p>
          <a:p>
            <a:pPr marL="0" indent="0">
              <a:lnSpc>
                <a:spcPct val="90000"/>
              </a:lnSpc>
              <a:spcBef>
                <a:spcPts val="600"/>
              </a:spcBef>
              <a:spcAft>
                <a:spcPts val="600"/>
              </a:spcAft>
              <a:buNone/>
            </a:pPr>
            <a:endParaRPr lang="en-US" b="1" i="1" dirty="0" smtClean="0"/>
          </a:p>
          <a:p>
            <a:pPr>
              <a:lnSpc>
                <a:spcPct val="90000"/>
              </a:lnSpc>
              <a:spcBef>
                <a:spcPts val="600"/>
              </a:spcBef>
              <a:spcAft>
                <a:spcPts val="600"/>
              </a:spcAft>
            </a:pPr>
            <a:r>
              <a:rPr lang="en-US" dirty="0" smtClean="0"/>
              <a:t>Sometimes it can feel uncomfortable or funny to talk about our bodies… and that’s okay!</a:t>
            </a:r>
          </a:p>
          <a:p>
            <a:pPr>
              <a:lnSpc>
                <a:spcPct val="90000"/>
              </a:lnSpc>
              <a:spcBef>
                <a:spcPts val="600"/>
              </a:spcBef>
              <a:spcAft>
                <a:spcPts val="600"/>
              </a:spcAft>
            </a:pPr>
            <a:r>
              <a:rPr lang="en-US" dirty="0"/>
              <a:t>I</a:t>
            </a:r>
            <a:r>
              <a:rPr lang="en-US" dirty="0" smtClean="0"/>
              <a:t>t is really important to understand your own body and be able to use the correct words.</a:t>
            </a:r>
            <a:endParaRPr lang="en-US" dirty="0"/>
          </a:p>
          <a:p>
            <a:pPr>
              <a:lnSpc>
                <a:spcPct val="90000"/>
              </a:lnSpc>
              <a:spcBef>
                <a:spcPts val="600"/>
              </a:spcBef>
              <a:spcAft>
                <a:spcPts val="600"/>
              </a:spcAft>
            </a:pPr>
            <a:r>
              <a:rPr lang="en-US" dirty="0" smtClean="0"/>
              <a:t>The more we talk about it, the more we learn and the more comfortable we feel. </a:t>
            </a:r>
            <a:r>
              <a:rPr lang="en-US" dirty="0" smtClean="0">
                <a:sym typeface="Wingdings" pitchFamily="2" charset="2"/>
              </a:rPr>
              <a:t></a:t>
            </a:r>
            <a:endParaRPr lang="en-US" dirty="0" smtClean="0"/>
          </a:p>
        </p:txBody>
      </p:sp>
    </p:spTree>
    <p:extLst>
      <p:ext uri="{BB962C8B-B14F-4D97-AF65-F5344CB8AC3E}">
        <p14:creationId xmlns:p14="http://schemas.microsoft.com/office/powerpoint/2010/main" val="131375740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57200" y="457200"/>
            <a:ext cx="8229600" cy="1143000"/>
          </a:xfrm>
        </p:spPr>
        <p:txBody>
          <a:bodyPr/>
          <a:lstStyle/>
          <a:p>
            <a:pPr algn="ctr"/>
            <a:r>
              <a:rPr lang="en-US" b="1" dirty="0" smtClean="0"/>
              <a:t>Talking About Our Bodies</a:t>
            </a:r>
            <a:endParaRPr lang="en-US" b="1" dirty="0"/>
          </a:p>
        </p:txBody>
      </p:sp>
      <p:sp>
        <p:nvSpPr>
          <p:cNvPr id="4" name="TextBox 3"/>
          <p:cNvSpPr txBox="1"/>
          <p:nvPr/>
        </p:nvSpPr>
        <p:spPr>
          <a:xfrm>
            <a:off x="457200" y="5695890"/>
            <a:ext cx="3581400" cy="261610"/>
          </a:xfrm>
          <a:prstGeom prst="rect">
            <a:avLst/>
          </a:prstGeom>
          <a:noFill/>
        </p:spPr>
        <p:txBody>
          <a:bodyPr wrap="square" rtlCol="0">
            <a:spAutoFit/>
          </a:bodyPr>
          <a:lstStyle/>
          <a:p>
            <a:endParaRPr lang="en-US" sz="1100" dirty="0">
              <a:solidFill>
                <a:prstClr val="black"/>
              </a:solidFill>
            </a:endParaRPr>
          </a:p>
        </p:txBody>
      </p:sp>
      <p:sp>
        <p:nvSpPr>
          <p:cNvPr id="5" name="Rectangle 3"/>
          <p:cNvSpPr>
            <a:spLocks noGrp="1" noChangeArrowheads="1"/>
          </p:cNvSpPr>
          <p:nvPr>
            <p:ph idx="1"/>
          </p:nvPr>
        </p:nvSpPr>
        <p:spPr>
          <a:xfrm>
            <a:off x="457200" y="1447800"/>
            <a:ext cx="8229600" cy="5105400"/>
          </a:xfrm>
        </p:spPr>
        <p:txBody>
          <a:bodyPr>
            <a:normAutofit/>
          </a:bodyPr>
          <a:lstStyle/>
          <a:p>
            <a:pPr marL="0" indent="0">
              <a:lnSpc>
                <a:spcPct val="90000"/>
              </a:lnSpc>
              <a:spcBef>
                <a:spcPts val="600"/>
              </a:spcBef>
              <a:spcAft>
                <a:spcPts val="600"/>
              </a:spcAft>
              <a:buNone/>
            </a:pPr>
            <a:endParaRPr lang="en-US" dirty="0" smtClean="0"/>
          </a:p>
          <a:p>
            <a:pPr marL="0" indent="0">
              <a:lnSpc>
                <a:spcPct val="90000"/>
              </a:lnSpc>
              <a:spcBef>
                <a:spcPts val="600"/>
              </a:spcBef>
              <a:spcAft>
                <a:spcPts val="600"/>
              </a:spcAft>
              <a:buNone/>
            </a:pPr>
            <a:r>
              <a:rPr lang="en-US" b="1" i="1" dirty="0" smtClean="0"/>
              <a:t>“But I’m not even interested in having sex! Why should we even talk about it?”</a:t>
            </a:r>
          </a:p>
          <a:p>
            <a:pPr marL="0" indent="0">
              <a:spcBef>
                <a:spcPts val="600"/>
              </a:spcBef>
              <a:spcAft>
                <a:spcPts val="600"/>
              </a:spcAft>
              <a:buNone/>
            </a:pPr>
            <a:endParaRPr lang="en-US" sz="1600" dirty="0" smtClean="0"/>
          </a:p>
          <a:p>
            <a:pPr>
              <a:lnSpc>
                <a:spcPct val="90000"/>
              </a:lnSpc>
              <a:spcBef>
                <a:spcPts val="600"/>
              </a:spcBef>
              <a:spcAft>
                <a:spcPts val="600"/>
              </a:spcAft>
            </a:pPr>
            <a:r>
              <a:rPr lang="en-US" dirty="0" smtClean="0"/>
              <a:t>We want everyone to have the information about their bodies and their sexual health, long before you even consider having sex.</a:t>
            </a:r>
          </a:p>
          <a:p>
            <a:pPr>
              <a:lnSpc>
                <a:spcPct val="90000"/>
              </a:lnSpc>
              <a:spcBef>
                <a:spcPts val="600"/>
              </a:spcBef>
              <a:spcAft>
                <a:spcPts val="600"/>
              </a:spcAft>
            </a:pPr>
            <a:r>
              <a:rPr lang="en-US" dirty="0" smtClean="0"/>
              <a:t>Even if you never have sex, it’s still important to know about your own body!</a:t>
            </a:r>
          </a:p>
        </p:txBody>
      </p:sp>
    </p:spTree>
    <p:extLst>
      <p:ext uri="{BB962C8B-B14F-4D97-AF65-F5344CB8AC3E}">
        <p14:creationId xmlns:p14="http://schemas.microsoft.com/office/powerpoint/2010/main" val="225553821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Icebreaker: Condom Balloons</a:t>
            </a:r>
            <a:endParaRPr lang="en-CA" dirty="0"/>
          </a:p>
        </p:txBody>
      </p:sp>
      <p:sp>
        <p:nvSpPr>
          <p:cNvPr id="3" name="Content Placeholder 2"/>
          <p:cNvSpPr>
            <a:spLocks noGrp="1"/>
          </p:cNvSpPr>
          <p:nvPr>
            <p:ph idx="1"/>
          </p:nvPr>
        </p:nvSpPr>
        <p:spPr/>
        <p:txBody>
          <a:bodyPr/>
          <a:lstStyle/>
          <a:p>
            <a:r>
              <a:rPr lang="en-CA" dirty="0" smtClean="0"/>
              <a:t>Check the expiry date on the condoms (they’re more likely to break if they’re expired!)</a:t>
            </a:r>
          </a:p>
          <a:p>
            <a:r>
              <a:rPr lang="en-CA" dirty="0" smtClean="0"/>
              <a:t>Who can blow the biggest balloon?</a:t>
            </a:r>
            <a:endParaRPr lang="en-CA" dirty="0"/>
          </a:p>
        </p:txBody>
      </p:sp>
    </p:spTree>
    <p:extLst>
      <p:ext uri="{BB962C8B-B14F-4D97-AF65-F5344CB8AC3E}">
        <p14:creationId xmlns:p14="http://schemas.microsoft.com/office/powerpoint/2010/main" val="27238671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What are sexually transmitted infections?</a:t>
            </a:r>
            <a:endParaRPr lang="en-CA" dirty="0"/>
          </a:p>
        </p:txBody>
      </p:sp>
      <p:pic>
        <p:nvPicPr>
          <p:cNvPr id="4" name="Picture 2" descr="C:\Documents and Settings\BClarke\Local Settings\Temporary Internet Files\Content.IE5\GNX79A81\MC900441902[1].wmf"/>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3505200" y="2438400"/>
            <a:ext cx="2513012" cy="29694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53694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What are sexually transmitted infections?</a:t>
            </a:r>
            <a:endParaRPr lang="en-CA" dirty="0"/>
          </a:p>
        </p:txBody>
      </p:sp>
      <p:sp>
        <p:nvSpPr>
          <p:cNvPr id="3" name="Content Placeholder 2"/>
          <p:cNvSpPr>
            <a:spLocks noGrp="1"/>
          </p:cNvSpPr>
          <p:nvPr>
            <p:ph idx="1"/>
          </p:nvPr>
        </p:nvSpPr>
        <p:spPr/>
        <p:txBody>
          <a:bodyPr>
            <a:normAutofit fontScale="92500" lnSpcReduction="20000"/>
          </a:bodyPr>
          <a:lstStyle/>
          <a:p>
            <a:r>
              <a:rPr lang="en-CA" dirty="0" smtClean="0"/>
              <a:t>Syphilis</a:t>
            </a:r>
          </a:p>
          <a:p>
            <a:r>
              <a:rPr lang="en-CA" dirty="0" smtClean="0"/>
              <a:t>Chlamydia</a:t>
            </a:r>
          </a:p>
          <a:p>
            <a:r>
              <a:rPr lang="en-CA" dirty="0" smtClean="0"/>
              <a:t>Gonorrhea</a:t>
            </a:r>
          </a:p>
          <a:p>
            <a:r>
              <a:rPr lang="en-CA" dirty="0" smtClean="0"/>
              <a:t>HIV/AIDS</a:t>
            </a:r>
          </a:p>
          <a:p>
            <a:r>
              <a:rPr lang="en-CA" dirty="0" smtClean="0"/>
              <a:t>Hepatitis B</a:t>
            </a:r>
          </a:p>
          <a:p>
            <a:r>
              <a:rPr lang="en-CA" dirty="0" smtClean="0"/>
              <a:t>Genital Herpes</a:t>
            </a:r>
          </a:p>
          <a:p>
            <a:r>
              <a:rPr lang="en-CA" dirty="0" err="1" smtClean="0"/>
              <a:t>Trichomoniasis</a:t>
            </a:r>
            <a:endParaRPr lang="en-CA" dirty="0" smtClean="0"/>
          </a:p>
          <a:p>
            <a:r>
              <a:rPr lang="en-CA" dirty="0" smtClean="0"/>
              <a:t>Pubic lice</a:t>
            </a:r>
          </a:p>
          <a:p>
            <a:r>
              <a:rPr lang="en-CA" dirty="0" smtClean="0"/>
              <a:t>Scabies </a:t>
            </a:r>
            <a:endParaRPr lang="en-CA" dirty="0"/>
          </a:p>
        </p:txBody>
      </p:sp>
      <p:pic>
        <p:nvPicPr>
          <p:cNvPr id="5" name="Picture 2" descr="C:\Documents and Settings\BClarke\Local Settings\Temporary Internet Files\Content.IE5\GNX79A81\MC900441902[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34000" y="2209800"/>
            <a:ext cx="2513012" cy="29694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5413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How do we get sexually transmitted infections?</a:t>
            </a:r>
            <a:endParaRPr lang="en-CA" dirty="0"/>
          </a:p>
        </p:txBody>
      </p:sp>
      <p:sp>
        <p:nvSpPr>
          <p:cNvPr id="3" name="Content Placeholder 2"/>
          <p:cNvSpPr>
            <a:spLocks noGrp="1"/>
          </p:cNvSpPr>
          <p:nvPr>
            <p:ph idx="1"/>
          </p:nvPr>
        </p:nvSpPr>
        <p:spPr/>
        <p:txBody>
          <a:bodyPr>
            <a:normAutofit lnSpcReduction="10000"/>
          </a:bodyPr>
          <a:lstStyle/>
          <a:p>
            <a:r>
              <a:rPr lang="en-CA" dirty="0" smtClean="0"/>
              <a:t>From a person who has an STI</a:t>
            </a:r>
          </a:p>
          <a:p>
            <a:r>
              <a:rPr lang="en-CA" dirty="0" smtClean="0"/>
              <a:t>Vaginal, anal, or oral sex</a:t>
            </a:r>
          </a:p>
          <a:p>
            <a:r>
              <a:rPr lang="en-CA" dirty="0" smtClean="0"/>
              <a:t>Mutual masturbation</a:t>
            </a:r>
          </a:p>
          <a:p>
            <a:r>
              <a:rPr lang="en-CA" dirty="0" smtClean="0"/>
              <a:t>Sharing sex toys</a:t>
            </a:r>
          </a:p>
          <a:p>
            <a:r>
              <a:rPr lang="en-CA" dirty="0" smtClean="0"/>
              <a:t>Mother to baby </a:t>
            </a:r>
          </a:p>
          <a:p>
            <a:r>
              <a:rPr lang="en-CA" dirty="0" smtClean="0"/>
              <a:t>Shared needles, tattooing or piercing equipment</a:t>
            </a:r>
          </a:p>
          <a:p>
            <a:r>
              <a:rPr lang="en-CA" dirty="0" smtClean="0"/>
              <a:t>Some can be passed even if using condoms</a:t>
            </a:r>
            <a:endParaRPr lang="en-CA" dirty="0"/>
          </a:p>
        </p:txBody>
      </p:sp>
    </p:spTree>
    <p:extLst>
      <p:ext uri="{BB962C8B-B14F-4D97-AF65-F5344CB8AC3E}">
        <p14:creationId xmlns:p14="http://schemas.microsoft.com/office/powerpoint/2010/main" val="1627439920"/>
      </p:ext>
    </p:extLst>
  </p:cSld>
  <p:clrMapOvr>
    <a:masterClrMapping/>
  </p:clrMapOvr>
</p:sld>
</file>

<file path=ppt/theme/theme1.xml><?xml version="1.0" encoding="utf-8"?>
<a:theme xmlns:a="http://schemas.openxmlformats.org/drawingml/2006/main" name="GN Powerpoint HS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GN Powerpoint HSS</Template>
  <TotalTime>267</TotalTime>
  <Words>757</Words>
  <Application>Microsoft Office PowerPoint</Application>
  <PresentationFormat>On-screen Show (4:3)</PresentationFormat>
  <Paragraphs>116</Paragraphs>
  <Slides>21</Slides>
  <Notes>4</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GN Powerpoint HSS</vt:lpstr>
      <vt:lpstr>Sexually Transmitted Infections (STIs) and Safer Sex </vt:lpstr>
      <vt:lpstr>Today’s Agenda</vt:lpstr>
      <vt:lpstr>Group Agreement</vt:lpstr>
      <vt:lpstr>Talking About Our Bodies</vt:lpstr>
      <vt:lpstr>Talking About Our Bodies</vt:lpstr>
      <vt:lpstr>Icebreaker: Condom Balloons</vt:lpstr>
      <vt:lpstr>What are sexually transmitted infections?</vt:lpstr>
      <vt:lpstr>What are sexually transmitted infections?</vt:lpstr>
      <vt:lpstr>How do we get sexually transmitted infections?</vt:lpstr>
      <vt:lpstr>Activity: Virus Carrier Handshake</vt:lpstr>
      <vt:lpstr>Why do we want to avoid STIs?</vt:lpstr>
      <vt:lpstr>Why do we want to avoid STIs?</vt:lpstr>
      <vt:lpstr>What are STI symptoms?</vt:lpstr>
      <vt:lpstr>What are STI symptoms?</vt:lpstr>
      <vt:lpstr>How can we prevent STIs?</vt:lpstr>
      <vt:lpstr>How can we prevent STIs?</vt:lpstr>
      <vt:lpstr>PowerPoint Presentation</vt:lpstr>
      <vt:lpstr>What happens during STI testing?</vt:lpstr>
      <vt:lpstr>Activity!</vt:lpstr>
      <vt:lpstr>Any Questions?</vt:lpstr>
      <vt:lpstr>Where can I get more information?</vt:lpstr>
    </vt:vector>
  </TitlesOfParts>
  <Company>Government of Nunavut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Heading One</dc:title>
  <dc:creator>Alemieux</dc:creator>
  <cp:lastModifiedBy>Administrator</cp:lastModifiedBy>
  <cp:revision>25</cp:revision>
  <cp:lastPrinted>2012-06-13T22:26:17Z</cp:lastPrinted>
  <dcterms:created xsi:type="dcterms:W3CDTF">2013-03-27T20:38:35Z</dcterms:created>
  <dcterms:modified xsi:type="dcterms:W3CDTF">2017-01-28T21:56:31Z</dcterms:modified>
</cp:coreProperties>
</file>