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81" r:id="rId3"/>
    <p:sldId id="282" r:id="rId4"/>
    <p:sldId id="260" r:id="rId5"/>
    <p:sldId id="284" r:id="rId6"/>
    <p:sldId id="288" r:id="rId7"/>
    <p:sldId id="287" r:id="rId8"/>
    <p:sldId id="289" r:id="rId9"/>
    <p:sldId id="261" r:id="rId10"/>
    <p:sldId id="262" r:id="rId11"/>
    <p:sldId id="290" r:id="rId12"/>
    <p:sldId id="291" r:id="rId13"/>
    <p:sldId id="292" r:id="rId14"/>
    <p:sldId id="293" r:id="rId15"/>
    <p:sldId id="294" r:id="rId16"/>
    <p:sldId id="283" r:id="rId17"/>
    <p:sldId id="263" r:id="rId18"/>
    <p:sldId id="275" r:id="rId19"/>
    <p:sldId id="295" r:id="rId20"/>
    <p:sldId id="279" r:id="rId21"/>
    <p:sldId id="296" r:id="rId22"/>
    <p:sldId id="280" r:id="rId23"/>
  </p:sldIdLst>
  <p:sldSz cx="9144000" cy="6858000" type="screen4x3"/>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AD18"/>
    <a:srgbClr val="FDD927"/>
    <a:srgbClr val="BAC233"/>
    <a:srgbClr val="0067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152" autoAdjust="0"/>
  </p:normalViewPr>
  <p:slideViewPr>
    <p:cSldViewPr>
      <p:cViewPr varScale="1">
        <p:scale>
          <a:sx n="62" d="100"/>
          <a:sy n="62" d="100"/>
        </p:scale>
        <p:origin x="1542"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650" cy="46513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976688" y="0"/>
            <a:ext cx="3041650" cy="465138"/>
          </a:xfrm>
          <a:prstGeom prst="rect">
            <a:avLst/>
          </a:prstGeom>
        </p:spPr>
        <p:txBody>
          <a:bodyPr vert="horz" lIns="91440" tIns="45720" rIns="91440" bIns="45720" rtlCol="0"/>
          <a:lstStyle>
            <a:lvl1pPr algn="r">
              <a:defRPr sz="1200"/>
            </a:lvl1pPr>
          </a:lstStyle>
          <a:p>
            <a:fld id="{7B33BAC7-1AAC-49E5-9FD6-93F184AC628E}" type="datetimeFigureOut">
              <a:rPr lang="en-CA" smtClean="0"/>
              <a:t>2017-02-14</a:t>
            </a:fld>
            <a:endParaRPr lang="en-CA"/>
          </a:p>
        </p:txBody>
      </p:sp>
      <p:sp>
        <p:nvSpPr>
          <p:cNvPr id="4" name="Slide Image Placeholder 3"/>
          <p:cNvSpPr>
            <a:spLocks noGrp="1" noRot="1" noChangeAspect="1"/>
          </p:cNvSpPr>
          <p:nvPr>
            <p:ph type="sldImg" idx="2"/>
          </p:nvPr>
        </p:nvSpPr>
        <p:spPr>
          <a:xfrm>
            <a:off x="1184275" y="698500"/>
            <a:ext cx="4651375" cy="3489325"/>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701675" y="4419600"/>
            <a:ext cx="5616575" cy="41878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839200"/>
            <a:ext cx="3041650" cy="465138"/>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976688" y="8839200"/>
            <a:ext cx="3041650" cy="465138"/>
          </a:xfrm>
          <a:prstGeom prst="rect">
            <a:avLst/>
          </a:prstGeom>
        </p:spPr>
        <p:txBody>
          <a:bodyPr vert="horz" lIns="91440" tIns="45720" rIns="91440" bIns="45720" rtlCol="0" anchor="b"/>
          <a:lstStyle>
            <a:lvl1pPr algn="r">
              <a:defRPr sz="1200"/>
            </a:lvl1pPr>
          </a:lstStyle>
          <a:p>
            <a:fld id="{77E15E5F-7C36-41D8-8395-82A5E52F9435}" type="slidenum">
              <a:rPr lang="en-CA" smtClean="0"/>
              <a:t>‹#›</a:t>
            </a:fld>
            <a:endParaRPr lang="en-CA"/>
          </a:p>
        </p:txBody>
      </p:sp>
    </p:spTree>
    <p:extLst>
      <p:ext uri="{BB962C8B-B14F-4D97-AF65-F5344CB8AC3E}">
        <p14:creationId xmlns:p14="http://schemas.microsoft.com/office/powerpoint/2010/main" val="21352874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lnSpc>
                <a:spcPct val="90000"/>
              </a:lnSpc>
              <a:spcBef>
                <a:spcPts val="306"/>
              </a:spcBef>
              <a:spcAft>
                <a:spcPts val="306"/>
              </a:spcAft>
            </a:pPr>
            <a:r>
              <a:rPr lang="en-US" dirty="0" smtClean="0"/>
              <a:t>2</a:t>
            </a:r>
          </a:p>
          <a:p>
            <a:pPr lvl="1">
              <a:lnSpc>
                <a:spcPct val="90000"/>
              </a:lnSpc>
              <a:spcBef>
                <a:spcPts val="306"/>
              </a:spcBef>
              <a:spcAft>
                <a:spcPts val="306"/>
              </a:spcAft>
            </a:pPr>
            <a:endParaRPr lang="en-US" dirty="0" smtClean="0"/>
          </a:p>
          <a:p>
            <a:pPr lvl="1">
              <a:lnSpc>
                <a:spcPct val="90000"/>
              </a:lnSpc>
              <a:spcBef>
                <a:spcPts val="306"/>
              </a:spcBef>
              <a:spcAft>
                <a:spcPts val="306"/>
              </a:spcAft>
            </a:pPr>
            <a:endParaRPr lang="en-US" dirty="0" smtClean="0"/>
          </a:p>
          <a:p>
            <a:endParaRPr lang="en-US" dirty="0"/>
          </a:p>
        </p:txBody>
      </p:sp>
      <p:sp>
        <p:nvSpPr>
          <p:cNvPr id="4" name="Slide Number Placeholder 3"/>
          <p:cNvSpPr>
            <a:spLocks noGrp="1"/>
          </p:cNvSpPr>
          <p:nvPr>
            <p:ph type="sldNum" sz="quarter" idx="10"/>
          </p:nvPr>
        </p:nvSpPr>
        <p:spPr/>
        <p:txBody>
          <a:bodyPr/>
          <a:lstStyle/>
          <a:p>
            <a:fld id="{19F2B2CF-D52F-462E-A31B-8CDB59F92910}"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3776782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36CF43-A7CD-462D-8664-9B2A5051C189}" type="slidenum">
              <a:rPr lang="en-US" smtClean="0"/>
              <a:t>22</a:t>
            </a:fld>
            <a:endParaRPr lang="en-US"/>
          </a:p>
        </p:txBody>
      </p:sp>
    </p:spTree>
    <p:extLst>
      <p:ext uri="{BB962C8B-B14F-4D97-AF65-F5344CB8AC3E}">
        <p14:creationId xmlns:p14="http://schemas.microsoft.com/office/powerpoint/2010/main" val="334162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lnSpc>
                <a:spcPct val="90000"/>
              </a:lnSpc>
              <a:spcBef>
                <a:spcPts val="306"/>
              </a:spcBef>
              <a:spcAft>
                <a:spcPts val="306"/>
              </a:spcAft>
            </a:pPr>
            <a:r>
              <a:rPr lang="en-US" dirty="0" smtClean="0"/>
              <a:t>Write</a:t>
            </a:r>
            <a:r>
              <a:rPr lang="en-US" baseline="0" dirty="0" smtClean="0"/>
              <a:t> the group agreement on a whiteboard/ chart paper and hang up in the room. If anyone doesn’t follow this agreement, you can say “I want to remind everyone about the group agreement we all agreed to at the beginning of the class”</a:t>
            </a:r>
          </a:p>
          <a:p>
            <a:pPr lvl="1">
              <a:lnSpc>
                <a:spcPct val="90000"/>
              </a:lnSpc>
              <a:spcBef>
                <a:spcPts val="306"/>
              </a:spcBef>
              <a:spcAft>
                <a:spcPts val="306"/>
              </a:spcAft>
            </a:pPr>
            <a:endParaRPr lang="en-US" dirty="0" smtClean="0"/>
          </a:p>
          <a:p>
            <a:pPr lvl="1">
              <a:lnSpc>
                <a:spcPct val="90000"/>
              </a:lnSpc>
              <a:spcBef>
                <a:spcPts val="306"/>
              </a:spcBef>
              <a:spcAft>
                <a:spcPts val="306"/>
              </a:spcAft>
            </a:pPr>
            <a:endParaRPr lang="en-US" dirty="0" smtClean="0"/>
          </a:p>
          <a:p>
            <a:pPr lvl="1">
              <a:lnSpc>
                <a:spcPct val="90000"/>
              </a:lnSpc>
              <a:spcBef>
                <a:spcPts val="306"/>
              </a:spcBef>
              <a:spcAft>
                <a:spcPts val="306"/>
              </a:spcAft>
            </a:pPr>
            <a:endParaRPr lang="en-US" dirty="0" smtClean="0"/>
          </a:p>
          <a:p>
            <a:endParaRPr lang="en-US" dirty="0"/>
          </a:p>
        </p:txBody>
      </p:sp>
      <p:sp>
        <p:nvSpPr>
          <p:cNvPr id="4" name="Slide Number Placeholder 3"/>
          <p:cNvSpPr>
            <a:spLocks noGrp="1"/>
          </p:cNvSpPr>
          <p:nvPr>
            <p:ph type="sldNum" sz="quarter" idx="10"/>
          </p:nvPr>
        </p:nvSpPr>
        <p:spPr/>
        <p:txBody>
          <a:bodyPr/>
          <a:lstStyle/>
          <a:p>
            <a:fld id="{19F2B2CF-D52F-462E-A31B-8CDB59F92910}"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21461904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Be Happy</a:t>
            </a:r>
          </a:p>
          <a:p>
            <a:r>
              <a:rPr lang="en-CA" dirty="0" smtClean="0"/>
              <a:t>Be Healthy</a:t>
            </a:r>
          </a:p>
          <a:p>
            <a:r>
              <a:rPr lang="en-CA" dirty="0" smtClean="0"/>
              <a:t>Be Safe</a:t>
            </a:r>
          </a:p>
          <a:p>
            <a:r>
              <a:rPr lang="en-CA" dirty="0" smtClean="0"/>
              <a:t>Have Good relationships</a:t>
            </a:r>
          </a:p>
          <a:p>
            <a:r>
              <a:rPr lang="en-CA" dirty="0" smtClean="0"/>
              <a:t>Have Children</a:t>
            </a:r>
          </a:p>
          <a:p>
            <a:r>
              <a:rPr lang="en-CA" dirty="0" smtClean="0"/>
              <a:t>Feel good about their bodies</a:t>
            </a:r>
          </a:p>
          <a:p>
            <a:r>
              <a:rPr lang="en-CA" dirty="0" smtClean="0"/>
              <a:t>Wait until they are ready to have sex</a:t>
            </a:r>
          </a:p>
          <a:p>
            <a:endParaRPr lang="en-CA" dirty="0" smtClean="0"/>
          </a:p>
          <a:p>
            <a:endParaRPr lang="en-CA" dirty="0"/>
          </a:p>
        </p:txBody>
      </p:sp>
      <p:sp>
        <p:nvSpPr>
          <p:cNvPr id="4" name="Slide Number Placeholder 3"/>
          <p:cNvSpPr>
            <a:spLocks noGrp="1"/>
          </p:cNvSpPr>
          <p:nvPr>
            <p:ph type="sldNum" sz="quarter" idx="10"/>
          </p:nvPr>
        </p:nvSpPr>
        <p:spPr/>
        <p:txBody>
          <a:bodyPr/>
          <a:lstStyle/>
          <a:p>
            <a:fld id="{F536CF43-A7CD-462D-8664-9B2A5051C189}" type="slidenum">
              <a:rPr lang="en-US" smtClean="0"/>
              <a:t>9</a:t>
            </a:fld>
            <a:endParaRPr lang="en-US"/>
          </a:p>
        </p:txBody>
      </p:sp>
    </p:spTree>
    <p:extLst>
      <p:ext uri="{BB962C8B-B14F-4D97-AF65-F5344CB8AC3E}">
        <p14:creationId xmlns:p14="http://schemas.microsoft.com/office/powerpoint/2010/main" val="5110824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Doesn’t make them more likely to have sex.</a:t>
            </a:r>
          </a:p>
          <a:p>
            <a:r>
              <a:rPr lang="en-CA" dirty="0" smtClean="0"/>
              <a:t>If they are not learning from you, they are learning from TV, movies, music, and their friends. Often,</a:t>
            </a:r>
            <a:r>
              <a:rPr lang="en-CA" baseline="0" dirty="0" smtClean="0"/>
              <a:t> the information they get from those sources is wrong. If we want them to have the right information, we need to talk to them.</a:t>
            </a:r>
            <a:endParaRPr lang="en-CA" dirty="0"/>
          </a:p>
        </p:txBody>
      </p:sp>
      <p:sp>
        <p:nvSpPr>
          <p:cNvPr id="4" name="Slide Number Placeholder 3"/>
          <p:cNvSpPr>
            <a:spLocks noGrp="1"/>
          </p:cNvSpPr>
          <p:nvPr>
            <p:ph type="sldNum" sz="quarter" idx="10"/>
          </p:nvPr>
        </p:nvSpPr>
        <p:spPr/>
        <p:txBody>
          <a:bodyPr/>
          <a:lstStyle/>
          <a:p>
            <a:fld id="{F536CF43-A7CD-462D-8664-9B2A5051C189}" type="slidenum">
              <a:rPr lang="en-US" smtClean="0"/>
              <a:t>10</a:t>
            </a:fld>
            <a:endParaRPr lang="en-US"/>
          </a:p>
        </p:txBody>
      </p:sp>
    </p:spTree>
    <p:extLst>
      <p:ext uri="{BB962C8B-B14F-4D97-AF65-F5344CB8AC3E}">
        <p14:creationId xmlns:p14="http://schemas.microsoft.com/office/powerpoint/2010/main" val="3966876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Is this easy/ hard? Is</a:t>
            </a:r>
            <a:r>
              <a:rPr lang="en-CA" baseline="0" dirty="0" smtClean="0"/>
              <a:t> it easier/ harder to use Inuktitut/ </a:t>
            </a:r>
            <a:r>
              <a:rPr lang="en-CA" baseline="0" dirty="0" err="1" smtClean="0"/>
              <a:t>Innuinaqtun</a:t>
            </a:r>
            <a:r>
              <a:rPr lang="en-CA" baseline="0" dirty="0" smtClean="0"/>
              <a:t> than English?</a:t>
            </a:r>
            <a:endParaRPr lang="en-CA" dirty="0"/>
          </a:p>
        </p:txBody>
      </p:sp>
      <p:sp>
        <p:nvSpPr>
          <p:cNvPr id="4" name="Slide Number Placeholder 3"/>
          <p:cNvSpPr>
            <a:spLocks noGrp="1"/>
          </p:cNvSpPr>
          <p:nvPr>
            <p:ph type="sldNum" sz="quarter" idx="10"/>
          </p:nvPr>
        </p:nvSpPr>
        <p:spPr/>
        <p:txBody>
          <a:bodyPr/>
          <a:lstStyle/>
          <a:p>
            <a:fld id="{7172E426-A503-4E7D-A1D3-9238E89E20DE}" type="slidenum">
              <a:rPr lang="en-CA" smtClean="0"/>
              <a:t>12</a:t>
            </a:fld>
            <a:endParaRPr lang="en-CA"/>
          </a:p>
        </p:txBody>
      </p:sp>
    </p:spTree>
    <p:extLst>
      <p:ext uri="{BB962C8B-B14F-4D97-AF65-F5344CB8AC3E}">
        <p14:creationId xmlns:p14="http://schemas.microsoft.com/office/powerpoint/2010/main" val="23433398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Be specific.</a:t>
            </a:r>
          </a:p>
          <a:p>
            <a:pPr marL="171643" indent="-171643">
              <a:buFontTx/>
              <a:buChar char="-"/>
            </a:pPr>
            <a:r>
              <a:rPr lang="en-CA" dirty="0" smtClean="0"/>
              <a:t>It’s ok if mummy</a:t>
            </a:r>
            <a:r>
              <a:rPr lang="en-CA" baseline="0" dirty="0" smtClean="0"/>
              <a:t> or daddy helps you wipe after you go to the bathroom.</a:t>
            </a:r>
          </a:p>
          <a:p>
            <a:pPr marL="171643" indent="-171643">
              <a:buFontTx/>
              <a:buChar char="-"/>
            </a:pPr>
            <a:r>
              <a:rPr lang="en-CA" baseline="0" dirty="0" smtClean="0"/>
              <a:t>It’s ok if the nurse or doctor needs to check your private parts, as long as mummy or daddy are there.</a:t>
            </a:r>
          </a:p>
          <a:p>
            <a:pPr marL="171643" indent="-171643">
              <a:buFontTx/>
              <a:buChar char="-"/>
            </a:pPr>
            <a:r>
              <a:rPr lang="en-CA" baseline="0" dirty="0" smtClean="0"/>
              <a:t>It’s ok if someone is helping you get dressed.</a:t>
            </a:r>
          </a:p>
          <a:p>
            <a:pPr marL="171643" indent="-171643">
              <a:buFontTx/>
              <a:buChar char="-"/>
            </a:pPr>
            <a:r>
              <a:rPr lang="en-CA" baseline="0" dirty="0" smtClean="0"/>
              <a:t>If someone asks you to touch their private parts, that’s not ok.</a:t>
            </a:r>
          </a:p>
          <a:p>
            <a:pPr marL="171643" indent="-171643">
              <a:buFontTx/>
              <a:buChar char="-"/>
            </a:pPr>
            <a:r>
              <a:rPr lang="en-CA" dirty="0" smtClean="0"/>
              <a:t> </a:t>
            </a:r>
            <a:endParaRPr lang="en-CA" dirty="0"/>
          </a:p>
        </p:txBody>
      </p:sp>
      <p:sp>
        <p:nvSpPr>
          <p:cNvPr id="4" name="Slide Number Placeholder 3"/>
          <p:cNvSpPr>
            <a:spLocks noGrp="1"/>
          </p:cNvSpPr>
          <p:nvPr>
            <p:ph type="sldNum" sz="quarter" idx="10"/>
          </p:nvPr>
        </p:nvSpPr>
        <p:spPr/>
        <p:txBody>
          <a:bodyPr/>
          <a:lstStyle/>
          <a:p>
            <a:fld id="{F536CF43-A7CD-462D-8664-9B2A5051C189}" type="slidenum">
              <a:rPr lang="en-US" smtClean="0"/>
              <a:t>13</a:t>
            </a:fld>
            <a:endParaRPr lang="en-US"/>
          </a:p>
        </p:txBody>
      </p:sp>
    </p:spTree>
    <p:extLst>
      <p:ext uri="{BB962C8B-B14F-4D97-AF65-F5344CB8AC3E}">
        <p14:creationId xmlns:p14="http://schemas.microsoft.com/office/powerpoint/2010/main" val="36103208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Some family values might be – I want you to be older when</a:t>
            </a:r>
            <a:r>
              <a:rPr lang="en-CA" baseline="0" dirty="0" smtClean="0"/>
              <a:t> you have sex. I want you to be married when you have sex. I want you to finish school before you have a baby. I want you to respect your partner.</a:t>
            </a:r>
          </a:p>
          <a:p>
            <a:endParaRPr lang="en-CA" baseline="0" dirty="0" smtClean="0"/>
          </a:p>
          <a:p>
            <a:r>
              <a:rPr lang="en-CA" baseline="0" dirty="0" smtClean="0"/>
              <a:t>Around this age, they start to hear things from their friends. Better to hear them an adult who cares about them, to make sure the information is correct.</a:t>
            </a:r>
          </a:p>
          <a:p>
            <a:endParaRPr lang="en-CA" dirty="0"/>
          </a:p>
        </p:txBody>
      </p:sp>
      <p:sp>
        <p:nvSpPr>
          <p:cNvPr id="4" name="Slide Number Placeholder 3"/>
          <p:cNvSpPr>
            <a:spLocks noGrp="1"/>
          </p:cNvSpPr>
          <p:nvPr>
            <p:ph type="sldNum" sz="quarter" idx="10"/>
          </p:nvPr>
        </p:nvSpPr>
        <p:spPr/>
        <p:txBody>
          <a:bodyPr/>
          <a:lstStyle/>
          <a:p>
            <a:fld id="{F536CF43-A7CD-462D-8664-9B2A5051C189}" type="slidenum">
              <a:rPr lang="en-US" smtClean="0"/>
              <a:t>14</a:t>
            </a:fld>
            <a:endParaRPr lang="en-US"/>
          </a:p>
        </p:txBody>
      </p:sp>
    </p:spTree>
    <p:extLst>
      <p:ext uri="{BB962C8B-B14F-4D97-AF65-F5344CB8AC3E}">
        <p14:creationId xmlns:p14="http://schemas.microsoft.com/office/powerpoint/2010/main" val="6597873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“Safer sex” = if</a:t>
            </a:r>
            <a:r>
              <a:rPr lang="en-CA" baseline="0" dirty="0" smtClean="0"/>
              <a:t> someone decides to have sex, how can they make it as safe as possible? Use condoms. Use birth control. Get tested regularly for STIs. Talk to their partner. </a:t>
            </a:r>
            <a:endParaRPr lang="en-CA" dirty="0"/>
          </a:p>
        </p:txBody>
      </p:sp>
      <p:sp>
        <p:nvSpPr>
          <p:cNvPr id="4" name="Slide Number Placeholder 3"/>
          <p:cNvSpPr>
            <a:spLocks noGrp="1"/>
          </p:cNvSpPr>
          <p:nvPr>
            <p:ph type="sldNum" sz="quarter" idx="10"/>
          </p:nvPr>
        </p:nvSpPr>
        <p:spPr/>
        <p:txBody>
          <a:bodyPr/>
          <a:lstStyle/>
          <a:p>
            <a:fld id="{F536CF43-A7CD-462D-8664-9B2A5051C189}" type="slidenum">
              <a:rPr lang="en-US" smtClean="0"/>
              <a:t>15</a:t>
            </a:fld>
            <a:endParaRPr lang="en-US"/>
          </a:p>
        </p:txBody>
      </p:sp>
    </p:spTree>
    <p:extLst>
      <p:ext uri="{BB962C8B-B14F-4D97-AF65-F5344CB8AC3E}">
        <p14:creationId xmlns:p14="http://schemas.microsoft.com/office/powerpoint/2010/main" val="24408625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aseline="0" dirty="0" smtClean="0"/>
          </a:p>
          <a:p>
            <a:r>
              <a:rPr lang="en-CA" baseline="0" dirty="0" smtClean="0"/>
              <a:t>You can do this as a large group, or in small groups – each group takes a question or two and comes up with some answers.</a:t>
            </a:r>
            <a:endParaRPr lang="en-CA" dirty="0"/>
          </a:p>
        </p:txBody>
      </p:sp>
      <p:sp>
        <p:nvSpPr>
          <p:cNvPr id="4" name="Slide Number Placeholder 3"/>
          <p:cNvSpPr>
            <a:spLocks noGrp="1"/>
          </p:cNvSpPr>
          <p:nvPr>
            <p:ph type="sldNum" sz="quarter" idx="10"/>
          </p:nvPr>
        </p:nvSpPr>
        <p:spPr/>
        <p:txBody>
          <a:bodyPr/>
          <a:lstStyle/>
          <a:p>
            <a:fld id="{F536CF43-A7CD-462D-8664-9B2A5051C189}" type="slidenum">
              <a:rPr lang="en-US" smtClean="0"/>
              <a:t>18</a:t>
            </a:fld>
            <a:endParaRPr lang="en-US"/>
          </a:p>
        </p:txBody>
      </p:sp>
    </p:spTree>
    <p:extLst>
      <p:ext uri="{BB962C8B-B14F-4D97-AF65-F5344CB8AC3E}">
        <p14:creationId xmlns:p14="http://schemas.microsoft.com/office/powerpoint/2010/main" val="19698384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2326878B-36E5-4F09-9214-176A1E1FBA10}" type="datetimeFigureOut">
              <a:rPr lang="en-CA" smtClean="0"/>
              <a:pPr/>
              <a:t>2017-02-14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1FCD0E6-9D1D-4FEB-939D-095AAEFE68BF}" type="slidenum">
              <a:rPr lang="en-CA" smtClean="0"/>
              <a:pPr/>
              <a:t>‹#›</a:t>
            </a:fld>
            <a:endParaRPr lang="en-CA"/>
          </a:p>
        </p:txBody>
      </p:sp>
    </p:spTree>
    <p:extLst>
      <p:ext uri="{BB962C8B-B14F-4D97-AF65-F5344CB8AC3E}">
        <p14:creationId xmlns:p14="http://schemas.microsoft.com/office/powerpoint/2010/main" val="251129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2326878B-36E5-4F09-9214-176A1E1FBA10}" type="datetimeFigureOut">
              <a:rPr lang="en-CA" smtClean="0"/>
              <a:pPr/>
              <a:t>2017-02-14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1FCD0E6-9D1D-4FEB-939D-095AAEFE68BF}" type="slidenum">
              <a:rPr lang="en-CA" smtClean="0"/>
              <a:pPr/>
              <a:t>‹#›</a:t>
            </a:fld>
            <a:endParaRPr lang="en-CA"/>
          </a:p>
        </p:txBody>
      </p:sp>
    </p:spTree>
    <p:extLst>
      <p:ext uri="{BB962C8B-B14F-4D97-AF65-F5344CB8AC3E}">
        <p14:creationId xmlns:p14="http://schemas.microsoft.com/office/powerpoint/2010/main" val="3619657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2326878B-36E5-4F09-9214-176A1E1FBA10}" type="datetimeFigureOut">
              <a:rPr lang="en-CA" smtClean="0"/>
              <a:pPr/>
              <a:t>2017-02-14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1FCD0E6-9D1D-4FEB-939D-095AAEFE68BF}" type="slidenum">
              <a:rPr lang="en-CA" smtClean="0"/>
              <a:pPr/>
              <a:t>‹#›</a:t>
            </a:fld>
            <a:endParaRPr lang="en-CA"/>
          </a:p>
        </p:txBody>
      </p:sp>
    </p:spTree>
    <p:extLst>
      <p:ext uri="{BB962C8B-B14F-4D97-AF65-F5344CB8AC3E}">
        <p14:creationId xmlns:p14="http://schemas.microsoft.com/office/powerpoint/2010/main" val="428057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2326878B-36E5-4F09-9214-176A1E1FBA10}" type="datetimeFigureOut">
              <a:rPr lang="en-CA" smtClean="0"/>
              <a:pPr/>
              <a:t>2017-02-14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1FCD0E6-9D1D-4FEB-939D-095AAEFE68BF}" type="slidenum">
              <a:rPr lang="en-CA" smtClean="0"/>
              <a:pPr/>
              <a:t>‹#›</a:t>
            </a:fld>
            <a:endParaRPr lang="en-CA"/>
          </a:p>
        </p:txBody>
      </p:sp>
    </p:spTree>
    <p:extLst>
      <p:ext uri="{BB962C8B-B14F-4D97-AF65-F5344CB8AC3E}">
        <p14:creationId xmlns:p14="http://schemas.microsoft.com/office/powerpoint/2010/main" val="3360355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26878B-36E5-4F09-9214-176A1E1FBA10}" type="datetimeFigureOut">
              <a:rPr lang="en-CA" smtClean="0"/>
              <a:pPr/>
              <a:t>2017-02-14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1FCD0E6-9D1D-4FEB-939D-095AAEFE68BF}" type="slidenum">
              <a:rPr lang="en-CA" smtClean="0"/>
              <a:pPr/>
              <a:t>‹#›</a:t>
            </a:fld>
            <a:endParaRPr lang="en-CA"/>
          </a:p>
        </p:txBody>
      </p:sp>
    </p:spTree>
    <p:extLst>
      <p:ext uri="{BB962C8B-B14F-4D97-AF65-F5344CB8AC3E}">
        <p14:creationId xmlns:p14="http://schemas.microsoft.com/office/powerpoint/2010/main" val="155443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2326878B-36E5-4F09-9214-176A1E1FBA10}" type="datetimeFigureOut">
              <a:rPr lang="en-CA" smtClean="0"/>
              <a:pPr/>
              <a:t>2017-02-14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1FCD0E6-9D1D-4FEB-939D-095AAEFE68BF}" type="slidenum">
              <a:rPr lang="en-CA" smtClean="0"/>
              <a:pPr/>
              <a:t>‹#›</a:t>
            </a:fld>
            <a:endParaRPr lang="en-CA"/>
          </a:p>
        </p:txBody>
      </p:sp>
    </p:spTree>
    <p:extLst>
      <p:ext uri="{BB962C8B-B14F-4D97-AF65-F5344CB8AC3E}">
        <p14:creationId xmlns:p14="http://schemas.microsoft.com/office/powerpoint/2010/main" val="4182186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2326878B-36E5-4F09-9214-176A1E1FBA10}" type="datetimeFigureOut">
              <a:rPr lang="en-CA" smtClean="0"/>
              <a:pPr/>
              <a:t>2017-02-14</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51FCD0E6-9D1D-4FEB-939D-095AAEFE68BF}" type="slidenum">
              <a:rPr lang="en-CA" smtClean="0"/>
              <a:pPr/>
              <a:t>‹#›</a:t>
            </a:fld>
            <a:endParaRPr lang="en-CA"/>
          </a:p>
        </p:txBody>
      </p:sp>
    </p:spTree>
    <p:extLst>
      <p:ext uri="{BB962C8B-B14F-4D97-AF65-F5344CB8AC3E}">
        <p14:creationId xmlns:p14="http://schemas.microsoft.com/office/powerpoint/2010/main" val="899529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2326878B-36E5-4F09-9214-176A1E1FBA10}" type="datetimeFigureOut">
              <a:rPr lang="en-CA" smtClean="0"/>
              <a:pPr/>
              <a:t>2017-02-14</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51FCD0E6-9D1D-4FEB-939D-095AAEFE68BF}" type="slidenum">
              <a:rPr lang="en-CA" smtClean="0"/>
              <a:pPr/>
              <a:t>‹#›</a:t>
            </a:fld>
            <a:endParaRPr lang="en-CA"/>
          </a:p>
        </p:txBody>
      </p:sp>
    </p:spTree>
    <p:extLst>
      <p:ext uri="{BB962C8B-B14F-4D97-AF65-F5344CB8AC3E}">
        <p14:creationId xmlns:p14="http://schemas.microsoft.com/office/powerpoint/2010/main" val="666341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26878B-36E5-4F09-9214-176A1E1FBA10}" type="datetimeFigureOut">
              <a:rPr lang="en-CA" smtClean="0"/>
              <a:pPr/>
              <a:t>2017-02-14</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51FCD0E6-9D1D-4FEB-939D-095AAEFE68BF}" type="slidenum">
              <a:rPr lang="en-CA" smtClean="0"/>
              <a:pPr/>
              <a:t>‹#›</a:t>
            </a:fld>
            <a:endParaRPr lang="en-CA"/>
          </a:p>
        </p:txBody>
      </p:sp>
    </p:spTree>
    <p:extLst>
      <p:ext uri="{BB962C8B-B14F-4D97-AF65-F5344CB8AC3E}">
        <p14:creationId xmlns:p14="http://schemas.microsoft.com/office/powerpoint/2010/main" val="242046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26878B-36E5-4F09-9214-176A1E1FBA10}" type="datetimeFigureOut">
              <a:rPr lang="en-CA" smtClean="0"/>
              <a:pPr/>
              <a:t>2017-02-14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1FCD0E6-9D1D-4FEB-939D-095AAEFE68BF}" type="slidenum">
              <a:rPr lang="en-CA" smtClean="0"/>
              <a:pPr/>
              <a:t>‹#›</a:t>
            </a:fld>
            <a:endParaRPr lang="en-CA"/>
          </a:p>
        </p:txBody>
      </p:sp>
    </p:spTree>
    <p:extLst>
      <p:ext uri="{BB962C8B-B14F-4D97-AF65-F5344CB8AC3E}">
        <p14:creationId xmlns:p14="http://schemas.microsoft.com/office/powerpoint/2010/main" val="3806905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26878B-36E5-4F09-9214-176A1E1FBA10}" type="datetimeFigureOut">
              <a:rPr lang="en-CA" smtClean="0"/>
              <a:pPr/>
              <a:t>2017-02-14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1FCD0E6-9D1D-4FEB-939D-095AAEFE68BF}" type="slidenum">
              <a:rPr lang="en-CA" smtClean="0"/>
              <a:pPr/>
              <a:t>‹#›</a:t>
            </a:fld>
            <a:endParaRPr lang="en-CA"/>
          </a:p>
        </p:txBody>
      </p:sp>
    </p:spTree>
    <p:extLst>
      <p:ext uri="{BB962C8B-B14F-4D97-AF65-F5344CB8AC3E}">
        <p14:creationId xmlns:p14="http://schemas.microsoft.com/office/powerpoint/2010/main" val="1237418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26878B-36E5-4F09-9214-176A1E1FBA10}" type="datetimeFigureOut">
              <a:rPr lang="en-CA" smtClean="0"/>
              <a:pPr/>
              <a:t>2017-02-14</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FCD0E6-9D1D-4FEB-939D-095AAEFE68BF}" type="slidenum">
              <a:rPr lang="en-CA" smtClean="0"/>
              <a:pPr/>
              <a:t>‹#›</a:t>
            </a:fld>
            <a:endParaRPr lang="en-CA"/>
          </a:p>
        </p:txBody>
      </p:sp>
    </p:spTree>
    <p:extLst>
      <p:ext uri="{BB962C8B-B14F-4D97-AF65-F5344CB8AC3E}">
        <p14:creationId xmlns:p14="http://schemas.microsoft.com/office/powerpoint/2010/main" val="41483786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parents.teachingsexualhealth.ca/topics/resources.html" TargetMode="External"/><Relationship Id="rId2" Type="http://schemas.openxmlformats.org/officeDocument/2006/relationships/hyperlink" Target="http://www.upworthy.com/5-everyday-ways-to-teach-your-kids-about-consent" TargetMode="External"/><Relationship Id="rId1" Type="http://schemas.openxmlformats.org/officeDocument/2006/relationships/slideLayout" Target="../slideLayouts/slideLayout2.xml"/><Relationship Id="rId4" Type="http://schemas.openxmlformats.org/officeDocument/2006/relationships/hyperlink" Target="http://www.inuithealthmatters.aboutkidshealth.ca/"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667000"/>
            <a:ext cx="8305800" cy="2590800"/>
          </a:xfrm>
        </p:spPr>
        <p:txBody>
          <a:bodyPr>
            <a:normAutofit fontScale="90000"/>
          </a:bodyPr>
          <a:lstStyle/>
          <a:p>
            <a:r>
              <a:rPr lang="en-CA" sz="6000" b="1" dirty="0" smtClean="0">
                <a:latin typeface="Arial" pitchFamily="34" charset="0"/>
                <a:cs typeface="Arial" pitchFamily="34" charset="0"/>
              </a:rPr>
              <a:t>Talking </a:t>
            </a:r>
            <a:r>
              <a:rPr lang="en-CA" sz="6000" b="1" dirty="0" smtClean="0">
                <a:latin typeface="Arial" pitchFamily="34" charset="0"/>
                <a:cs typeface="Arial" pitchFamily="34" charset="0"/>
              </a:rPr>
              <a:t>to </a:t>
            </a:r>
            <a:r>
              <a:rPr lang="en-CA" sz="6000" b="1" smtClean="0">
                <a:latin typeface="Arial" pitchFamily="34" charset="0"/>
                <a:cs typeface="Arial" pitchFamily="34" charset="0"/>
              </a:rPr>
              <a:t>our </a:t>
            </a:r>
            <a:r>
              <a:rPr lang="en-CA" sz="6000" b="1">
                <a:latin typeface="Arial" pitchFamily="34" charset="0"/>
                <a:cs typeface="Arial" pitchFamily="34" charset="0"/>
              </a:rPr>
              <a:t>C</a:t>
            </a:r>
            <a:r>
              <a:rPr lang="en-CA" sz="6000" b="1" smtClean="0">
                <a:latin typeface="Arial" pitchFamily="34" charset="0"/>
                <a:cs typeface="Arial" pitchFamily="34" charset="0"/>
              </a:rPr>
              <a:t>hildren </a:t>
            </a:r>
            <a:r>
              <a:rPr lang="en-CA" sz="6000" b="1" dirty="0" smtClean="0">
                <a:latin typeface="Arial" pitchFamily="34" charset="0"/>
                <a:cs typeface="Arial" pitchFamily="34" charset="0"/>
              </a:rPr>
              <a:t>about </a:t>
            </a:r>
            <a:r>
              <a:rPr lang="en-CA" sz="6000" b="1" dirty="0">
                <a:latin typeface="Arial" pitchFamily="34" charset="0"/>
                <a:cs typeface="Arial" pitchFamily="34" charset="0"/>
              </a:rPr>
              <a:t>S</a:t>
            </a:r>
            <a:r>
              <a:rPr lang="en-CA" sz="6000" b="1" dirty="0" smtClean="0">
                <a:latin typeface="Arial" pitchFamily="34" charset="0"/>
                <a:cs typeface="Arial" pitchFamily="34" charset="0"/>
              </a:rPr>
              <a:t>exuality</a:t>
            </a:r>
            <a:endParaRPr lang="en-CA" sz="6000" b="1" dirty="0">
              <a:latin typeface="Arial" pitchFamily="34" charset="0"/>
              <a:cs typeface="Arial" pitchFamily="34" charset="0"/>
            </a:endParaRPr>
          </a:p>
        </p:txBody>
      </p:sp>
      <p:sp>
        <p:nvSpPr>
          <p:cNvPr id="3" name="Subtitle 2"/>
          <p:cNvSpPr>
            <a:spLocks noGrp="1"/>
          </p:cNvSpPr>
          <p:nvPr>
            <p:ph type="subTitle" idx="1"/>
          </p:nvPr>
        </p:nvSpPr>
        <p:spPr>
          <a:xfrm>
            <a:off x="228600" y="5257800"/>
            <a:ext cx="6927776" cy="1447800"/>
          </a:xfrm>
        </p:spPr>
        <p:txBody>
          <a:bodyPr>
            <a:normAutofit/>
          </a:bodyPr>
          <a:lstStyle/>
          <a:p>
            <a:pPr algn="l"/>
            <a:r>
              <a:rPr lang="en-CA" sz="2800" i="1" dirty="0" smtClean="0">
                <a:solidFill>
                  <a:schemeClr val="tx1"/>
                </a:solidFill>
                <a:latin typeface="Arial" pitchFamily="34" charset="0"/>
                <a:cs typeface="Arial" pitchFamily="34" charset="0"/>
              </a:rPr>
              <a:t>Date:</a:t>
            </a:r>
          </a:p>
          <a:p>
            <a:pPr algn="l"/>
            <a:r>
              <a:rPr lang="en-CA" sz="2800" i="1" dirty="0" smtClean="0">
                <a:solidFill>
                  <a:schemeClr val="tx1"/>
                </a:solidFill>
                <a:latin typeface="Arial" pitchFamily="34" charset="0"/>
                <a:cs typeface="Arial" pitchFamily="34" charset="0"/>
              </a:rPr>
              <a:t>Presented by:</a:t>
            </a:r>
          </a:p>
        </p:txBody>
      </p:sp>
    </p:spTree>
    <p:extLst>
      <p:ext uri="{BB962C8B-B14F-4D97-AF65-F5344CB8AC3E}">
        <p14:creationId xmlns:p14="http://schemas.microsoft.com/office/powerpoint/2010/main" val="35286175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16352"/>
          </a:xfrm>
        </p:spPr>
        <p:txBody>
          <a:bodyPr>
            <a:normAutofit/>
          </a:bodyPr>
          <a:lstStyle/>
          <a:p>
            <a:pPr marL="0" indent="0" algn="ctr">
              <a:buNone/>
            </a:pPr>
            <a:r>
              <a:rPr lang="en-CA" sz="4000" b="1" dirty="0" smtClean="0"/>
              <a:t>Talking to our children about sexual health can help our children to:</a:t>
            </a:r>
          </a:p>
          <a:p>
            <a:pPr marL="457200" lvl="1" indent="0" algn="ctr">
              <a:buNone/>
            </a:pPr>
            <a:r>
              <a:rPr lang="en-CA" sz="3200" dirty="0"/>
              <a:t>Be safe</a:t>
            </a:r>
          </a:p>
          <a:p>
            <a:pPr marL="457200" lvl="1" indent="0" algn="ctr">
              <a:buNone/>
            </a:pPr>
            <a:r>
              <a:rPr lang="en-CA" sz="3200" dirty="0" smtClean="0"/>
              <a:t>Be happy</a:t>
            </a:r>
          </a:p>
          <a:p>
            <a:pPr marL="457200" lvl="1" indent="0" algn="ctr">
              <a:buNone/>
            </a:pPr>
            <a:r>
              <a:rPr lang="en-CA" sz="3200" dirty="0" smtClean="0"/>
              <a:t>Be healthy</a:t>
            </a:r>
          </a:p>
          <a:p>
            <a:pPr marL="457200" lvl="1" indent="0" algn="ctr">
              <a:buNone/>
            </a:pPr>
            <a:r>
              <a:rPr lang="en-CA" sz="3200" dirty="0" smtClean="0"/>
              <a:t>Have good relationships</a:t>
            </a:r>
          </a:p>
          <a:p>
            <a:pPr marL="457200" lvl="1" indent="0" algn="ctr">
              <a:buNone/>
            </a:pPr>
            <a:r>
              <a:rPr lang="en-CA" sz="3200" dirty="0"/>
              <a:t>Feel good about their bodies</a:t>
            </a:r>
          </a:p>
          <a:p>
            <a:pPr marL="457200" lvl="1" indent="0" algn="ctr">
              <a:buNone/>
            </a:pPr>
            <a:r>
              <a:rPr lang="en-CA" sz="3200" dirty="0" smtClean="0"/>
              <a:t>Have children when they’re ready</a:t>
            </a:r>
          </a:p>
          <a:p>
            <a:pPr marL="457200" lvl="1" indent="0" algn="ctr">
              <a:buNone/>
            </a:pPr>
            <a:r>
              <a:rPr lang="en-CA" sz="3200" dirty="0" smtClean="0"/>
              <a:t>Wait until they are ready to have sex</a:t>
            </a:r>
          </a:p>
        </p:txBody>
      </p:sp>
    </p:spTree>
    <p:extLst>
      <p:ext uri="{BB962C8B-B14F-4D97-AF65-F5344CB8AC3E}">
        <p14:creationId xmlns:p14="http://schemas.microsoft.com/office/powerpoint/2010/main" val="3511138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CA" dirty="0"/>
          </a:p>
        </p:txBody>
      </p:sp>
      <p:sp>
        <p:nvSpPr>
          <p:cNvPr id="3" name="Content Placeholder 2"/>
          <p:cNvSpPr>
            <a:spLocks noGrp="1"/>
          </p:cNvSpPr>
          <p:nvPr>
            <p:ph idx="1"/>
          </p:nvPr>
        </p:nvSpPr>
        <p:spPr/>
        <p:txBody>
          <a:bodyPr>
            <a:normAutofit/>
          </a:bodyPr>
          <a:lstStyle/>
          <a:p>
            <a:pPr marL="0" indent="0" algn="ctr">
              <a:buNone/>
            </a:pPr>
            <a:r>
              <a:rPr lang="en-CA" sz="6000" dirty="0" smtClean="0"/>
              <a:t>Children and youth need different information at different ages</a:t>
            </a:r>
            <a:endParaRPr lang="en-CA" sz="6000" dirty="0"/>
          </a:p>
        </p:txBody>
      </p:sp>
    </p:spTree>
    <p:extLst>
      <p:ext uri="{BB962C8B-B14F-4D97-AF65-F5344CB8AC3E}">
        <p14:creationId xmlns:p14="http://schemas.microsoft.com/office/powerpoint/2010/main" val="14272892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Ages 0-2</a:t>
            </a:r>
            <a:endParaRPr lang="en-CA" dirty="0"/>
          </a:p>
        </p:txBody>
      </p:sp>
      <p:sp>
        <p:nvSpPr>
          <p:cNvPr id="3" name="Content Placeholder 2"/>
          <p:cNvSpPr>
            <a:spLocks noGrp="1"/>
          </p:cNvSpPr>
          <p:nvPr>
            <p:ph idx="1"/>
          </p:nvPr>
        </p:nvSpPr>
        <p:spPr/>
        <p:txBody>
          <a:bodyPr/>
          <a:lstStyle/>
          <a:p>
            <a:r>
              <a:rPr lang="en-CA" dirty="0" smtClean="0"/>
              <a:t>Name body parts </a:t>
            </a:r>
          </a:p>
          <a:p>
            <a:pPr lvl="1"/>
            <a:r>
              <a:rPr lang="en-CA" dirty="0" smtClean="0"/>
              <a:t>penis, vagina, bum, breasts</a:t>
            </a:r>
          </a:p>
          <a:p>
            <a:pPr marL="0" indent="0">
              <a:buNone/>
            </a:pPr>
            <a:endParaRPr lang="en-CA" dirty="0"/>
          </a:p>
        </p:txBody>
      </p:sp>
      <p:pic>
        <p:nvPicPr>
          <p:cNvPr id="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r="63924"/>
          <a:stretch/>
        </p:blipFill>
        <p:spPr bwMode="auto">
          <a:xfrm>
            <a:off x="2987824" y="3339476"/>
            <a:ext cx="3298785" cy="3487918"/>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7595686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Ages 2-7</a:t>
            </a:r>
            <a:endParaRPr lang="en-CA" dirty="0"/>
          </a:p>
        </p:txBody>
      </p:sp>
      <p:sp>
        <p:nvSpPr>
          <p:cNvPr id="3" name="Content Placeholder 2"/>
          <p:cNvSpPr>
            <a:spLocks noGrp="1"/>
          </p:cNvSpPr>
          <p:nvPr>
            <p:ph idx="1"/>
          </p:nvPr>
        </p:nvSpPr>
        <p:spPr/>
        <p:txBody>
          <a:bodyPr>
            <a:normAutofit/>
          </a:bodyPr>
          <a:lstStyle/>
          <a:p>
            <a:r>
              <a:rPr lang="en-CA" dirty="0" smtClean="0"/>
              <a:t>Public and private parts and activities.</a:t>
            </a:r>
          </a:p>
          <a:p>
            <a:r>
              <a:rPr lang="en-CA" dirty="0" smtClean="0"/>
              <a:t>Who can touch them, when. Be specific!</a:t>
            </a:r>
          </a:p>
          <a:p>
            <a:r>
              <a:rPr lang="en-CA" dirty="0" smtClean="0"/>
              <a:t>Safe and unsafe touch. Tell them to tell you, that you won’t be mad, and it’s not their fault.</a:t>
            </a:r>
          </a:p>
          <a:p>
            <a:r>
              <a:rPr lang="en-CA" dirty="0" smtClean="0"/>
              <a:t>Recognize and name feelings.</a:t>
            </a:r>
          </a:p>
          <a:p>
            <a:r>
              <a:rPr lang="en-CA" dirty="0" smtClean="0"/>
              <a:t>Answer questions simply.</a:t>
            </a:r>
          </a:p>
          <a:p>
            <a:endParaRPr lang="en-CA" dirty="0"/>
          </a:p>
        </p:txBody>
      </p:sp>
    </p:spTree>
    <p:extLst>
      <p:ext uri="{BB962C8B-B14F-4D97-AF65-F5344CB8AC3E}">
        <p14:creationId xmlns:p14="http://schemas.microsoft.com/office/powerpoint/2010/main" val="3287342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Ages 7-12</a:t>
            </a:r>
            <a:endParaRPr lang="en-CA" dirty="0"/>
          </a:p>
        </p:txBody>
      </p:sp>
      <p:sp>
        <p:nvSpPr>
          <p:cNvPr id="3" name="Content Placeholder 2"/>
          <p:cNvSpPr>
            <a:spLocks noGrp="1"/>
          </p:cNvSpPr>
          <p:nvPr>
            <p:ph idx="1"/>
          </p:nvPr>
        </p:nvSpPr>
        <p:spPr>
          <a:xfrm>
            <a:off x="457200" y="1600200"/>
            <a:ext cx="5266928" cy="4525963"/>
          </a:xfrm>
        </p:spPr>
        <p:txBody>
          <a:bodyPr>
            <a:normAutofit/>
          </a:bodyPr>
          <a:lstStyle/>
          <a:p>
            <a:r>
              <a:rPr lang="en-CA" dirty="0"/>
              <a:t>How babies are made</a:t>
            </a:r>
          </a:p>
          <a:p>
            <a:r>
              <a:rPr lang="en-CA" dirty="0"/>
              <a:t>Family values and expectations</a:t>
            </a:r>
          </a:p>
          <a:p>
            <a:r>
              <a:rPr lang="en-CA" dirty="0"/>
              <a:t>Build self-esteem</a:t>
            </a:r>
          </a:p>
          <a:p>
            <a:r>
              <a:rPr lang="en-CA" dirty="0" smtClean="0"/>
              <a:t>Puberty (age 8-9)</a:t>
            </a:r>
          </a:p>
          <a:p>
            <a:r>
              <a:rPr lang="en-CA" dirty="0" smtClean="0"/>
              <a:t>Sexually transmitted infections and birth control (ages 10-12)</a:t>
            </a:r>
          </a:p>
        </p:txBody>
      </p:sp>
      <p:pic>
        <p:nvPicPr>
          <p:cNvPr id="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2743" r="63638"/>
          <a:stretch/>
        </p:blipFill>
        <p:spPr bwMode="auto">
          <a:xfrm>
            <a:off x="5638800" y="1898151"/>
            <a:ext cx="3298786" cy="311262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186814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Ages 13-18</a:t>
            </a:r>
            <a:endParaRPr lang="en-CA" dirty="0"/>
          </a:p>
        </p:txBody>
      </p:sp>
      <p:sp>
        <p:nvSpPr>
          <p:cNvPr id="3" name="Content Placeholder 2"/>
          <p:cNvSpPr>
            <a:spLocks noGrp="1"/>
          </p:cNvSpPr>
          <p:nvPr>
            <p:ph idx="1"/>
          </p:nvPr>
        </p:nvSpPr>
        <p:spPr/>
        <p:txBody>
          <a:bodyPr>
            <a:normAutofit lnSpcReduction="10000"/>
          </a:bodyPr>
          <a:lstStyle/>
          <a:p>
            <a:r>
              <a:rPr lang="en-CA" dirty="0" smtClean="0"/>
              <a:t>Start conversations</a:t>
            </a:r>
          </a:p>
          <a:p>
            <a:r>
              <a:rPr lang="en-CA" dirty="0" smtClean="0"/>
              <a:t>More detail - STIs and birth control</a:t>
            </a:r>
          </a:p>
          <a:p>
            <a:r>
              <a:rPr lang="en-CA" dirty="0" smtClean="0"/>
              <a:t>Healthy and unhealthy relationships</a:t>
            </a:r>
          </a:p>
          <a:p>
            <a:r>
              <a:rPr lang="en-CA" dirty="0"/>
              <a:t>Decision making – be specific!</a:t>
            </a:r>
          </a:p>
          <a:p>
            <a:r>
              <a:rPr lang="en-CA" dirty="0" smtClean="0"/>
              <a:t>Build self-esteem</a:t>
            </a:r>
          </a:p>
          <a:p>
            <a:r>
              <a:rPr lang="en-CA" dirty="0" smtClean="0"/>
              <a:t>Promote safety</a:t>
            </a:r>
          </a:p>
          <a:p>
            <a:r>
              <a:rPr lang="en-CA" dirty="0" smtClean="0"/>
              <a:t>Build skills, including                    communication</a:t>
            </a:r>
          </a:p>
        </p:txBody>
      </p:sp>
      <p:pic>
        <p:nvPicPr>
          <p:cNvPr id="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4108" r="64304"/>
          <a:stretch/>
        </p:blipFill>
        <p:spPr bwMode="auto">
          <a:xfrm>
            <a:off x="5877048" y="3876521"/>
            <a:ext cx="3264061" cy="2946152"/>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68324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8400"/>
            <a:ext cx="3048000" cy="1143000"/>
          </a:xfrm>
        </p:spPr>
        <p:txBody>
          <a:bodyPr>
            <a:normAutofit fontScale="90000"/>
          </a:bodyPr>
          <a:lstStyle/>
          <a:p>
            <a:r>
              <a:rPr lang="en-CA" dirty="0" smtClean="0"/>
              <a:t>Age of Consent for Sexual Activity</a:t>
            </a:r>
            <a:endParaRPr lang="en-CA"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429000" y="10886"/>
            <a:ext cx="4648200" cy="68631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175880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Tips for parents</a:t>
            </a:r>
            <a:endParaRPr lang="en-CA" dirty="0"/>
          </a:p>
        </p:txBody>
      </p:sp>
      <p:sp>
        <p:nvSpPr>
          <p:cNvPr id="3" name="Content Placeholder 2"/>
          <p:cNvSpPr>
            <a:spLocks noGrp="1"/>
          </p:cNvSpPr>
          <p:nvPr>
            <p:ph idx="1"/>
          </p:nvPr>
        </p:nvSpPr>
        <p:spPr>
          <a:xfrm>
            <a:off x="755576" y="1340768"/>
            <a:ext cx="7920880" cy="3168352"/>
          </a:xfrm>
        </p:spPr>
        <p:txBody>
          <a:bodyPr>
            <a:normAutofit lnSpcReduction="10000"/>
          </a:bodyPr>
          <a:lstStyle/>
          <a:p>
            <a:r>
              <a:rPr lang="en-CA" dirty="0" smtClean="0"/>
              <a:t>Be honest, open, and welcoming</a:t>
            </a:r>
          </a:p>
          <a:p>
            <a:r>
              <a:rPr lang="en-CA" dirty="0" smtClean="0"/>
              <a:t>Keep your sense of humour</a:t>
            </a:r>
          </a:p>
          <a:p>
            <a:r>
              <a:rPr lang="en-CA" dirty="0" smtClean="0"/>
              <a:t>Don’t worry if the conversation isn’t perfect</a:t>
            </a:r>
          </a:p>
          <a:p>
            <a:r>
              <a:rPr lang="en-CA" dirty="0" smtClean="0"/>
              <a:t>Use TV shows, music, movies, the news, and real life to start a conversation.</a:t>
            </a:r>
          </a:p>
          <a:p>
            <a:r>
              <a:rPr lang="en-CA" dirty="0" smtClean="0"/>
              <a:t>Share your family values and expectations.</a:t>
            </a:r>
            <a:endParaRPr lang="en-CA" dirty="0"/>
          </a:p>
        </p:txBody>
      </p:sp>
      <p:pic>
        <p:nvPicPr>
          <p:cNvPr id="205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1680" y="4490892"/>
            <a:ext cx="5616624" cy="23623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83450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Activity 1: Gallery Walk</a:t>
            </a:r>
            <a:br>
              <a:rPr lang="en-CA" dirty="0" smtClean="0"/>
            </a:br>
            <a:r>
              <a:rPr lang="en-CA" dirty="0" smtClean="0"/>
              <a:t>Common Questions Kids Ask!</a:t>
            </a:r>
            <a:endParaRPr lang="en-CA" dirty="0"/>
          </a:p>
        </p:txBody>
      </p:sp>
      <p:sp>
        <p:nvSpPr>
          <p:cNvPr id="3" name="Content Placeholder 2"/>
          <p:cNvSpPr>
            <a:spLocks noGrp="1"/>
          </p:cNvSpPr>
          <p:nvPr>
            <p:ph idx="1"/>
          </p:nvPr>
        </p:nvSpPr>
        <p:spPr>
          <a:xfrm>
            <a:off x="457200" y="1447800"/>
            <a:ext cx="8229600" cy="5181600"/>
          </a:xfrm>
        </p:spPr>
        <p:txBody>
          <a:bodyPr>
            <a:normAutofit/>
          </a:bodyPr>
          <a:lstStyle/>
          <a:p>
            <a:r>
              <a:rPr lang="en-CA" dirty="0" smtClean="0"/>
              <a:t>Each group will come up with age-appropriate answers for the following questions:</a:t>
            </a:r>
          </a:p>
          <a:p>
            <a:pPr lvl="1"/>
            <a:r>
              <a:rPr lang="en-CA" dirty="0" smtClean="0"/>
              <a:t>Question 1</a:t>
            </a:r>
          </a:p>
          <a:p>
            <a:pPr lvl="1"/>
            <a:r>
              <a:rPr lang="en-CA" dirty="0" smtClean="0"/>
              <a:t>Question 2</a:t>
            </a:r>
          </a:p>
          <a:p>
            <a:pPr lvl="1"/>
            <a:r>
              <a:rPr lang="en-CA" dirty="0" smtClean="0"/>
              <a:t>Question 3</a:t>
            </a:r>
          </a:p>
        </p:txBody>
      </p:sp>
    </p:spTree>
    <p:extLst>
      <p:ext uri="{BB962C8B-B14F-4D97-AF65-F5344CB8AC3E}">
        <p14:creationId xmlns:p14="http://schemas.microsoft.com/office/powerpoint/2010/main" val="17270779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Activity 2: Teachable Moments</a:t>
            </a:r>
            <a:endParaRPr lang="en-CA" dirty="0"/>
          </a:p>
        </p:txBody>
      </p:sp>
      <p:sp>
        <p:nvSpPr>
          <p:cNvPr id="3" name="Content Placeholder 2"/>
          <p:cNvSpPr>
            <a:spLocks noGrp="1"/>
          </p:cNvSpPr>
          <p:nvPr>
            <p:ph idx="1"/>
          </p:nvPr>
        </p:nvSpPr>
        <p:spPr/>
        <p:txBody>
          <a:bodyPr/>
          <a:lstStyle/>
          <a:p>
            <a:r>
              <a:rPr lang="en-CA" dirty="0" smtClean="0"/>
              <a:t>Each group is given a “teachable moments” scenario</a:t>
            </a:r>
          </a:p>
          <a:p>
            <a:r>
              <a:rPr lang="en-CA" dirty="0" smtClean="0"/>
              <a:t>The group will decide how to respond to the scenario as a parent/ caregiver</a:t>
            </a:r>
          </a:p>
          <a:p>
            <a:r>
              <a:rPr lang="en-CA" dirty="0" smtClean="0"/>
              <a:t>Each group will act out their scenario and response for the larger group</a:t>
            </a:r>
            <a:endParaRPr lang="en-CA" dirty="0"/>
          </a:p>
        </p:txBody>
      </p:sp>
    </p:spTree>
    <p:extLst>
      <p:ext uri="{BB962C8B-B14F-4D97-AF65-F5344CB8AC3E}">
        <p14:creationId xmlns:p14="http://schemas.microsoft.com/office/powerpoint/2010/main" val="1814460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457200"/>
            <a:ext cx="8229600" cy="1143000"/>
          </a:xfrm>
        </p:spPr>
        <p:txBody>
          <a:bodyPr/>
          <a:lstStyle/>
          <a:p>
            <a:pPr algn="ctr"/>
            <a:r>
              <a:rPr lang="en-US" b="1" dirty="0" smtClean="0"/>
              <a:t>Today’s Agenda</a:t>
            </a:r>
            <a:endParaRPr lang="en-US" b="1" dirty="0"/>
          </a:p>
        </p:txBody>
      </p:sp>
      <p:sp>
        <p:nvSpPr>
          <p:cNvPr id="3075" name="Rectangle 3"/>
          <p:cNvSpPr>
            <a:spLocks noGrp="1" noChangeArrowheads="1"/>
          </p:cNvSpPr>
          <p:nvPr>
            <p:ph idx="1"/>
          </p:nvPr>
        </p:nvSpPr>
        <p:spPr>
          <a:xfrm>
            <a:off x="609600" y="1844824"/>
            <a:ext cx="7696200" cy="4829248"/>
          </a:xfrm>
        </p:spPr>
        <p:txBody>
          <a:bodyPr>
            <a:normAutofit/>
          </a:bodyPr>
          <a:lstStyle/>
          <a:p>
            <a:r>
              <a:rPr lang="en-US" dirty="0"/>
              <a:t>Learn what we mean when we talk about “sexuality” or “sexual health”.</a:t>
            </a:r>
          </a:p>
          <a:p>
            <a:r>
              <a:rPr lang="en-US" dirty="0"/>
              <a:t>Learn what we should tell our </a:t>
            </a:r>
            <a:r>
              <a:rPr lang="en-US" dirty="0" smtClean="0"/>
              <a:t>children about sexuality </a:t>
            </a:r>
            <a:r>
              <a:rPr lang="en-US" dirty="0"/>
              <a:t>at a variety of ages.</a:t>
            </a:r>
          </a:p>
          <a:p>
            <a:r>
              <a:rPr lang="en-US" dirty="0"/>
              <a:t>Practice </a:t>
            </a:r>
            <a:r>
              <a:rPr lang="en-US" dirty="0" smtClean="0"/>
              <a:t>answering common </a:t>
            </a:r>
            <a:r>
              <a:rPr lang="en-US" dirty="0"/>
              <a:t>questions that children ask.</a:t>
            </a:r>
          </a:p>
        </p:txBody>
      </p:sp>
      <p:sp>
        <p:nvSpPr>
          <p:cNvPr id="4" name="TextBox 3"/>
          <p:cNvSpPr txBox="1"/>
          <p:nvPr/>
        </p:nvSpPr>
        <p:spPr>
          <a:xfrm>
            <a:off x="457200" y="5695890"/>
            <a:ext cx="3581400" cy="261610"/>
          </a:xfrm>
          <a:prstGeom prst="rect">
            <a:avLst/>
          </a:prstGeom>
          <a:noFill/>
        </p:spPr>
        <p:txBody>
          <a:bodyPr wrap="square" rtlCol="0">
            <a:spAutoFit/>
          </a:bodyPr>
          <a:lstStyle/>
          <a:p>
            <a:endParaRPr lang="en-US" sz="1100" dirty="0">
              <a:solidFill>
                <a:prstClr val="black"/>
              </a:solidFill>
            </a:endParaRPr>
          </a:p>
        </p:txBody>
      </p:sp>
    </p:spTree>
    <p:extLst>
      <p:ext uri="{BB962C8B-B14F-4D97-AF65-F5344CB8AC3E}">
        <p14:creationId xmlns:p14="http://schemas.microsoft.com/office/powerpoint/2010/main" val="37579941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CA" dirty="0"/>
          </a:p>
        </p:txBody>
      </p:sp>
      <p:sp>
        <p:nvSpPr>
          <p:cNvPr id="3" name="Content Placeholder 2"/>
          <p:cNvSpPr>
            <a:spLocks noGrp="1"/>
          </p:cNvSpPr>
          <p:nvPr>
            <p:ph idx="1"/>
          </p:nvPr>
        </p:nvSpPr>
        <p:spPr/>
        <p:txBody>
          <a:bodyPr>
            <a:normAutofit/>
          </a:bodyPr>
          <a:lstStyle/>
          <a:p>
            <a:pPr marL="0" indent="0" algn="ctr">
              <a:buNone/>
            </a:pPr>
            <a:r>
              <a:rPr lang="en-CA" sz="6600" dirty="0"/>
              <a:t>We can raise our children to be happy, healthy, and safe!</a:t>
            </a:r>
          </a:p>
        </p:txBody>
      </p:sp>
    </p:spTree>
    <p:extLst>
      <p:ext uri="{BB962C8B-B14F-4D97-AF65-F5344CB8AC3E}">
        <p14:creationId xmlns:p14="http://schemas.microsoft.com/office/powerpoint/2010/main" val="16785261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More Information</a:t>
            </a:r>
            <a:endParaRPr lang="en-CA" dirty="0"/>
          </a:p>
        </p:txBody>
      </p:sp>
      <p:sp>
        <p:nvSpPr>
          <p:cNvPr id="3" name="Content Placeholder 2"/>
          <p:cNvSpPr>
            <a:spLocks noGrp="1"/>
          </p:cNvSpPr>
          <p:nvPr>
            <p:ph idx="1"/>
          </p:nvPr>
        </p:nvSpPr>
        <p:spPr/>
        <p:txBody>
          <a:bodyPr/>
          <a:lstStyle/>
          <a:p>
            <a:r>
              <a:rPr lang="en-CA" dirty="0">
                <a:hlinkClick r:id="rId2"/>
              </a:rPr>
              <a:t>http://</a:t>
            </a:r>
            <a:r>
              <a:rPr lang="en-CA" dirty="0" smtClean="0">
                <a:hlinkClick r:id="rId2"/>
              </a:rPr>
              <a:t>www.upworthy.com/5-everyday-ways-to-teach-your-kids-about-consent</a:t>
            </a:r>
            <a:endParaRPr lang="en-CA" dirty="0" smtClean="0"/>
          </a:p>
          <a:p>
            <a:r>
              <a:rPr lang="en-CA" dirty="0">
                <a:hlinkClick r:id="rId3"/>
              </a:rPr>
              <a:t>http://parents.teachingsexualhealth.ca/topics/resources.html</a:t>
            </a:r>
            <a:r>
              <a:rPr lang="en-CA" dirty="0"/>
              <a:t> </a:t>
            </a:r>
          </a:p>
          <a:p>
            <a:r>
              <a:rPr lang="en-CA" dirty="0">
                <a:hlinkClick r:id="rId4"/>
              </a:rPr>
              <a:t>www.inuithealthmatters.aboutkidshealth.ca/</a:t>
            </a:r>
            <a:r>
              <a:rPr lang="en-CA" dirty="0"/>
              <a:t> </a:t>
            </a:r>
          </a:p>
          <a:p>
            <a:endParaRPr lang="en-CA" dirty="0"/>
          </a:p>
        </p:txBody>
      </p:sp>
    </p:spTree>
    <p:extLst>
      <p:ext uri="{BB962C8B-B14F-4D97-AF65-F5344CB8AC3E}">
        <p14:creationId xmlns:p14="http://schemas.microsoft.com/office/powerpoint/2010/main" val="5669645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normAutofit/>
          </a:bodyPr>
          <a:lstStyle/>
          <a:p>
            <a:r>
              <a:rPr lang="en-US" altLang="en-US" sz="6000" dirty="0" smtClean="0"/>
              <a:t>Questions?</a:t>
            </a:r>
          </a:p>
        </p:txBody>
      </p:sp>
      <p:sp>
        <p:nvSpPr>
          <p:cNvPr id="21507" name="Content Placeholder 2"/>
          <p:cNvSpPr>
            <a:spLocks noGrp="1"/>
          </p:cNvSpPr>
          <p:nvPr>
            <p:ph idx="1"/>
          </p:nvPr>
        </p:nvSpPr>
        <p:spPr>
          <a:xfrm>
            <a:off x="457200" y="2895600"/>
            <a:ext cx="8229600" cy="3230563"/>
          </a:xfrm>
        </p:spPr>
        <p:txBody>
          <a:bodyPr>
            <a:normAutofit/>
          </a:bodyPr>
          <a:lstStyle/>
          <a:p>
            <a:pPr marL="0" indent="0" algn="ctr">
              <a:buFontTx/>
              <a:buNone/>
            </a:pPr>
            <a:r>
              <a:rPr lang="en-US" altLang="en-US" sz="5400" dirty="0" smtClean="0"/>
              <a:t>Thank you!</a:t>
            </a:r>
          </a:p>
        </p:txBody>
      </p:sp>
    </p:spTree>
    <p:extLst>
      <p:ext uri="{BB962C8B-B14F-4D97-AF65-F5344CB8AC3E}">
        <p14:creationId xmlns:p14="http://schemas.microsoft.com/office/powerpoint/2010/main" val="4425460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228600"/>
            <a:ext cx="8229600" cy="1143000"/>
          </a:xfrm>
        </p:spPr>
        <p:txBody>
          <a:bodyPr/>
          <a:lstStyle/>
          <a:p>
            <a:pPr algn="ctr"/>
            <a:r>
              <a:rPr lang="en-US" b="1" dirty="0" smtClean="0"/>
              <a:t>Group Agreement</a:t>
            </a:r>
            <a:endParaRPr lang="en-US" b="1" dirty="0"/>
          </a:p>
        </p:txBody>
      </p:sp>
      <p:sp>
        <p:nvSpPr>
          <p:cNvPr id="3075" name="Rectangle 3"/>
          <p:cNvSpPr>
            <a:spLocks noGrp="1" noChangeArrowheads="1"/>
          </p:cNvSpPr>
          <p:nvPr>
            <p:ph idx="1"/>
          </p:nvPr>
        </p:nvSpPr>
        <p:spPr>
          <a:xfrm>
            <a:off x="457200" y="990600"/>
            <a:ext cx="8229600" cy="5318720"/>
          </a:xfrm>
        </p:spPr>
        <p:txBody>
          <a:bodyPr>
            <a:normAutofit lnSpcReduction="10000"/>
          </a:bodyPr>
          <a:lstStyle/>
          <a:p>
            <a:pPr marL="0" indent="0">
              <a:lnSpc>
                <a:spcPct val="90000"/>
              </a:lnSpc>
              <a:spcBef>
                <a:spcPts val="600"/>
              </a:spcBef>
              <a:spcAft>
                <a:spcPts val="600"/>
              </a:spcAft>
              <a:buNone/>
            </a:pPr>
            <a:endParaRPr lang="en-US" dirty="0" smtClean="0"/>
          </a:p>
          <a:p>
            <a:r>
              <a:rPr lang="en-CA" dirty="0"/>
              <a:t>All questions are ok, at any time.</a:t>
            </a:r>
          </a:p>
          <a:p>
            <a:r>
              <a:rPr lang="en-CA" dirty="0"/>
              <a:t>If someone tells a personal story inside this room, it stays in this room.</a:t>
            </a:r>
          </a:p>
          <a:p>
            <a:r>
              <a:rPr lang="en-CA" dirty="0"/>
              <a:t>No judgement – we all have our personal values and beliefs.</a:t>
            </a:r>
          </a:p>
          <a:p>
            <a:r>
              <a:rPr lang="en-CA" dirty="0"/>
              <a:t>No putting anyone down.</a:t>
            </a:r>
          </a:p>
          <a:p>
            <a:pPr>
              <a:lnSpc>
                <a:spcPct val="90000"/>
              </a:lnSpc>
              <a:spcBef>
                <a:spcPts val="600"/>
              </a:spcBef>
              <a:spcAft>
                <a:spcPts val="600"/>
              </a:spcAft>
            </a:pPr>
            <a:r>
              <a:rPr lang="en-US" dirty="0" smtClean="0"/>
              <a:t>Have fun learning!</a:t>
            </a:r>
          </a:p>
          <a:p>
            <a:pPr>
              <a:lnSpc>
                <a:spcPct val="90000"/>
              </a:lnSpc>
              <a:spcBef>
                <a:spcPts val="600"/>
              </a:spcBef>
              <a:spcAft>
                <a:spcPts val="600"/>
              </a:spcAft>
            </a:pPr>
            <a:r>
              <a:rPr lang="en-US" dirty="0" smtClean="0"/>
              <a:t>When you see this symbol, we want you to try to answer the question!</a:t>
            </a:r>
          </a:p>
        </p:txBody>
      </p:sp>
      <p:sp>
        <p:nvSpPr>
          <p:cNvPr id="4" name="TextBox 3"/>
          <p:cNvSpPr txBox="1"/>
          <p:nvPr/>
        </p:nvSpPr>
        <p:spPr>
          <a:xfrm>
            <a:off x="457200" y="5695890"/>
            <a:ext cx="3581400" cy="261610"/>
          </a:xfrm>
          <a:prstGeom prst="rect">
            <a:avLst/>
          </a:prstGeom>
          <a:noFill/>
        </p:spPr>
        <p:txBody>
          <a:bodyPr wrap="square" rtlCol="0">
            <a:spAutoFit/>
          </a:bodyPr>
          <a:lstStyle/>
          <a:p>
            <a:endParaRPr lang="en-US" sz="1100" dirty="0">
              <a:solidFill>
                <a:prstClr val="black"/>
              </a:solidFill>
            </a:endParaRPr>
          </a:p>
        </p:txBody>
      </p:sp>
      <p:pic>
        <p:nvPicPr>
          <p:cNvPr id="5" name="Picture 2" descr="C:\Documents and Settings\BClarke\Local Settings\Temporary Internet Files\Content.IE5\GNX79A81\MC90044190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15000" y="5502745"/>
            <a:ext cx="1119575" cy="13229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66064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Icebreaker</a:t>
            </a:r>
            <a:endParaRPr lang="en-US" b="1" dirty="0"/>
          </a:p>
        </p:txBody>
      </p:sp>
      <p:sp>
        <p:nvSpPr>
          <p:cNvPr id="3" name="Content Placeholder 2"/>
          <p:cNvSpPr>
            <a:spLocks noGrp="1"/>
          </p:cNvSpPr>
          <p:nvPr>
            <p:ph idx="1"/>
          </p:nvPr>
        </p:nvSpPr>
        <p:spPr/>
        <p:txBody>
          <a:bodyPr>
            <a:normAutofit/>
          </a:bodyPr>
          <a:lstStyle/>
          <a:p>
            <a:pPr marL="0" indent="0">
              <a:buNone/>
            </a:pPr>
            <a:r>
              <a:rPr lang="en-US" dirty="0" smtClean="0"/>
              <a:t>Make a face on a post it note – how do you feel about talking to the children and youth in your life about sexual health?</a:t>
            </a:r>
          </a:p>
          <a:p>
            <a:pPr marL="514350" indent="-514350">
              <a:buAutoNum type="arabicPeriod"/>
            </a:pPr>
            <a:endParaRPr lang="en-US" dirty="0"/>
          </a:p>
          <a:p>
            <a:pPr marL="0" indent="0">
              <a:buNone/>
            </a:pPr>
            <a:endParaRPr lang="en-US" dirty="0" smtClean="0"/>
          </a:p>
          <a:p>
            <a:pPr marL="514350" indent="-514350">
              <a:buAutoNum type="arabicPeriod"/>
            </a:pPr>
            <a:endParaRPr lang="en-US" dirty="0"/>
          </a:p>
          <a:p>
            <a:pPr marL="514350" indent="-514350">
              <a:buAutoNum type="arabicPeriod"/>
            </a:pPr>
            <a:endParaRPr lang="en-US" dirty="0" smtClean="0"/>
          </a:p>
          <a:p>
            <a:pPr marL="0" indent="0">
              <a:buNone/>
            </a:pP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0" y="3260278"/>
            <a:ext cx="1400175" cy="1514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4800600"/>
            <a:ext cx="1428750" cy="1514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0" y="4792359"/>
            <a:ext cx="1352550" cy="1485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81200" y="3330967"/>
            <a:ext cx="1496514" cy="1485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56772" y="4774753"/>
            <a:ext cx="1163303" cy="1485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Icebreaker</a:t>
            </a:r>
            <a:endParaRPr lang="en-CA" b="1" dirty="0"/>
          </a:p>
        </p:txBody>
      </p:sp>
      <p:sp>
        <p:nvSpPr>
          <p:cNvPr id="3" name="Content Placeholder 2"/>
          <p:cNvSpPr>
            <a:spLocks noGrp="1"/>
          </p:cNvSpPr>
          <p:nvPr>
            <p:ph idx="1"/>
          </p:nvPr>
        </p:nvSpPr>
        <p:spPr/>
        <p:txBody>
          <a:bodyPr/>
          <a:lstStyle/>
          <a:p>
            <a:pPr marL="0" indent="0">
              <a:buNone/>
            </a:pPr>
            <a:r>
              <a:rPr lang="en-US" dirty="0" smtClean="0"/>
              <a:t>Place </a:t>
            </a:r>
            <a:r>
              <a:rPr lang="en-US" dirty="0"/>
              <a:t>your post it note on a line (from not important to very important) – how important is it to talk about sexual health with the children and youth in your life</a:t>
            </a:r>
            <a:r>
              <a:rPr lang="en-US" dirty="0" smtClean="0"/>
              <a:t>?</a:t>
            </a:r>
          </a:p>
          <a:p>
            <a:pPr marL="0" indent="0">
              <a:buNone/>
            </a:pPr>
            <a:endParaRPr lang="en-US" dirty="0"/>
          </a:p>
          <a:p>
            <a:endParaRPr lang="en-CA" dirty="0" smtClean="0"/>
          </a:p>
          <a:p>
            <a:endParaRPr lang="en-CA" dirty="0"/>
          </a:p>
        </p:txBody>
      </p:sp>
      <p:sp>
        <p:nvSpPr>
          <p:cNvPr id="4" name="Left-Right Arrow 3"/>
          <p:cNvSpPr/>
          <p:nvPr/>
        </p:nvSpPr>
        <p:spPr>
          <a:xfrm>
            <a:off x="838200" y="4572000"/>
            <a:ext cx="7696200" cy="7620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 name="TextBox 4"/>
          <p:cNvSpPr txBox="1"/>
          <p:nvPr/>
        </p:nvSpPr>
        <p:spPr>
          <a:xfrm>
            <a:off x="838200" y="5509198"/>
            <a:ext cx="1600200" cy="369332"/>
          </a:xfrm>
          <a:prstGeom prst="rect">
            <a:avLst/>
          </a:prstGeom>
          <a:noFill/>
        </p:spPr>
        <p:txBody>
          <a:bodyPr wrap="square" rtlCol="0">
            <a:spAutoFit/>
          </a:bodyPr>
          <a:lstStyle/>
          <a:p>
            <a:r>
              <a:rPr lang="en-CA" dirty="0" smtClean="0"/>
              <a:t>Not Important</a:t>
            </a:r>
            <a:endParaRPr lang="en-CA" dirty="0"/>
          </a:p>
        </p:txBody>
      </p:sp>
      <p:sp>
        <p:nvSpPr>
          <p:cNvPr id="6" name="TextBox 5"/>
          <p:cNvSpPr txBox="1"/>
          <p:nvPr/>
        </p:nvSpPr>
        <p:spPr>
          <a:xfrm>
            <a:off x="6934200" y="5562600"/>
            <a:ext cx="1600200" cy="369332"/>
          </a:xfrm>
          <a:prstGeom prst="rect">
            <a:avLst/>
          </a:prstGeom>
          <a:noFill/>
        </p:spPr>
        <p:txBody>
          <a:bodyPr wrap="square" rtlCol="0">
            <a:spAutoFit/>
          </a:bodyPr>
          <a:lstStyle/>
          <a:p>
            <a:r>
              <a:rPr lang="en-CA" dirty="0" smtClean="0"/>
              <a:t>Very Important</a:t>
            </a:r>
            <a:endParaRPr lang="en-CA" dirty="0"/>
          </a:p>
        </p:txBody>
      </p:sp>
      <p:pic>
        <p:nvPicPr>
          <p:cNvPr id="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05434" y="4470215"/>
            <a:ext cx="761732" cy="7563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2800" y="4419600"/>
            <a:ext cx="761269" cy="8069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72463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What is sexual health/ sexuality?</a:t>
            </a:r>
            <a:endParaRPr lang="en-CA" dirty="0"/>
          </a:p>
        </p:txBody>
      </p:sp>
      <p:pic>
        <p:nvPicPr>
          <p:cNvPr id="4" name="Picture 2" descr="C:\Documents and Settings\BClarke\Local Settings\Temporary Internet Files\Content.IE5\GNX79A81\MC900441902[1].wmf"/>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971800" y="1752600"/>
            <a:ext cx="3122613" cy="36897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82577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9124" y="0"/>
            <a:ext cx="8229600" cy="1143000"/>
          </a:xfrm>
        </p:spPr>
        <p:txBody>
          <a:bodyPr>
            <a:normAutofit/>
          </a:bodyPr>
          <a:lstStyle/>
          <a:p>
            <a:r>
              <a:rPr lang="en-CA" dirty="0" smtClean="0"/>
              <a:t>What is sexual health/ sexuality?</a:t>
            </a:r>
            <a:endParaRPr lang="en-CA" dirty="0"/>
          </a:p>
        </p:txBody>
      </p:sp>
      <p:sp>
        <p:nvSpPr>
          <p:cNvPr id="3" name="Content Placeholder 2"/>
          <p:cNvSpPr>
            <a:spLocks noGrp="1"/>
          </p:cNvSpPr>
          <p:nvPr>
            <p:ph idx="1"/>
          </p:nvPr>
        </p:nvSpPr>
        <p:spPr/>
        <p:txBody>
          <a:bodyPr/>
          <a:lstStyle/>
          <a:p>
            <a:endParaRPr lang="en-CA" dirty="0"/>
          </a:p>
        </p:txBody>
      </p:sp>
      <p:grpSp>
        <p:nvGrpSpPr>
          <p:cNvPr id="4" name="Group 3"/>
          <p:cNvGrpSpPr/>
          <p:nvPr/>
        </p:nvGrpSpPr>
        <p:grpSpPr>
          <a:xfrm>
            <a:off x="969315" y="954769"/>
            <a:ext cx="6913618" cy="5669089"/>
            <a:chOff x="1315981" y="1140527"/>
            <a:chExt cx="6913618" cy="5669089"/>
          </a:xfrm>
        </p:grpSpPr>
        <p:sp>
          <p:nvSpPr>
            <p:cNvPr id="5" name="Oval 4"/>
            <p:cNvSpPr>
              <a:spLocks noChangeArrowheads="1"/>
            </p:cNvSpPr>
            <p:nvPr/>
          </p:nvSpPr>
          <p:spPr bwMode="auto">
            <a:xfrm>
              <a:off x="2514600" y="1752600"/>
              <a:ext cx="4495800" cy="4724400"/>
            </a:xfrm>
            <a:prstGeom prst="ellipse">
              <a:avLst/>
            </a:prstGeom>
            <a:noFill/>
            <a:ln w="12700">
              <a:solidFill>
                <a:srgbClr val="000000"/>
              </a:solidFill>
              <a:round/>
              <a:headEnd/>
              <a:tailEnd/>
            </a:ln>
          </p:spPr>
          <p:txBody>
            <a:bodyPr wrap="none" anchor="ctr"/>
            <a:lstStyle/>
            <a:p>
              <a:endParaRPr lang="en-US"/>
            </a:p>
          </p:txBody>
        </p:sp>
        <p:sp>
          <p:nvSpPr>
            <p:cNvPr id="6" name="Rectangle 5"/>
            <p:cNvSpPr>
              <a:spLocks noChangeArrowheads="1"/>
            </p:cNvSpPr>
            <p:nvPr/>
          </p:nvSpPr>
          <p:spPr bwMode="auto">
            <a:xfrm>
              <a:off x="4229100" y="1140527"/>
              <a:ext cx="1295400" cy="1197764"/>
            </a:xfrm>
            <a:prstGeom prst="rect">
              <a:avLst/>
            </a:prstGeom>
            <a:solidFill>
              <a:srgbClr val="FFCC00"/>
            </a:solidFill>
            <a:ln w="12700">
              <a:solidFill>
                <a:srgbClr val="000000"/>
              </a:solidFill>
              <a:miter lim="800000"/>
              <a:headEnd/>
              <a:tailEnd/>
            </a:ln>
            <a:effectLst>
              <a:outerShdw dist="107763" dir="2700000" algn="ctr" rotWithShape="0">
                <a:srgbClr val="000000"/>
              </a:outerShdw>
            </a:effectLst>
          </p:spPr>
          <p:txBody>
            <a:bodyPr lIns="90488" tIns="44450" rIns="90488" bIns="44450">
              <a:spAutoFit/>
            </a:bodyPr>
            <a:lstStyle/>
            <a:p>
              <a:pPr algn="ctr" eaLnBrk="0" hangingPunct="0">
                <a:defRPr/>
              </a:pPr>
              <a:r>
                <a:rPr lang="en-US" sz="1800" b="1" dirty="0" smtClean="0">
                  <a:solidFill>
                    <a:srgbClr val="000000"/>
                  </a:solidFill>
                  <a:cs typeface="+mn-cs"/>
                </a:rPr>
                <a:t>Values – what is important to us</a:t>
              </a:r>
              <a:endParaRPr lang="en-US" sz="1800" dirty="0">
                <a:solidFill>
                  <a:srgbClr val="000000"/>
                </a:solidFill>
                <a:cs typeface="+mn-cs"/>
              </a:endParaRPr>
            </a:p>
          </p:txBody>
        </p:sp>
        <p:sp>
          <p:nvSpPr>
            <p:cNvPr id="7" name="Rectangle 6"/>
            <p:cNvSpPr>
              <a:spLocks noChangeArrowheads="1"/>
            </p:cNvSpPr>
            <p:nvPr/>
          </p:nvSpPr>
          <p:spPr bwMode="auto">
            <a:xfrm>
              <a:off x="2057400" y="2438400"/>
              <a:ext cx="1447800" cy="376238"/>
            </a:xfrm>
            <a:prstGeom prst="rect">
              <a:avLst/>
            </a:prstGeom>
            <a:solidFill>
              <a:srgbClr val="FFCC00"/>
            </a:solidFill>
            <a:ln w="12700">
              <a:solidFill>
                <a:srgbClr val="000000"/>
              </a:solidFill>
              <a:miter lim="800000"/>
              <a:headEnd/>
              <a:tailEnd/>
            </a:ln>
            <a:effectLst>
              <a:outerShdw dist="107763" dir="2700000" algn="ctr" rotWithShape="0">
                <a:srgbClr val="000000"/>
              </a:outerShdw>
            </a:effectLst>
          </p:spPr>
          <p:txBody>
            <a:bodyPr lIns="90488" tIns="44450" rIns="90488" bIns="44450">
              <a:spAutoFit/>
            </a:bodyPr>
            <a:lstStyle/>
            <a:p>
              <a:pPr algn="ctr" eaLnBrk="0" hangingPunct="0">
                <a:defRPr/>
              </a:pPr>
              <a:r>
                <a:rPr lang="en-US" sz="1800" b="1" dirty="0" smtClean="0">
                  <a:solidFill>
                    <a:srgbClr val="000000"/>
                  </a:solidFill>
                  <a:cs typeface="+mn-cs"/>
                </a:rPr>
                <a:t>Relationships</a:t>
              </a:r>
              <a:endParaRPr lang="en-US" sz="1800" dirty="0">
                <a:solidFill>
                  <a:srgbClr val="000000"/>
                </a:solidFill>
                <a:cs typeface="+mn-cs"/>
              </a:endParaRPr>
            </a:p>
          </p:txBody>
        </p:sp>
        <p:sp>
          <p:nvSpPr>
            <p:cNvPr id="8" name="Rectangle 7"/>
            <p:cNvSpPr>
              <a:spLocks noChangeArrowheads="1"/>
            </p:cNvSpPr>
            <p:nvPr/>
          </p:nvSpPr>
          <p:spPr bwMode="auto">
            <a:xfrm>
              <a:off x="3886200" y="3810000"/>
              <a:ext cx="1828800" cy="528638"/>
            </a:xfrm>
            <a:prstGeom prst="rect">
              <a:avLst/>
            </a:prstGeom>
            <a:solidFill>
              <a:srgbClr val="333399"/>
            </a:solidFill>
            <a:ln w="12700">
              <a:solidFill>
                <a:srgbClr val="000000"/>
              </a:solidFill>
              <a:miter lim="800000"/>
              <a:headEnd/>
              <a:tailEnd/>
            </a:ln>
            <a:effectLst>
              <a:outerShdw dist="107763" dir="2700000" algn="ctr" rotWithShape="0">
                <a:srgbClr val="000000"/>
              </a:outerShdw>
            </a:effectLst>
          </p:spPr>
          <p:txBody>
            <a:bodyPr lIns="90488" tIns="44450" rIns="90488" bIns="44450">
              <a:spAutoFit/>
            </a:bodyPr>
            <a:lstStyle/>
            <a:p>
              <a:pPr algn="ctr" eaLnBrk="0" hangingPunct="0">
                <a:defRPr/>
              </a:pPr>
              <a:r>
                <a:rPr lang="en-US" sz="2800" b="1" dirty="0">
                  <a:cs typeface="+mn-cs"/>
                </a:rPr>
                <a:t>Sexuality</a:t>
              </a:r>
              <a:endParaRPr lang="en-US" sz="2800" dirty="0">
                <a:cs typeface="+mn-cs"/>
              </a:endParaRPr>
            </a:p>
          </p:txBody>
        </p:sp>
        <p:sp>
          <p:nvSpPr>
            <p:cNvPr id="9" name="Rectangle 8"/>
            <p:cNvSpPr>
              <a:spLocks noChangeArrowheads="1"/>
            </p:cNvSpPr>
            <p:nvPr/>
          </p:nvSpPr>
          <p:spPr bwMode="auto">
            <a:xfrm>
              <a:off x="1315981" y="3435365"/>
              <a:ext cx="1870720" cy="1197764"/>
            </a:xfrm>
            <a:prstGeom prst="rect">
              <a:avLst/>
            </a:prstGeom>
            <a:solidFill>
              <a:srgbClr val="FFCC00"/>
            </a:solidFill>
            <a:ln w="12700">
              <a:solidFill>
                <a:srgbClr val="000000"/>
              </a:solidFill>
              <a:miter lim="800000"/>
              <a:headEnd/>
              <a:tailEnd/>
            </a:ln>
            <a:effectLst>
              <a:outerShdw dist="107763" dir="2700000" algn="ctr" rotWithShape="0">
                <a:srgbClr val="000000"/>
              </a:outerShdw>
            </a:effectLst>
          </p:spPr>
          <p:txBody>
            <a:bodyPr wrap="square" lIns="90488" tIns="44450" rIns="90488" bIns="44450">
              <a:spAutoFit/>
            </a:bodyPr>
            <a:lstStyle/>
            <a:p>
              <a:pPr algn="ctr" eaLnBrk="0" hangingPunct="0">
                <a:defRPr/>
              </a:pPr>
              <a:r>
                <a:rPr lang="en-US" sz="1800" b="1" dirty="0">
                  <a:solidFill>
                    <a:srgbClr val="000000"/>
                  </a:solidFill>
                  <a:cs typeface="+mn-cs"/>
                </a:rPr>
                <a:t>Body </a:t>
              </a:r>
              <a:r>
                <a:rPr lang="en-US" sz="1800" b="1" dirty="0" smtClean="0">
                  <a:solidFill>
                    <a:srgbClr val="000000"/>
                  </a:solidFill>
                  <a:cs typeface="+mn-cs"/>
                </a:rPr>
                <a:t>Image and Self-Esteem – how we feel about ourselves</a:t>
              </a:r>
              <a:endParaRPr lang="en-US" sz="1800" dirty="0">
                <a:solidFill>
                  <a:srgbClr val="000000"/>
                </a:solidFill>
                <a:cs typeface="+mn-cs"/>
              </a:endParaRPr>
            </a:p>
          </p:txBody>
        </p:sp>
        <p:sp>
          <p:nvSpPr>
            <p:cNvPr id="10" name="Rectangle 9"/>
            <p:cNvSpPr>
              <a:spLocks noChangeArrowheads="1"/>
            </p:cNvSpPr>
            <p:nvPr/>
          </p:nvSpPr>
          <p:spPr bwMode="auto">
            <a:xfrm>
              <a:off x="2057400" y="5105400"/>
              <a:ext cx="1447800" cy="920765"/>
            </a:xfrm>
            <a:prstGeom prst="rect">
              <a:avLst/>
            </a:prstGeom>
            <a:solidFill>
              <a:srgbClr val="FFCC00"/>
            </a:solidFill>
            <a:ln w="12700">
              <a:solidFill>
                <a:srgbClr val="000000"/>
              </a:solidFill>
              <a:miter lim="800000"/>
              <a:headEnd/>
              <a:tailEnd/>
            </a:ln>
            <a:effectLst>
              <a:outerShdw dist="107763" dir="2700000" algn="ctr" rotWithShape="0">
                <a:srgbClr val="000000"/>
              </a:outerShdw>
            </a:effectLst>
          </p:spPr>
          <p:txBody>
            <a:bodyPr lIns="90488" tIns="44450" rIns="90488" bIns="44450">
              <a:spAutoFit/>
            </a:bodyPr>
            <a:lstStyle/>
            <a:p>
              <a:pPr algn="ctr" eaLnBrk="0" hangingPunct="0">
                <a:defRPr/>
              </a:pPr>
              <a:r>
                <a:rPr lang="en-US" sz="1800" b="1" dirty="0">
                  <a:solidFill>
                    <a:srgbClr val="000000"/>
                  </a:solidFill>
                  <a:cs typeface="+mn-cs"/>
                </a:rPr>
                <a:t>Physical </a:t>
              </a:r>
              <a:r>
                <a:rPr lang="en-US" sz="1800" b="1" dirty="0" smtClean="0">
                  <a:solidFill>
                    <a:srgbClr val="000000"/>
                  </a:solidFill>
                  <a:cs typeface="+mn-cs"/>
                </a:rPr>
                <a:t>Expression (sex)</a:t>
              </a:r>
              <a:endParaRPr lang="en-US" sz="1800" dirty="0">
                <a:solidFill>
                  <a:srgbClr val="000000"/>
                </a:solidFill>
                <a:cs typeface="+mn-cs"/>
              </a:endParaRPr>
            </a:p>
          </p:txBody>
        </p:sp>
        <p:sp>
          <p:nvSpPr>
            <p:cNvPr id="11" name="Rectangle 10"/>
            <p:cNvSpPr>
              <a:spLocks noChangeArrowheads="1"/>
            </p:cNvSpPr>
            <p:nvPr/>
          </p:nvSpPr>
          <p:spPr bwMode="auto">
            <a:xfrm>
              <a:off x="6659562" y="3613936"/>
              <a:ext cx="1570037" cy="920765"/>
            </a:xfrm>
            <a:prstGeom prst="rect">
              <a:avLst/>
            </a:prstGeom>
            <a:solidFill>
              <a:srgbClr val="FFCC00"/>
            </a:solidFill>
            <a:ln w="12700">
              <a:solidFill>
                <a:srgbClr val="000000"/>
              </a:solidFill>
              <a:miter lim="800000"/>
              <a:headEnd/>
              <a:tailEnd/>
            </a:ln>
            <a:effectLst>
              <a:outerShdw dist="107763" dir="2700000" algn="ctr" rotWithShape="0">
                <a:srgbClr val="000000"/>
              </a:outerShdw>
            </a:effectLst>
          </p:spPr>
          <p:txBody>
            <a:bodyPr wrap="square" lIns="90488" tIns="44450" rIns="90488" bIns="44450">
              <a:spAutoFit/>
            </a:bodyPr>
            <a:lstStyle/>
            <a:p>
              <a:pPr algn="ctr" eaLnBrk="0" hangingPunct="0">
                <a:defRPr/>
              </a:pPr>
              <a:r>
                <a:rPr lang="en-US" sz="1800" b="1" dirty="0" smtClean="0">
                  <a:solidFill>
                    <a:srgbClr val="000000"/>
                  </a:solidFill>
                  <a:cs typeface="+mn-cs"/>
                </a:rPr>
                <a:t>Anatomy and Physiology – body parts</a:t>
              </a:r>
              <a:endParaRPr lang="en-US" sz="1800" b="1" dirty="0">
                <a:solidFill>
                  <a:srgbClr val="000000"/>
                </a:solidFill>
                <a:cs typeface="+mn-cs"/>
              </a:endParaRPr>
            </a:p>
          </p:txBody>
        </p:sp>
        <p:sp>
          <p:nvSpPr>
            <p:cNvPr id="12" name="Rectangle 11"/>
            <p:cNvSpPr>
              <a:spLocks noChangeArrowheads="1"/>
            </p:cNvSpPr>
            <p:nvPr/>
          </p:nvSpPr>
          <p:spPr bwMode="auto">
            <a:xfrm>
              <a:off x="6057900" y="5105400"/>
              <a:ext cx="1676400" cy="1197764"/>
            </a:xfrm>
            <a:prstGeom prst="rect">
              <a:avLst/>
            </a:prstGeom>
            <a:solidFill>
              <a:srgbClr val="FFCC00"/>
            </a:solidFill>
            <a:ln w="12700">
              <a:solidFill>
                <a:srgbClr val="000000"/>
              </a:solidFill>
              <a:miter lim="800000"/>
              <a:headEnd/>
              <a:tailEnd/>
            </a:ln>
            <a:effectLst>
              <a:outerShdw dist="107763" dir="2700000" algn="ctr" rotWithShape="0">
                <a:srgbClr val="000000"/>
              </a:outerShdw>
            </a:effectLst>
          </p:spPr>
          <p:txBody>
            <a:bodyPr lIns="90488" tIns="44450" rIns="90488" bIns="44450">
              <a:spAutoFit/>
            </a:bodyPr>
            <a:lstStyle/>
            <a:p>
              <a:pPr algn="ctr" eaLnBrk="0" hangingPunct="0">
                <a:defRPr/>
              </a:pPr>
              <a:r>
                <a:rPr lang="en-US" sz="1800" b="1" dirty="0" smtClean="0">
                  <a:solidFill>
                    <a:srgbClr val="000000"/>
                  </a:solidFill>
                  <a:cs typeface="+mn-cs"/>
                </a:rPr>
                <a:t>Sexual orientation, gender roles, identity</a:t>
              </a:r>
              <a:endParaRPr lang="en-US" sz="1800" b="1" dirty="0">
                <a:solidFill>
                  <a:srgbClr val="000000"/>
                </a:solidFill>
                <a:cs typeface="+mn-cs"/>
              </a:endParaRPr>
            </a:p>
          </p:txBody>
        </p:sp>
        <p:sp>
          <p:nvSpPr>
            <p:cNvPr id="13" name="Rectangle 12"/>
            <p:cNvSpPr>
              <a:spLocks noChangeArrowheads="1"/>
            </p:cNvSpPr>
            <p:nvPr/>
          </p:nvSpPr>
          <p:spPr bwMode="auto">
            <a:xfrm>
              <a:off x="4140200" y="6165850"/>
              <a:ext cx="1600200" cy="643766"/>
            </a:xfrm>
            <a:prstGeom prst="rect">
              <a:avLst/>
            </a:prstGeom>
            <a:solidFill>
              <a:srgbClr val="FFCC00"/>
            </a:solidFill>
            <a:ln w="12700">
              <a:solidFill>
                <a:srgbClr val="000000"/>
              </a:solidFill>
              <a:miter lim="800000"/>
              <a:headEnd/>
              <a:tailEnd/>
            </a:ln>
            <a:effectLst>
              <a:outerShdw dist="107763" dir="2700000" algn="ctr" rotWithShape="0">
                <a:srgbClr val="000000"/>
              </a:outerShdw>
            </a:effectLst>
          </p:spPr>
          <p:txBody>
            <a:bodyPr lIns="90488" tIns="44450" rIns="90488" bIns="44450">
              <a:spAutoFit/>
            </a:bodyPr>
            <a:lstStyle/>
            <a:p>
              <a:pPr algn="ctr" eaLnBrk="0" hangingPunct="0">
                <a:defRPr/>
              </a:pPr>
              <a:r>
                <a:rPr lang="en-US" sz="1800" b="1" dirty="0" smtClean="0">
                  <a:solidFill>
                    <a:srgbClr val="000000"/>
                  </a:solidFill>
                  <a:cs typeface="+mn-cs"/>
                </a:rPr>
                <a:t>Decision Making</a:t>
              </a:r>
              <a:endParaRPr lang="en-US" sz="1800" b="1" dirty="0">
                <a:solidFill>
                  <a:srgbClr val="000000"/>
                </a:solidFill>
                <a:cs typeface="+mn-cs"/>
              </a:endParaRPr>
            </a:p>
          </p:txBody>
        </p:sp>
        <p:sp>
          <p:nvSpPr>
            <p:cNvPr id="14" name="Line 13"/>
            <p:cNvSpPr>
              <a:spLocks noChangeShapeType="1"/>
            </p:cNvSpPr>
            <p:nvPr/>
          </p:nvSpPr>
          <p:spPr bwMode="auto">
            <a:xfrm>
              <a:off x="4876800" y="2362200"/>
              <a:ext cx="0" cy="1296988"/>
            </a:xfrm>
            <a:prstGeom prst="line">
              <a:avLst/>
            </a:prstGeom>
            <a:noFill/>
            <a:ln w="12700">
              <a:solidFill>
                <a:srgbClr val="000000"/>
              </a:solidFill>
              <a:round/>
              <a:headEnd/>
              <a:tailEnd/>
            </a:ln>
          </p:spPr>
          <p:txBody>
            <a:bodyPr wrap="none" anchor="ctr"/>
            <a:lstStyle/>
            <a:p>
              <a:endParaRPr lang="en-US"/>
            </a:p>
          </p:txBody>
        </p:sp>
        <p:sp>
          <p:nvSpPr>
            <p:cNvPr id="15" name="Line 14"/>
            <p:cNvSpPr>
              <a:spLocks noChangeShapeType="1"/>
            </p:cNvSpPr>
            <p:nvPr/>
          </p:nvSpPr>
          <p:spPr bwMode="auto">
            <a:xfrm>
              <a:off x="5943600" y="4114800"/>
              <a:ext cx="595313" cy="0"/>
            </a:xfrm>
            <a:prstGeom prst="line">
              <a:avLst/>
            </a:prstGeom>
            <a:noFill/>
            <a:ln w="12700">
              <a:solidFill>
                <a:srgbClr val="000000"/>
              </a:solidFill>
              <a:round/>
              <a:headEnd/>
              <a:tailEnd/>
            </a:ln>
          </p:spPr>
          <p:txBody>
            <a:bodyPr wrap="none" anchor="ctr"/>
            <a:lstStyle/>
            <a:p>
              <a:endParaRPr lang="en-US"/>
            </a:p>
          </p:txBody>
        </p:sp>
        <p:sp>
          <p:nvSpPr>
            <p:cNvPr id="16" name="Line 15"/>
            <p:cNvSpPr>
              <a:spLocks noChangeShapeType="1"/>
            </p:cNvSpPr>
            <p:nvPr/>
          </p:nvSpPr>
          <p:spPr bwMode="auto">
            <a:xfrm>
              <a:off x="3581400" y="3048000"/>
              <a:ext cx="831850" cy="603250"/>
            </a:xfrm>
            <a:prstGeom prst="line">
              <a:avLst/>
            </a:prstGeom>
            <a:noFill/>
            <a:ln w="12700">
              <a:solidFill>
                <a:srgbClr val="000000"/>
              </a:solidFill>
              <a:round/>
              <a:headEnd/>
              <a:tailEnd/>
            </a:ln>
          </p:spPr>
          <p:txBody>
            <a:bodyPr wrap="none" anchor="ctr"/>
            <a:lstStyle/>
            <a:p>
              <a:endParaRPr lang="en-US"/>
            </a:p>
          </p:txBody>
        </p:sp>
        <p:sp>
          <p:nvSpPr>
            <p:cNvPr id="17" name="Line 16"/>
            <p:cNvSpPr>
              <a:spLocks noChangeShapeType="1"/>
            </p:cNvSpPr>
            <p:nvPr/>
          </p:nvSpPr>
          <p:spPr bwMode="auto">
            <a:xfrm flipH="1">
              <a:off x="5334000" y="3048000"/>
              <a:ext cx="800100" cy="603250"/>
            </a:xfrm>
            <a:prstGeom prst="line">
              <a:avLst/>
            </a:prstGeom>
            <a:noFill/>
            <a:ln w="12700">
              <a:solidFill>
                <a:srgbClr val="000000"/>
              </a:solidFill>
              <a:round/>
              <a:headEnd/>
              <a:tailEnd/>
            </a:ln>
          </p:spPr>
          <p:txBody>
            <a:bodyPr wrap="none" anchor="ctr"/>
            <a:lstStyle/>
            <a:p>
              <a:endParaRPr lang="en-US"/>
            </a:p>
          </p:txBody>
        </p:sp>
        <p:sp>
          <p:nvSpPr>
            <p:cNvPr id="18" name="Line 17"/>
            <p:cNvSpPr>
              <a:spLocks noChangeShapeType="1"/>
            </p:cNvSpPr>
            <p:nvPr/>
          </p:nvSpPr>
          <p:spPr bwMode="auto">
            <a:xfrm flipV="1">
              <a:off x="3733800" y="4648200"/>
              <a:ext cx="609600" cy="457200"/>
            </a:xfrm>
            <a:prstGeom prst="line">
              <a:avLst/>
            </a:prstGeom>
            <a:noFill/>
            <a:ln w="12700">
              <a:solidFill>
                <a:srgbClr val="000000"/>
              </a:solidFill>
              <a:round/>
              <a:headEnd/>
              <a:tailEnd/>
            </a:ln>
          </p:spPr>
          <p:txBody>
            <a:bodyPr wrap="none" anchor="ctr"/>
            <a:lstStyle/>
            <a:p>
              <a:endParaRPr lang="en-US"/>
            </a:p>
          </p:txBody>
        </p:sp>
        <p:sp>
          <p:nvSpPr>
            <p:cNvPr id="19" name="Line 18"/>
            <p:cNvSpPr>
              <a:spLocks noChangeShapeType="1"/>
            </p:cNvSpPr>
            <p:nvPr/>
          </p:nvSpPr>
          <p:spPr bwMode="auto">
            <a:xfrm>
              <a:off x="5257800" y="4648200"/>
              <a:ext cx="685800" cy="457200"/>
            </a:xfrm>
            <a:prstGeom prst="line">
              <a:avLst/>
            </a:prstGeom>
            <a:noFill/>
            <a:ln w="12700">
              <a:solidFill>
                <a:srgbClr val="000000"/>
              </a:solidFill>
              <a:round/>
              <a:headEnd/>
              <a:tailEnd/>
            </a:ln>
          </p:spPr>
          <p:txBody>
            <a:bodyPr wrap="none" anchor="ctr"/>
            <a:lstStyle/>
            <a:p>
              <a:endParaRPr lang="en-US"/>
            </a:p>
          </p:txBody>
        </p:sp>
        <p:sp>
          <p:nvSpPr>
            <p:cNvPr id="20" name="Line 19"/>
            <p:cNvSpPr>
              <a:spLocks noChangeShapeType="1"/>
            </p:cNvSpPr>
            <p:nvPr/>
          </p:nvSpPr>
          <p:spPr bwMode="auto">
            <a:xfrm>
              <a:off x="4876800" y="4648200"/>
              <a:ext cx="0" cy="1296988"/>
            </a:xfrm>
            <a:prstGeom prst="line">
              <a:avLst/>
            </a:prstGeom>
            <a:noFill/>
            <a:ln w="12700">
              <a:solidFill>
                <a:srgbClr val="000000"/>
              </a:solidFill>
              <a:round/>
              <a:headEnd/>
              <a:tailEnd/>
            </a:ln>
          </p:spPr>
          <p:txBody>
            <a:bodyPr wrap="none" anchor="ctr"/>
            <a:lstStyle/>
            <a:p>
              <a:endParaRPr lang="en-US"/>
            </a:p>
          </p:txBody>
        </p:sp>
        <p:sp>
          <p:nvSpPr>
            <p:cNvPr id="21" name="Rectangle 20"/>
            <p:cNvSpPr>
              <a:spLocks noChangeArrowheads="1"/>
            </p:cNvSpPr>
            <p:nvPr/>
          </p:nvSpPr>
          <p:spPr bwMode="auto">
            <a:xfrm>
              <a:off x="5843798" y="2166136"/>
              <a:ext cx="2057400" cy="920765"/>
            </a:xfrm>
            <a:prstGeom prst="rect">
              <a:avLst/>
            </a:prstGeom>
            <a:solidFill>
              <a:srgbClr val="FFCC00"/>
            </a:solidFill>
            <a:ln w="12700">
              <a:solidFill>
                <a:srgbClr val="000000"/>
              </a:solidFill>
              <a:miter lim="800000"/>
              <a:headEnd/>
              <a:tailEnd/>
            </a:ln>
            <a:effectLst>
              <a:outerShdw dist="107763" dir="2700000" algn="ctr" rotWithShape="0">
                <a:srgbClr val="000000"/>
              </a:outerShdw>
            </a:effectLst>
          </p:spPr>
          <p:txBody>
            <a:bodyPr lIns="90488" tIns="44450" rIns="90488" bIns="44450">
              <a:spAutoFit/>
            </a:bodyPr>
            <a:lstStyle/>
            <a:p>
              <a:pPr algn="ctr" eaLnBrk="0" hangingPunct="0">
                <a:defRPr/>
              </a:pPr>
              <a:r>
                <a:rPr lang="en-US" sz="1800" b="1" dirty="0" smtClean="0">
                  <a:solidFill>
                    <a:srgbClr val="000000"/>
                  </a:solidFill>
                  <a:cs typeface="+mn-cs"/>
                </a:rPr>
                <a:t>Communication – how we talk to others</a:t>
              </a:r>
              <a:endParaRPr lang="en-US" sz="1800" dirty="0">
                <a:solidFill>
                  <a:srgbClr val="000000"/>
                </a:solidFill>
                <a:cs typeface="+mn-cs"/>
              </a:endParaRPr>
            </a:p>
          </p:txBody>
        </p:sp>
        <p:sp>
          <p:nvSpPr>
            <p:cNvPr id="22" name="Line 21"/>
            <p:cNvSpPr>
              <a:spLocks noChangeShapeType="1"/>
            </p:cNvSpPr>
            <p:nvPr/>
          </p:nvSpPr>
          <p:spPr bwMode="auto">
            <a:xfrm>
              <a:off x="3200400" y="4114800"/>
              <a:ext cx="595313" cy="0"/>
            </a:xfrm>
            <a:prstGeom prst="line">
              <a:avLst/>
            </a:prstGeom>
            <a:noFill/>
            <a:ln w="12700">
              <a:solidFill>
                <a:srgbClr val="000000"/>
              </a:solidFill>
              <a:round/>
              <a:headEnd/>
              <a:tailEnd/>
            </a:ln>
          </p:spPr>
          <p:txBody>
            <a:bodyPr wrap="none" anchor="ctr"/>
            <a:lstStyle/>
            <a:p>
              <a:endParaRPr lang="en-US"/>
            </a:p>
          </p:txBody>
        </p:sp>
      </p:grpSp>
    </p:spTree>
    <p:extLst>
      <p:ext uri="{BB962C8B-B14F-4D97-AF65-F5344CB8AC3E}">
        <p14:creationId xmlns:p14="http://schemas.microsoft.com/office/powerpoint/2010/main" val="21757221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Why do we need to start talking about sexuality when children are young?</a:t>
            </a:r>
            <a:endParaRPr lang="en-CA" dirty="0"/>
          </a:p>
        </p:txBody>
      </p:sp>
      <p:sp>
        <p:nvSpPr>
          <p:cNvPr id="3" name="Content Placeholder 2"/>
          <p:cNvSpPr>
            <a:spLocks noGrp="1"/>
          </p:cNvSpPr>
          <p:nvPr>
            <p:ph idx="1"/>
          </p:nvPr>
        </p:nvSpPr>
        <p:spPr/>
        <p:txBody>
          <a:bodyPr/>
          <a:lstStyle/>
          <a:p>
            <a:r>
              <a:rPr lang="en-CA" dirty="0" smtClean="0"/>
              <a:t>Because sexuality is about communication, relationships, feelings, and self-esteem.</a:t>
            </a:r>
          </a:p>
          <a:p>
            <a:r>
              <a:rPr lang="en-CA" dirty="0" smtClean="0"/>
              <a:t>When we talk about communication, relationships, feelings, and self-esteem at a young age, children learn how to behave as adults.</a:t>
            </a:r>
            <a:endParaRPr lang="en-CA" dirty="0"/>
          </a:p>
        </p:txBody>
      </p:sp>
    </p:spTree>
    <p:extLst>
      <p:ext uri="{BB962C8B-B14F-4D97-AF65-F5344CB8AC3E}">
        <p14:creationId xmlns:p14="http://schemas.microsoft.com/office/powerpoint/2010/main" val="3417921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CA" b="1" i="1" dirty="0"/>
          </a:p>
        </p:txBody>
      </p:sp>
      <p:sp>
        <p:nvSpPr>
          <p:cNvPr id="3" name="Content Placeholder 2"/>
          <p:cNvSpPr>
            <a:spLocks noGrp="1"/>
          </p:cNvSpPr>
          <p:nvPr>
            <p:ph idx="1"/>
          </p:nvPr>
        </p:nvSpPr>
        <p:spPr/>
        <p:txBody>
          <a:bodyPr>
            <a:normAutofit/>
          </a:bodyPr>
          <a:lstStyle/>
          <a:p>
            <a:pPr marL="0" indent="0" algn="ctr">
              <a:buNone/>
            </a:pPr>
            <a:r>
              <a:rPr lang="en-CA" sz="6000" b="1" i="1" dirty="0" smtClean="0"/>
              <a:t>When our children are adults, we want them to…</a:t>
            </a:r>
            <a:endParaRPr lang="en-CA" sz="6000" dirty="0"/>
          </a:p>
        </p:txBody>
      </p:sp>
      <p:pic>
        <p:nvPicPr>
          <p:cNvPr id="4" name="Picture 2" descr="C:\Documents and Settings\BClarke\Local Settings\Temporary Internet Files\Content.IE5\GNX79A81\MC90044190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3886200"/>
            <a:ext cx="2132013" cy="25192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615530"/>
      </p:ext>
    </p:extLst>
  </p:cSld>
  <p:clrMapOvr>
    <a:masterClrMapping/>
  </p:clrMapOvr>
  <p:timing>
    <p:tnLst>
      <p:par>
        <p:cTn id="1" dur="indefinite" restart="never" nodeType="tmRoot"/>
      </p:par>
    </p:tnLst>
  </p:timing>
</p:sld>
</file>

<file path=ppt/theme/theme1.xml><?xml version="1.0" encoding="utf-8"?>
<a:theme xmlns:a="http://schemas.openxmlformats.org/drawingml/2006/main" name="GN Powerpoint HS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GN Powerpoint HSS</Template>
  <TotalTime>142</TotalTime>
  <Words>1003</Words>
  <Application>Microsoft Office PowerPoint</Application>
  <PresentationFormat>On-screen Show (4:3)</PresentationFormat>
  <Paragraphs>132</Paragraphs>
  <Slides>22</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Calibri</vt:lpstr>
      <vt:lpstr>GN Powerpoint HSS</vt:lpstr>
      <vt:lpstr>Talking to our Children about Sexuality</vt:lpstr>
      <vt:lpstr>Today’s Agenda</vt:lpstr>
      <vt:lpstr>Group Agreement</vt:lpstr>
      <vt:lpstr>Icebreaker</vt:lpstr>
      <vt:lpstr>Icebreaker</vt:lpstr>
      <vt:lpstr>What is sexual health/ sexuality?</vt:lpstr>
      <vt:lpstr>What is sexual health/ sexuality?</vt:lpstr>
      <vt:lpstr>Why do we need to start talking about sexuality when children are young?</vt:lpstr>
      <vt:lpstr>PowerPoint Presentation</vt:lpstr>
      <vt:lpstr>PowerPoint Presentation</vt:lpstr>
      <vt:lpstr>PowerPoint Presentation</vt:lpstr>
      <vt:lpstr>Ages 0-2</vt:lpstr>
      <vt:lpstr>Ages 2-7</vt:lpstr>
      <vt:lpstr>Ages 7-12</vt:lpstr>
      <vt:lpstr>Ages 13-18</vt:lpstr>
      <vt:lpstr>Age of Consent for Sexual Activity</vt:lpstr>
      <vt:lpstr>Tips for parents</vt:lpstr>
      <vt:lpstr>Activity 1: Gallery Walk Common Questions Kids Ask!</vt:lpstr>
      <vt:lpstr>Activity 2: Teachable Moments</vt:lpstr>
      <vt:lpstr>PowerPoint Presentation</vt:lpstr>
      <vt:lpstr>More Information</vt:lpstr>
      <vt:lpstr>Questions?</vt:lpstr>
    </vt:vector>
  </TitlesOfParts>
  <Company>Government of Nunavut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Heading One</dc:title>
  <dc:creator>Alemieux</dc:creator>
  <cp:lastModifiedBy>Andrea Monahan</cp:lastModifiedBy>
  <cp:revision>17</cp:revision>
  <cp:lastPrinted>2012-06-13T22:26:17Z</cp:lastPrinted>
  <dcterms:created xsi:type="dcterms:W3CDTF">2013-03-27T20:38:35Z</dcterms:created>
  <dcterms:modified xsi:type="dcterms:W3CDTF">2017-02-14T16:42:09Z</dcterms:modified>
</cp:coreProperties>
</file>