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3" r:id="rId3"/>
    <p:sldId id="261" r:id="rId4"/>
    <p:sldId id="263" r:id="rId5"/>
    <p:sldId id="264" r:id="rId6"/>
    <p:sldId id="32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304" r:id="rId25"/>
    <p:sldId id="299" r:id="rId26"/>
    <p:sldId id="300" r:id="rId27"/>
    <p:sldId id="301" r:id="rId28"/>
    <p:sldId id="302" r:id="rId29"/>
    <p:sldId id="286" r:id="rId30"/>
    <p:sldId id="287" r:id="rId31"/>
    <p:sldId id="288" r:id="rId32"/>
    <p:sldId id="289" r:id="rId33"/>
    <p:sldId id="290" r:id="rId34"/>
    <p:sldId id="305" r:id="rId35"/>
    <p:sldId id="306" r:id="rId36"/>
    <p:sldId id="291" r:id="rId37"/>
    <p:sldId id="307" r:id="rId38"/>
    <p:sldId id="325" r:id="rId39"/>
    <p:sldId id="326" r:id="rId40"/>
    <p:sldId id="292" r:id="rId41"/>
    <p:sldId id="293" r:id="rId42"/>
    <p:sldId id="294" r:id="rId43"/>
    <p:sldId id="321" r:id="rId44"/>
    <p:sldId id="295" r:id="rId45"/>
    <p:sldId id="296" r:id="rId46"/>
    <p:sldId id="297" r:id="rId47"/>
    <p:sldId id="317" r:id="rId48"/>
    <p:sldId id="318" r:id="rId49"/>
    <p:sldId id="327" r:id="rId5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55" autoAdjust="0"/>
  </p:normalViewPr>
  <p:slideViewPr>
    <p:cSldViewPr>
      <p:cViewPr varScale="1">
        <p:scale>
          <a:sx n="88" d="100"/>
          <a:sy n="88" d="100"/>
        </p:scale>
        <p:origin x="-16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Unmet</a:t>
            </a:r>
            <a:r>
              <a:rPr lang="en-CA" baseline="0" dirty="0" smtClean="0"/>
              <a:t> need for contraception in f</a:t>
            </a:r>
            <a:r>
              <a:rPr lang="en-CA" dirty="0" smtClean="0"/>
              <a:t>emale</a:t>
            </a:r>
            <a:r>
              <a:rPr lang="en-CA" baseline="0" dirty="0" smtClean="0"/>
              <a:t> caregivers of children 12-47 months in Nunavut</a:t>
            </a:r>
            <a:endParaRPr lang="en-CA" dirty="0"/>
          </a:p>
        </c:rich>
      </c:tx>
      <c:layout/>
      <c:overlay val="0"/>
    </c:title>
    <c:autoTitleDeleted val="0"/>
    <c:plotArea>
      <c:layout/>
      <c:pieChart>
        <c:varyColors val="1"/>
        <c:ser>
          <c:idx val="0"/>
          <c:order val="0"/>
          <c:tx>
            <c:strRef>
              <c:f>Sheet1!$B$1</c:f>
              <c:strCache>
                <c:ptCount val="1"/>
                <c:pt idx="0">
                  <c:v>Use of Birth Control</c:v>
                </c:pt>
              </c:strCache>
            </c:strRef>
          </c:tx>
          <c:cat>
            <c:strRef>
              <c:f>Sheet1!$A$2:$A$4</c:f>
              <c:strCache>
                <c:ptCount val="3"/>
                <c:pt idx="0">
                  <c:v>Pregnant or trying to get pregnant</c:v>
                </c:pt>
                <c:pt idx="1">
                  <c:v>Using birth control</c:v>
                </c:pt>
                <c:pt idx="2">
                  <c:v>Want to prevent pregnancy, but not using birth control</c:v>
                </c:pt>
              </c:strCache>
            </c:strRef>
          </c:cat>
          <c:val>
            <c:numRef>
              <c:f>Sheet1!$B$2:$B$4</c:f>
              <c:numCache>
                <c:formatCode>0%</c:formatCode>
                <c:ptCount val="3"/>
                <c:pt idx="0">
                  <c:v>0.28999999999999998</c:v>
                </c:pt>
                <c:pt idx="1">
                  <c:v>0.35</c:v>
                </c:pt>
                <c:pt idx="2">
                  <c:v>0.36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Nunavummiut who were</a:t>
            </a:r>
            <a:r>
              <a:rPr lang="en-CA" baseline="0" dirty="0" smtClean="0"/>
              <a:t> sexually abused as children</a:t>
            </a:r>
            <a:endParaRPr lang="en-CA" dirty="0"/>
          </a:p>
        </c:rich>
      </c:tx>
      <c:layout/>
      <c:overlay val="0"/>
    </c:title>
    <c:autoTitleDeleted val="0"/>
    <c:plotArea>
      <c:layout/>
      <c:barChart>
        <c:barDir val="col"/>
        <c:grouping val="clustered"/>
        <c:varyColors val="0"/>
        <c:ser>
          <c:idx val="1"/>
          <c:order val="0"/>
          <c:tx>
            <c:strRef>
              <c:f>Sheet1!$B$1</c:f>
              <c:strCache>
                <c:ptCount val="1"/>
                <c:pt idx="0">
                  <c:v>Women in Nunavut</c:v>
                </c:pt>
              </c:strCache>
            </c:strRef>
          </c:tx>
          <c:invertIfNegative val="0"/>
          <c:cat>
            <c:strRef>
              <c:f>Sheet1!$A$2</c:f>
              <c:strCache>
                <c:ptCount val="1"/>
                <c:pt idx="0">
                  <c:v>Severely sexually abused as children</c:v>
                </c:pt>
              </c:strCache>
            </c:strRef>
          </c:cat>
          <c:val>
            <c:numRef>
              <c:f>Sheet1!$B$2</c:f>
              <c:numCache>
                <c:formatCode>0%</c:formatCode>
                <c:ptCount val="1"/>
                <c:pt idx="0">
                  <c:v>0.52</c:v>
                </c:pt>
              </c:numCache>
            </c:numRef>
          </c:val>
        </c:ser>
        <c:ser>
          <c:idx val="2"/>
          <c:order val="1"/>
          <c:tx>
            <c:strRef>
              <c:f>Sheet1!$C$1</c:f>
              <c:strCache>
                <c:ptCount val="1"/>
                <c:pt idx="0">
                  <c:v>Men in Nunavut</c:v>
                </c:pt>
              </c:strCache>
            </c:strRef>
          </c:tx>
          <c:invertIfNegative val="0"/>
          <c:cat>
            <c:strRef>
              <c:f>Sheet1!$A$2</c:f>
              <c:strCache>
                <c:ptCount val="1"/>
                <c:pt idx="0">
                  <c:v>Severely sexually abused as children</c:v>
                </c:pt>
              </c:strCache>
            </c:strRef>
          </c:cat>
          <c:val>
            <c:numRef>
              <c:f>Sheet1!$C$2</c:f>
              <c:numCache>
                <c:formatCode>0%</c:formatCode>
                <c:ptCount val="1"/>
                <c:pt idx="0">
                  <c:v>0.22</c:v>
                </c:pt>
              </c:numCache>
            </c:numRef>
          </c:val>
        </c:ser>
        <c:dLbls>
          <c:showLegendKey val="0"/>
          <c:showVal val="0"/>
          <c:showCatName val="0"/>
          <c:showSerName val="0"/>
          <c:showPercent val="0"/>
          <c:showBubbleSize val="0"/>
        </c:dLbls>
        <c:gapWidth val="150"/>
        <c:axId val="46106880"/>
        <c:axId val="46109056"/>
      </c:barChart>
      <c:catAx>
        <c:axId val="46106880"/>
        <c:scaling>
          <c:orientation val="minMax"/>
        </c:scaling>
        <c:delete val="1"/>
        <c:axPos val="b"/>
        <c:title>
          <c:tx>
            <c:rich>
              <a:bodyPr/>
              <a:lstStyle/>
              <a:p>
                <a:pPr>
                  <a:defRPr/>
                </a:pPr>
                <a:r>
                  <a:rPr lang="en-CA" dirty="0" smtClean="0"/>
                  <a:t>Sexually</a:t>
                </a:r>
                <a:r>
                  <a:rPr lang="en-CA" baseline="0" dirty="0" smtClean="0"/>
                  <a:t> Abused as Children</a:t>
                </a:r>
                <a:endParaRPr lang="en-CA" dirty="0"/>
              </a:p>
            </c:rich>
          </c:tx>
          <c:layout/>
          <c:overlay val="0"/>
        </c:title>
        <c:numFmt formatCode="General" sourceLinked="0"/>
        <c:majorTickMark val="none"/>
        <c:minorTickMark val="none"/>
        <c:tickLblPos val="nextTo"/>
        <c:crossAx val="46109056"/>
        <c:crosses val="autoZero"/>
        <c:auto val="1"/>
        <c:lblAlgn val="ctr"/>
        <c:lblOffset val="100"/>
        <c:noMultiLvlLbl val="0"/>
      </c:catAx>
      <c:valAx>
        <c:axId val="46109056"/>
        <c:scaling>
          <c:orientation val="minMax"/>
        </c:scaling>
        <c:delete val="0"/>
        <c:axPos val="l"/>
        <c:majorGridlines/>
        <c:title>
          <c:layout/>
          <c:overlay val="0"/>
        </c:title>
        <c:numFmt formatCode="0%" sourceLinked="1"/>
        <c:majorTickMark val="none"/>
        <c:minorTickMark val="none"/>
        <c:tickLblPos val="nextTo"/>
        <c:crossAx val="461068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A5FA2D42-5CAA-47B3-B7CA-40492DBD9807}" type="datetimeFigureOut">
              <a:rPr lang="en-CA" smtClean="0"/>
              <a:t>2017-03-01</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14A52064-4457-4A95-8640-BAA67270EDB9}" type="slidenum">
              <a:rPr lang="en-CA" smtClean="0"/>
              <a:t>‹#›</a:t>
            </a:fld>
            <a:endParaRPr lang="en-CA"/>
          </a:p>
        </p:txBody>
      </p:sp>
    </p:spTree>
    <p:extLst>
      <p:ext uri="{BB962C8B-B14F-4D97-AF65-F5344CB8AC3E}">
        <p14:creationId xmlns:p14="http://schemas.microsoft.com/office/powerpoint/2010/main" val="6587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Healey, 2014. Inuit family understandings</a:t>
            </a:r>
            <a:r>
              <a:rPr lang="en-CA" baseline="0" dirty="0" smtClean="0"/>
              <a:t> of sexual health and relationships in Nunavut. </a:t>
            </a:r>
            <a:r>
              <a:rPr lang="en-CA" baseline="0" smtClean="0"/>
              <a:t>http://journal.cpha.ca/index.php/cjph/article/view/4189</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 2010. Social determinants of sexual and reproductive health: Informing future research and </a:t>
            </a:r>
            <a:r>
              <a:rPr lang="en-US" dirty="0" err="1" smtClean="0"/>
              <a:t>programme</a:t>
            </a:r>
            <a:r>
              <a:rPr lang="en-US" dirty="0" smtClean="0"/>
              <a:t> implementation. http://www.who.int/reproductivehealth/publications/social_science/9789241599528/en/ </a:t>
            </a:r>
          </a:p>
          <a:p>
            <a:endParaRPr lang="en-CA" dirty="0"/>
          </a:p>
        </p:txBody>
      </p:sp>
      <p:sp>
        <p:nvSpPr>
          <p:cNvPr id="4" name="Slide Number Placeholder 3"/>
          <p:cNvSpPr>
            <a:spLocks noGrp="1"/>
          </p:cNvSpPr>
          <p:nvPr>
            <p:ph type="sldNum" sz="quarter" idx="10"/>
          </p:nvPr>
        </p:nvSpPr>
        <p:spPr/>
        <p:txBody>
          <a:bodyPr/>
          <a:lstStyle/>
          <a:p>
            <a:fld id="{753A1FFF-911E-45EA-8C99-E93F28FC1A38}" type="slidenum">
              <a:rPr lang="en-CA" smtClean="0"/>
              <a:t>6</a:t>
            </a:fld>
            <a:endParaRPr lang="en-CA"/>
          </a:p>
        </p:txBody>
      </p:sp>
    </p:spTree>
    <p:extLst>
      <p:ext uri="{BB962C8B-B14F-4D97-AF65-F5344CB8AC3E}">
        <p14:creationId xmlns:p14="http://schemas.microsoft.com/office/powerpoint/2010/main" val="317777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4A52064-4457-4A95-8640-BAA67270EDB9}" type="slidenum">
              <a:rPr lang="en-CA" smtClean="0"/>
              <a:t>38</a:t>
            </a:fld>
            <a:endParaRPr lang="en-CA"/>
          </a:p>
        </p:txBody>
      </p:sp>
    </p:spTree>
    <p:extLst>
      <p:ext uri="{BB962C8B-B14F-4D97-AF65-F5344CB8AC3E}">
        <p14:creationId xmlns:p14="http://schemas.microsoft.com/office/powerpoint/2010/main" val="226685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41</a:t>
            </a:fld>
            <a:endParaRPr lang="en-CA"/>
          </a:p>
        </p:txBody>
      </p:sp>
    </p:spTree>
    <p:extLst>
      <p:ext uri="{BB962C8B-B14F-4D97-AF65-F5344CB8AC3E}">
        <p14:creationId xmlns:p14="http://schemas.microsoft.com/office/powerpoint/2010/main" val="123594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Ask everyone to submit</a:t>
            </a:r>
            <a:r>
              <a:rPr lang="en-CA" baseline="0" dirty="0" smtClean="0"/>
              <a:t> a question</a:t>
            </a:r>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44</a:t>
            </a:fld>
            <a:endParaRPr lang="en-CA"/>
          </a:p>
        </p:txBody>
      </p:sp>
    </p:spTree>
    <p:extLst>
      <p:ext uri="{BB962C8B-B14F-4D97-AF65-F5344CB8AC3E}">
        <p14:creationId xmlns:p14="http://schemas.microsoft.com/office/powerpoint/2010/main" val="37611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5D469F-11DC-461F-B66E-491F019FAE94}" type="slidenum">
              <a:rPr lang="en-US" smtClean="0"/>
              <a:t>47</a:t>
            </a:fld>
            <a:endParaRPr lang="en-US"/>
          </a:p>
        </p:txBody>
      </p:sp>
    </p:spTree>
    <p:extLst>
      <p:ext uri="{BB962C8B-B14F-4D97-AF65-F5344CB8AC3E}">
        <p14:creationId xmlns:p14="http://schemas.microsoft.com/office/powerpoint/2010/main" val="172933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Is this</a:t>
            </a:r>
            <a:r>
              <a:rPr lang="en-CA" baseline="0" dirty="0" smtClean="0"/>
              <a:t> a role for CHRs?</a:t>
            </a:r>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22</a:t>
            </a:fld>
            <a:endParaRPr lang="en-CA"/>
          </a:p>
        </p:txBody>
      </p:sp>
    </p:spTree>
    <p:extLst>
      <p:ext uri="{BB962C8B-B14F-4D97-AF65-F5344CB8AC3E}">
        <p14:creationId xmlns:p14="http://schemas.microsoft.com/office/powerpoint/2010/main" val="426343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Doesn’t make them more likely to have sex.</a:t>
            </a:r>
          </a:p>
          <a:p>
            <a:r>
              <a:rPr lang="en-CA" dirty="0" smtClean="0"/>
              <a:t>If they are not learning from trusted</a:t>
            </a:r>
            <a:r>
              <a:rPr lang="en-CA" baseline="0" dirty="0" smtClean="0"/>
              <a:t> adults</a:t>
            </a:r>
            <a:r>
              <a:rPr lang="en-CA" dirty="0" smtClean="0"/>
              <a:t>, they are learning from TV, movies, music, and their friends. Often,</a:t>
            </a:r>
            <a:r>
              <a:rPr lang="en-CA" baseline="0" dirty="0" smtClean="0"/>
              <a:t> the information they get from those sources is wrong. If we want them to have the right information, we need to talk to them.</a:t>
            </a:r>
            <a:endParaRPr lang="en-CA" dirty="0"/>
          </a:p>
        </p:txBody>
      </p:sp>
      <p:sp>
        <p:nvSpPr>
          <p:cNvPr id="4" name="Slide Number Placeholder 3"/>
          <p:cNvSpPr>
            <a:spLocks noGrp="1"/>
          </p:cNvSpPr>
          <p:nvPr>
            <p:ph type="sldNum" sz="quarter" idx="10"/>
          </p:nvPr>
        </p:nvSpPr>
        <p:spPr/>
        <p:txBody>
          <a:bodyPr/>
          <a:lstStyle/>
          <a:p>
            <a:fld id="{F536CF43-A7CD-462D-8664-9B2A5051C189}" type="slidenum">
              <a:rPr lang="en-US" smtClean="0"/>
              <a:t>24</a:t>
            </a:fld>
            <a:endParaRPr lang="en-US"/>
          </a:p>
        </p:txBody>
      </p:sp>
    </p:spTree>
    <p:extLst>
      <p:ext uri="{BB962C8B-B14F-4D97-AF65-F5344CB8AC3E}">
        <p14:creationId xmlns:p14="http://schemas.microsoft.com/office/powerpoint/2010/main" val="39668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How do you think it might feel?</a:t>
            </a:r>
          </a:p>
          <a:p>
            <a:pPr marL="171450" lvl="0" indent="-171450">
              <a:buFontTx/>
              <a:buChar char="-"/>
            </a:pPr>
            <a:r>
              <a:rPr lang="en-CA" sz="1200" kern="1200" dirty="0" smtClean="0">
                <a:solidFill>
                  <a:schemeClr val="tx1"/>
                </a:solidFill>
                <a:effectLst/>
                <a:latin typeface="+mn-lt"/>
                <a:ea typeface="+mn-ea"/>
                <a:cs typeface="+mn-cs"/>
              </a:rPr>
              <a:t>Lonely</a:t>
            </a:r>
          </a:p>
          <a:p>
            <a:pPr marL="171450" lvl="0" indent="-171450">
              <a:buFontTx/>
              <a:buChar char="-"/>
            </a:pPr>
            <a:r>
              <a:rPr lang="en-CA" sz="1200" kern="1200" dirty="0" smtClean="0">
                <a:solidFill>
                  <a:schemeClr val="tx1"/>
                </a:solidFill>
                <a:effectLst/>
                <a:latin typeface="+mn-lt"/>
                <a:ea typeface="+mn-ea"/>
                <a:cs typeface="+mn-cs"/>
              </a:rPr>
              <a:t>Scary</a:t>
            </a:r>
          </a:p>
          <a:p>
            <a:pPr marL="171450" lvl="0" indent="-171450">
              <a:buFontTx/>
              <a:buChar char="-"/>
            </a:pPr>
            <a:r>
              <a:rPr lang="en-CA" sz="1200" kern="1200" dirty="0" smtClean="0">
                <a:solidFill>
                  <a:schemeClr val="tx1"/>
                </a:solidFill>
                <a:effectLst/>
                <a:latin typeface="+mn-lt"/>
                <a:ea typeface="+mn-ea"/>
                <a:cs typeface="+mn-cs"/>
              </a:rPr>
              <a:t>Sad</a:t>
            </a:r>
          </a:p>
          <a:p>
            <a:pPr marL="171450" lvl="0" indent="-171450">
              <a:buFontTx/>
              <a:buChar char="-"/>
            </a:pPr>
            <a:r>
              <a:rPr lang="en-CA" sz="1200" kern="1200" dirty="0" smtClean="0">
                <a:solidFill>
                  <a:schemeClr val="tx1"/>
                </a:solidFill>
                <a:effectLst/>
                <a:latin typeface="+mn-lt"/>
                <a:ea typeface="+mn-ea"/>
                <a:cs typeface="+mn-cs"/>
              </a:rPr>
              <a:t>Want to hurt themselves</a:t>
            </a:r>
          </a:p>
          <a:p>
            <a:pPr marL="0" lvl="0" indent="0">
              <a:buFontTx/>
              <a:buNone/>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What can you do to show LGBTQ people that you respect them?</a:t>
            </a:r>
          </a:p>
          <a:p>
            <a:pPr marL="171450" lvl="0" indent="-171450">
              <a:buFontTx/>
              <a:buChar char="-"/>
            </a:pPr>
            <a:r>
              <a:rPr lang="en-CA" sz="1200" kern="1200" dirty="0" smtClean="0">
                <a:solidFill>
                  <a:schemeClr val="tx1"/>
                </a:solidFill>
                <a:effectLst/>
                <a:latin typeface="+mn-lt"/>
                <a:ea typeface="+mn-ea"/>
                <a:cs typeface="+mn-cs"/>
              </a:rPr>
              <a:t>Treat everyone with respect</a:t>
            </a:r>
          </a:p>
          <a:p>
            <a:pPr marL="171450" lvl="0" indent="-171450">
              <a:buFontTx/>
              <a:buChar char="-"/>
            </a:pPr>
            <a:r>
              <a:rPr lang="en-CA" sz="1200" kern="1200" dirty="0" smtClean="0">
                <a:solidFill>
                  <a:schemeClr val="tx1"/>
                </a:solidFill>
                <a:effectLst/>
                <a:latin typeface="+mn-lt"/>
                <a:ea typeface="+mn-ea"/>
                <a:cs typeface="+mn-cs"/>
              </a:rPr>
              <a:t>Not use words like “fag”, “dyke” or other mean words</a:t>
            </a:r>
          </a:p>
          <a:p>
            <a:pPr marL="171450" lvl="0" indent="-171450">
              <a:buFontTx/>
              <a:buChar char="-"/>
            </a:pPr>
            <a:r>
              <a:rPr lang="en-CA" sz="1200" kern="1200" dirty="0" smtClean="0">
                <a:solidFill>
                  <a:schemeClr val="tx1"/>
                </a:solidFill>
                <a:effectLst/>
                <a:latin typeface="+mn-lt"/>
                <a:ea typeface="+mn-ea"/>
                <a:cs typeface="+mn-cs"/>
              </a:rPr>
              <a:t>Use the word “partner” when talking about boyfriends/ girlfriends – don’t assume that boys have girlfriends and girls have boyfriends</a:t>
            </a:r>
          </a:p>
          <a:p>
            <a:endParaRPr lang="en-CA" dirty="0"/>
          </a:p>
        </p:txBody>
      </p:sp>
      <p:sp>
        <p:nvSpPr>
          <p:cNvPr id="4" name="Slide Number Placeholder 3"/>
          <p:cNvSpPr>
            <a:spLocks noGrp="1"/>
          </p:cNvSpPr>
          <p:nvPr>
            <p:ph type="sldNum" sz="quarter" idx="10"/>
          </p:nvPr>
        </p:nvSpPr>
        <p:spPr/>
        <p:txBody>
          <a:bodyPr/>
          <a:lstStyle/>
          <a:p>
            <a:fld id="{14A52064-4457-4A95-8640-BAA67270EDB9}" type="slidenum">
              <a:rPr lang="en-CA" smtClean="0"/>
              <a:t>28</a:t>
            </a:fld>
            <a:endParaRPr lang="en-CA"/>
          </a:p>
        </p:txBody>
      </p:sp>
    </p:spTree>
    <p:extLst>
      <p:ext uri="{BB962C8B-B14F-4D97-AF65-F5344CB8AC3E}">
        <p14:creationId xmlns:p14="http://schemas.microsoft.com/office/powerpoint/2010/main" val="27371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30</a:t>
            </a:fld>
            <a:endParaRPr lang="en-CA"/>
          </a:p>
        </p:txBody>
      </p:sp>
    </p:spTree>
    <p:extLst>
      <p:ext uri="{BB962C8B-B14F-4D97-AF65-F5344CB8AC3E}">
        <p14:creationId xmlns:p14="http://schemas.microsoft.com/office/powerpoint/2010/main" val="234333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 specific.</a:t>
            </a:r>
          </a:p>
          <a:p>
            <a:pPr marL="171643" indent="-171643">
              <a:buFontTx/>
              <a:buChar char="-"/>
            </a:pPr>
            <a:r>
              <a:rPr lang="en-CA" dirty="0" smtClean="0"/>
              <a:t>It’s ok if mummy</a:t>
            </a:r>
            <a:r>
              <a:rPr lang="en-CA" baseline="0" dirty="0" smtClean="0"/>
              <a:t> or daddy helps you wipe after you go to the bathroom.</a:t>
            </a:r>
          </a:p>
          <a:p>
            <a:pPr marL="171643" indent="-171643">
              <a:buFontTx/>
              <a:buChar char="-"/>
            </a:pPr>
            <a:r>
              <a:rPr lang="en-CA" baseline="0" dirty="0" smtClean="0"/>
              <a:t>It’s ok if the nurse or doctor needs to check your private parts, as long as mummy or daddy are there.</a:t>
            </a:r>
          </a:p>
          <a:p>
            <a:pPr marL="171643" indent="-171643">
              <a:buFontTx/>
              <a:buChar char="-"/>
            </a:pPr>
            <a:r>
              <a:rPr lang="en-CA" baseline="0" dirty="0" smtClean="0"/>
              <a:t>It’s ok if someone is helping you get dressed.</a:t>
            </a:r>
          </a:p>
          <a:p>
            <a:pPr marL="171643" indent="-171643">
              <a:buFontTx/>
              <a:buChar char="-"/>
            </a:pPr>
            <a:r>
              <a:rPr lang="en-CA" baseline="0" dirty="0" smtClean="0"/>
              <a:t>If someone asks you to touch their private parts, that’s not ok.</a:t>
            </a:r>
          </a:p>
          <a:p>
            <a:pPr marL="171643" indent="-171643">
              <a:buFontTx/>
              <a:buChar char="-"/>
            </a:pPr>
            <a:r>
              <a:rPr lang="en-CA" baseline="0" dirty="0" smtClean="0"/>
              <a:t>If you’re sleeping at a friend’s house, and someone wants to get into bed with you, that’s not ok.</a:t>
            </a:r>
          </a:p>
          <a:p>
            <a:pPr marL="171643" indent="-171643">
              <a:buFontTx/>
              <a:buChar char="-"/>
            </a:pPr>
            <a:endParaRPr lang="en-CA" dirty="0"/>
          </a:p>
        </p:txBody>
      </p:sp>
      <p:sp>
        <p:nvSpPr>
          <p:cNvPr id="4" name="Slide Number Placeholder 3"/>
          <p:cNvSpPr>
            <a:spLocks noGrp="1"/>
          </p:cNvSpPr>
          <p:nvPr>
            <p:ph type="sldNum" sz="quarter" idx="10"/>
          </p:nvPr>
        </p:nvSpPr>
        <p:spPr/>
        <p:txBody>
          <a:bodyPr/>
          <a:lstStyle/>
          <a:p>
            <a:fld id="{F536CF43-A7CD-462D-8664-9B2A5051C189}" type="slidenum">
              <a:rPr lang="en-US" smtClean="0"/>
              <a:t>31</a:t>
            </a:fld>
            <a:endParaRPr lang="en-US"/>
          </a:p>
        </p:txBody>
      </p:sp>
    </p:spTree>
    <p:extLst>
      <p:ext uri="{BB962C8B-B14F-4D97-AF65-F5344CB8AC3E}">
        <p14:creationId xmlns:p14="http://schemas.microsoft.com/office/powerpoint/2010/main" val="361032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536CF43-A7CD-462D-8664-9B2A5051C189}" type="slidenum">
              <a:rPr lang="en-US" smtClean="0"/>
              <a:t>32</a:t>
            </a:fld>
            <a:endParaRPr lang="en-US"/>
          </a:p>
        </p:txBody>
      </p:sp>
    </p:spTree>
    <p:extLst>
      <p:ext uri="{BB962C8B-B14F-4D97-AF65-F5344CB8AC3E}">
        <p14:creationId xmlns:p14="http://schemas.microsoft.com/office/powerpoint/2010/main" val="65978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536CF43-A7CD-462D-8664-9B2A5051C189}" type="slidenum">
              <a:rPr lang="en-US" smtClean="0"/>
              <a:t>33</a:t>
            </a:fld>
            <a:endParaRPr lang="en-US"/>
          </a:p>
        </p:txBody>
      </p:sp>
    </p:spTree>
    <p:extLst>
      <p:ext uri="{BB962C8B-B14F-4D97-AF65-F5344CB8AC3E}">
        <p14:creationId xmlns:p14="http://schemas.microsoft.com/office/powerpoint/2010/main" val="244086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34</a:t>
            </a:fld>
            <a:endParaRPr lang="en-CA"/>
          </a:p>
        </p:txBody>
      </p:sp>
    </p:spTree>
    <p:extLst>
      <p:ext uri="{BB962C8B-B14F-4D97-AF65-F5344CB8AC3E}">
        <p14:creationId xmlns:p14="http://schemas.microsoft.com/office/powerpoint/2010/main" val="357810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2017-03-01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respectmyself.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iwtc.org/ideas/10_games.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hyperlink" Target="http://www.ippf.org/sites/default/files/2016-10/Putting%20Sexuality%20back%20into%20Comprehensive%20Sexuality%20Education_0.pdf" TargetMode="External"/><Relationship Id="rId2" Type="http://schemas.openxmlformats.org/officeDocument/2006/relationships/hyperlink" Target="http://www.aspsh.ca/#!online-workshops/c191s" TargetMode="External"/><Relationship Id="rId1" Type="http://schemas.openxmlformats.org/officeDocument/2006/relationships/slideLayout" Target="../slideLayouts/slideLayout2.xml"/><Relationship Id="rId5" Type="http://schemas.openxmlformats.org/officeDocument/2006/relationships/hyperlink" Target="http://www.fluidexchange.org/uploads/1/9/1/4/19148883/embodied_games_-_karenbkchan.pdf" TargetMode="External"/><Relationship Id="rId4" Type="http://schemas.openxmlformats.org/officeDocument/2006/relationships/hyperlink" Target="http://www.iwtc.org/ideas/10_game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8305800" cy="2460625"/>
          </a:xfrm>
        </p:spPr>
        <p:txBody>
          <a:bodyPr>
            <a:normAutofit fontScale="90000"/>
          </a:bodyPr>
          <a:lstStyle/>
          <a:p>
            <a:r>
              <a:rPr lang="en-CA" sz="6000" b="1" dirty="0" smtClean="0">
                <a:latin typeface="Arial" pitchFamily="34" charset="0"/>
                <a:cs typeface="Arial" pitchFamily="34" charset="0"/>
              </a:rPr>
              <a:t>Teaching Sexual Health – Information for Educators</a:t>
            </a:r>
            <a:endParaRPr lang="en-CA" sz="6000" b="1" dirty="0">
              <a:latin typeface="Arial" pitchFamily="34" charset="0"/>
              <a:cs typeface="Arial" pitchFamily="34" charset="0"/>
            </a:endParaRPr>
          </a:p>
        </p:txBody>
      </p:sp>
      <p:sp>
        <p:nvSpPr>
          <p:cNvPr id="3" name="Subtitle 2"/>
          <p:cNvSpPr>
            <a:spLocks noGrp="1"/>
          </p:cNvSpPr>
          <p:nvPr>
            <p:ph type="subTitle" idx="1"/>
          </p:nvPr>
        </p:nvSpPr>
        <p:spPr>
          <a:xfrm>
            <a:off x="228600" y="4724400"/>
            <a:ext cx="6927776" cy="2133600"/>
          </a:xfrm>
        </p:spPr>
        <p:txBody>
          <a:bodyPr>
            <a:normAutofit fontScale="85000" lnSpcReduction="10000"/>
          </a:bodyPr>
          <a:lstStyle/>
          <a:p>
            <a:pPr algn="l"/>
            <a:endParaRPr lang="en-CA" sz="2800" i="1" dirty="0" smtClean="0">
              <a:solidFill>
                <a:schemeClr val="tx1"/>
              </a:solidFill>
              <a:latin typeface="Arial" pitchFamily="34" charset="0"/>
              <a:cs typeface="Arial" pitchFamily="34" charset="0"/>
            </a:endParaRPr>
          </a:p>
          <a:p>
            <a:pPr algn="l"/>
            <a:r>
              <a:rPr lang="en-CA" sz="2800" i="1" dirty="0" smtClean="0">
                <a:solidFill>
                  <a:schemeClr val="tx1"/>
                </a:solidFill>
                <a:latin typeface="Arial" pitchFamily="34" charset="0"/>
                <a:cs typeface="Arial" pitchFamily="34" charset="0"/>
              </a:rPr>
              <a:t>Adapted from Community Health Representative (CHR) Sexual Health Training October 2016</a:t>
            </a:r>
          </a:p>
          <a:p>
            <a:pPr algn="l"/>
            <a:r>
              <a:rPr lang="en-CA" sz="2800" i="1" dirty="0" smtClean="0">
                <a:solidFill>
                  <a:schemeClr val="tx1"/>
                </a:solidFill>
                <a:latin typeface="Arial" pitchFamily="34" charset="0"/>
                <a:cs typeface="Arial" pitchFamily="34" charset="0"/>
              </a:rPr>
              <a:t>Please contact </a:t>
            </a:r>
            <a:r>
              <a:rPr lang="en-CA" sz="2800" i="1" dirty="0" smtClean="0">
                <a:solidFill>
                  <a:schemeClr val="tx1"/>
                </a:solidFill>
                <a:latin typeface="Arial" pitchFamily="34" charset="0"/>
                <a:cs typeface="Arial" pitchFamily="34" charset="0"/>
                <a:hlinkClick r:id="rId3"/>
              </a:rPr>
              <a:t>sexualhealth@gov.nu.ca</a:t>
            </a:r>
            <a:r>
              <a:rPr lang="en-CA" sz="2800" i="1" dirty="0" smtClean="0">
                <a:solidFill>
                  <a:schemeClr val="tx1"/>
                </a:solidFill>
                <a:latin typeface="Arial" pitchFamily="34" charset="0"/>
                <a:cs typeface="Arial" pitchFamily="34" charset="0"/>
              </a:rPr>
              <a:t> for support if needed</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Nunavut Sexual Health Statistics</a:t>
            </a:r>
            <a:endParaRPr lang="en-CA" dirty="0"/>
          </a:p>
        </p:txBody>
      </p:sp>
      <p:sp>
        <p:nvSpPr>
          <p:cNvPr id="5" name="Content Placeholder 4"/>
          <p:cNvSpPr>
            <a:spLocks noGrp="1"/>
          </p:cNvSpPr>
          <p:nvPr>
            <p:ph idx="1"/>
          </p:nvPr>
        </p:nvSpPr>
        <p:spPr/>
        <p:txBody>
          <a:bodyPr/>
          <a:lstStyle/>
          <a:p>
            <a:r>
              <a:rPr lang="en-CA" dirty="0" smtClean="0"/>
              <a:t>Most people support healthy sexuality education! </a:t>
            </a:r>
          </a:p>
          <a:p>
            <a:pPr lvl="1"/>
            <a:r>
              <a:rPr lang="en-CA" dirty="0" smtClean="0"/>
              <a:t>More than 8/10 mums and 9/10 adults</a:t>
            </a:r>
          </a:p>
          <a:p>
            <a:r>
              <a:rPr lang="en-CA" dirty="0" smtClean="0"/>
              <a:t>22/25 communities have condom dispensers up in their communities!</a:t>
            </a:r>
          </a:p>
          <a:p>
            <a:pPr lvl="1"/>
            <a:r>
              <a:rPr lang="en-CA" dirty="0" smtClean="0"/>
              <a:t>15/25 have more than one condom dispenser up (</a:t>
            </a:r>
            <a:r>
              <a:rPr lang="en-CA" dirty="0" err="1" smtClean="0"/>
              <a:t>Sanikiluaq</a:t>
            </a:r>
            <a:r>
              <a:rPr lang="en-CA" dirty="0" smtClean="0"/>
              <a:t> and </a:t>
            </a:r>
            <a:r>
              <a:rPr lang="en-CA" dirty="0" err="1" smtClean="0"/>
              <a:t>Igloolik</a:t>
            </a:r>
            <a:r>
              <a:rPr lang="en-CA" dirty="0" smtClean="0"/>
              <a:t> have 6 and Baker Lake has 8!)</a:t>
            </a:r>
          </a:p>
          <a:p>
            <a:pPr lvl="1"/>
            <a:endParaRPr lang="en-CA" dirty="0" smtClean="0"/>
          </a:p>
          <a:p>
            <a:endParaRPr lang="en-CA" dirty="0"/>
          </a:p>
        </p:txBody>
      </p:sp>
      <p:sp>
        <p:nvSpPr>
          <p:cNvPr id="4" name="TextBox 3"/>
          <p:cNvSpPr txBox="1"/>
          <p:nvPr/>
        </p:nvSpPr>
        <p:spPr>
          <a:xfrm>
            <a:off x="304800" y="6248400"/>
            <a:ext cx="3733800" cy="646331"/>
          </a:xfrm>
          <a:prstGeom prst="rect">
            <a:avLst/>
          </a:prstGeom>
          <a:noFill/>
        </p:spPr>
        <p:txBody>
          <a:bodyPr wrap="square" rtlCol="0">
            <a:spAutoFit/>
          </a:bodyPr>
          <a:lstStyle/>
          <a:p>
            <a:r>
              <a:rPr lang="en-CA" dirty="0" smtClean="0"/>
              <a:t>Nunavut Baseline LQAS Survey 2016, Sexual Health Program Records</a:t>
            </a:r>
            <a:endParaRPr lang="en-CA" dirty="0"/>
          </a:p>
        </p:txBody>
      </p:sp>
    </p:spTree>
    <p:extLst>
      <p:ext uri="{BB962C8B-B14F-4D97-AF65-F5344CB8AC3E}">
        <p14:creationId xmlns:p14="http://schemas.microsoft.com/office/powerpoint/2010/main" val="199293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are the most important sexual health issues in Nunavut? CHRs said:</a:t>
            </a:r>
            <a:endParaRPr lang="en-CA" dirty="0"/>
          </a:p>
        </p:txBody>
      </p:sp>
      <p:sp>
        <p:nvSpPr>
          <p:cNvPr id="4" name="Content Placeholder 3"/>
          <p:cNvSpPr>
            <a:spLocks noGrp="1"/>
          </p:cNvSpPr>
          <p:nvPr>
            <p:ph sz="half" idx="1"/>
          </p:nvPr>
        </p:nvSpPr>
        <p:spPr>
          <a:xfrm>
            <a:off x="457200" y="2057400"/>
            <a:ext cx="4038600" cy="4525963"/>
          </a:xfrm>
        </p:spPr>
        <p:txBody>
          <a:bodyPr/>
          <a:lstStyle/>
          <a:p>
            <a:r>
              <a:rPr lang="en-CA" dirty="0" smtClean="0"/>
              <a:t>STIs – especially syphilis</a:t>
            </a:r>
          </a:p>
          <a:p>
            <a:r>
              <a:rPr lang="en-CA" dirty="0" smtClean="0"/>
              <a:t>Pregnancy – especially teen and unplanned</a:t>
            </a:r>
          </a:p>
          <a:p>
            <a:r>
              <a:rPr lang="en-CA" dirty="0" smtClean="0"/>
              <a:t>Child sexual abuse</a:t>
            </a:r>
          </a:p>
          <a:p>
            <a:r>
              <a:rPr lang="en-CA" dirty="0" smtClean="0"/>
              <a:t>Multiple partners</a:t>
            </a:r>
          </a:p>
          <a:p>
            <a:r>
              <a:rPr lang="en-CA" dirty="0" smtClean="0"/>
              <a:t>Sexual violence – rape, unwanted touching</a:t>
            </a:r>
            <a:endParaRPr lang="en-CA" dirty="0"/>
          </a:p>
        </p:txBody>
      </p:sp>
      <p:sp>
        <p:nvSpPr>
          <p:cNvPr id="5" name="Content Placeholder 4"/>
          <p:cNvSpPr>
            <a:spLocks noGrp="1"/>
          </p:cNvSpPr>
          <p:nvPr>
            <p:ph sz="half" idx="2"/>
          </p:nvPr>
        </p:nvSpPr>
        <p:spPr>
          <a:xfrm>
            <a:off x="4648200" y="1981200"/>
            <a:ext cx="4038600" cy="4525963"/>
          </a:xfrm>
        </p:spPr>
        <p:txBody>
          <a:bodyPr/>
          <a:lstStyle/>
          <a:p>
            <a:r>
              <a:rPr lang="en-CA" dirty="0" smtClean="0"/>
              <a:t>Sex for money, housing, food, alcohol, or drugs</a:t>
            </a:r>
          </a:p>
          <a:p>
            <a:r>
              <a:rPr lang="en-CA" dirty="0" smtClean="0"/>
              <a:t>Parenting</a:t>
            </a:r>
          </a:p>
          <a:p>
            <a:r>
              <a:rPr lang="en-CA" dirty="0" smtClean="0"/>
              <a:t>Lack of sexual health education</a:t>
            </a:r>
          </a:p>
          <a:p>
            <a:r>
              <a:rPr lang="en-CA" dirty="0" smtClean="0"/>
              <a:t>Fatherhood – men aren’t sure how to be good Dads</a:t>
            </a:r>
            <a:endParaRPr lang="en-CA" dirty="0"/>
          </a:p>
        </p:txBody>
      </p:sp>
    </p:spTree>
    <p:extLst>
      <p:ext uri="{BB962C8B-B14F-4D97-AF65-F5344CB8AC3E}">
        <p14:creationId xmlns:p14="http://schemas.microsoft.com/office/powerpoint/2010/main" val="383458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sexual health? </a:t>
            </a:r>
            <a:br>
              <a:rPr lang="en-CA" dirty="0" smtClean="0"/>
            </a:br>
            <a:r>
              <a:rPr lang="en-CA" dirty="0" smtClean="0"/>
              <a:t>CHRs said:</a:t>
            </a:r>
            <a:endParaRPr lang="en-CA" dirty="0"/>
          </a:p>
        </p:txBody>
      </p:sp>
      <p:sp>
        <p:nvSpPr>
          <p:cNvPr id="3" name="Content Placeholder 2"/>
          <p:cNvSpPr>
            <a:spLocks noGrp="1"/>
          </p:cNvSpPr>
          <p:nvPr>
            <p:ph sz="half" idx="1"/>
          </p:nvPr>
        </p:nvSpPr>
        <p:spPr>
          <a:xfrm>
            <a:off x="457200" y="2057400"/>
            <a:ext cx="4038600" cy="4525963"/>
          </a:xfrm>
        </p:spPr>
        <p:txBody>
          <a:bodyPr/>
          <a:lstStyle/>
          <a:p>
            <a:pPr lvl="1">
              <a:buFont typeface="Arial" panose="020B0604020202020204" pitchFamily="34" charset="0"/>
              <a:buChar char="•"/>
            </a:pPr>
            <a:r>
              <a:rPr lang="en-CA" dirty="0" smtClean="0"/>
              <a:t>Family planning/ birth control</a:t>
            </a:r>
          </a:p>
          <a:p>
            <a:pPr lvl="1">
              <a:buFont typeface="Arial" panose="020B0604020202020204" pitchFamily="34" charset="0"/>
              <a:buChar char="•"/>
            </a:pPr>
            <a:r>
              <a:rPr lang="en-CA" dirty="0" smtClean="0"/>
              <a:t>Education</a:t>
            </a:r>
          </a:p>
          <a:p>
            <a:pPr lvl="1">
              <a:buFont typeface="Arial" panose="020B0604020202020204" pitchFamily="34" charset="0"/>
              <a:buChar char="•"/>
            </a:pPr>
            <a:r>
              <a:rPr lang="en-CA" dirty="0" smtClean="0"/>
              <a:t>Communication</a:t>
            </a:r>
          </a:p>
          <a:p>
            <a:pPr lvl="1">
              <a:buFont typeface="Arial" panose="020B0604020202020204" pitchFamily="34" charset="0"/>
              <a:buChar char="•"/>
            </a:pPr>
            <a:r>
              <a:rPr lang="en-CA" dirty="0" smtClean="0"/>
              <a:t>Confidence/ self-esteem</a:t>
            </a:r>
          </a:p>
          <a:p>
            <a:pPr lvl="1">
              <a:buFont typeface="Arial" panose="020B0604020202020204" pitchFamily="34" charset="0"/>
              <a:buChar char="•"/>
            </a:pPr>
            <a:r>
              <a:rPr lang="en-CA" dirty="0" smtClean="0"/>
              <a:t>Decision making</a:t>
            </a:r>
          </a:p>
          <a:p>
            <a:pPr lvl="1">
              <a:buFont typeface="Arial" panose="020B0604020202020204" pitchFamily="34" charset="0"/>
              <a:buChar char="•"/>
            </a:pPr>
            <a:r>
              <a:rPr lang="en-CA" dirty="0" smtClean="0"/>
              <a:t>Birth to death/ starts from a young age</a:t>
            </a:r>
          </a:p>
          <a:p>
            <a:pPr lvl="1">
              <a:buFont typeface="Arial" panose="020B0604020202020204" pitchFamily="34" charset="0"/>
              <a:buChar char="•"/>
            </a:pPr>
            <a:r>
              <a:rPr lang="en-CA" dirty="0" smtClean="0"/>
              <a:t>Respect – self and others</a:t>
            </a:r>
            <a:endParaRPr lang="en-CA" dirty="0"/>
          </a:p>
        </p:txBody>
      </p:sp>
      <p:sp>
        <p:nvSpPr>
          <p:cNvPr id="4" name="Content Placeholder 3"/>
          <p:cNvSpPr>
            <a:spLocks noGrp="1"/>
          </p:cNvSpPr>
          <p:nvPr>
            <p:ph sz="half" idx="2"/>
          </p:nvPr>
        </p:nvSpPr>
        <p:spPr>
          <a:xfrm>
            <a:off x="4648200" y="1981200"/>
            <a:ext cx="4038600" cy="4525963"/>
          </a:xfrm>
        </p:spPr>
        <p:txBody>
          <a:bodyPr/>
          <a:lstStyle/>
          <a:p>
            <a:pPr lvl="1">
              <a:buFont typeface="Arial" panose="020B0604020202020204" pitchFamily="34" charset="0"/>
              <a:buChar char="•"/>
            </a:pPr>
            <a:r>
              <a:rPr lang="en-CA" dirty="0" smtClean="0"/>
              <a:t>Body parts</a:t>
            </a:r>
          </a:p>
          <a:p>
            <a:pPr lvl="1">
              <a:buFont typeface="Arial" panose="020B0604020202020204" pitchFamily="34" charset="0"/>
              <a:buChar char="•"/>
            </a:pPr>
            <a:r>
              <a:rPr lang="en-CA" dirty="0" smtClean="0"/>
              <a:t>Feelings</a:t>
            </a:r>
          </a:p>
          <a:p>
            <a:pPr lvl="1">
              <a:buFont typeface="Arial" panose="020B0604020202020204" pitchFamily="34" charset="0"/>
              <a:buChar char="•"/>
            </a:pPr>
            <a:r>
              <a:rPr lang="en-CA" dirty="0" smtClean="0"/>
              <a:t>Trust</a:t>
            </a:r>
          </a:p>
          <a:p>
            <a:pPr lvl="1">
              <a:buFont typeface="Arial" panose="020B0604020202020204" pitchFamily="34" charset="0"/>
              <a:buChar char="•"/>
            </a:pPr>
            <a:r>
              <a:rPr lang="en-CA" dirty="0" smtClean="0"/>
              <a:t>Knowledge</a:t>
            </a:r>
          </a:p>
          <a:p>
            <a:pPr lvl="1">
              <a:buFont typeface="Arial" panose="020B0604020202020204" pitchFamily="34" charset="0"/>
              <a:buChar char="•"/>
            </a:pPr>
            <a:r>
              <a:rPr lang="en-CA" dirty="0" smtClean="0"/>
              <a:t>Values</a:t>
            </a:r>
          </a:p>
          <a:p>
            <a:pPr lvl="1">
              <a:buFont typeface="Arial" panose="020B0604020202020204" pitchFamily="34" charset="0"/>
              <a:buChar char="•"/>
            </a:pPr>
            <a:r>
              <a:rPr lang="en-CA" dirty="0" smtClean="0"/>
              <a:t>Who you’re attracted to</a:t>
            </a:r>
          </a:p>
          <a:p>
            <a:pPr lvl="1">
              <a:buFont typeface="Arial" panose="020B0604020202020204" pitchFamily="34" charset="0"/>
              <a:buChar char="•"/>
            </a:pPr>
            <a:r>
              <a:rPr lang="en-CA" dirty="0" smtClean="0"/>
              <a:t>Knowing your body</a:t>
            </a:r>
          </a:p>
          <a:p>
            <a:pPr lvl="1">
              <a:buFont typeface="Arial" panose="020B0604020202020204" pitchFamily="34" charset="0"/>
              <a:buChar char="•"/>
            </a:pPr>
            <a:r>
              <a:rPr lang="en-CA" dirty="0"/>
              <a:t>P</a:t>
            </a:r>
            <a:r>
              <a:rPr lang="en-CA" dirty="0" smtClean="0"/>
              <a:t>arenting</a:t>
            </a:r>
          </a:p>
          <a:p>
            <a:endParaRPr lang="en-CA" dirty="0"/>
          </a:p>
        </p:txBody>
      </p:sp>
    </p:spTree>
    <p:extLst>
      <p:ext uri="{BB962C8B-B14F-4D97-AF65-F5344CB8AC3E}">
        <p14:creationId xmlns:p14="http://schemas.microsoft.com/office/powerpoint/2010/main" val="2463893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4" y="0"/>
            <a:ext cx="8229600" cy="1143000"/>
          </a:xfrm>
        </p:spPr>
        <p:txBody>
          <a:bodyPr>
            <a:normAutofit/>
          </a:bodyPr>
          <a:lstStyle/>
          <a:p>
            <a:r>
              <a:rPr lang="en-CA" dirty="0" smtClean="0"/>
              <a:t>What is sexual health?</a:t>
            </a:r>
            <a:endParaRPr lang="en-CA" dirty="0"/>
          </a:p>
        </p:txBody>
      </p:sp>
      <p:sp>
        <p:nvSpPr>
          <p:cNvPr id="3" name="Content Placeholder 2"/>
          <p:cNvSpPr>
            <a:spLocks noGrp="1"/>
          </p:cNvSpPr>
          <p:nvPr>
            <p:ph idx="1"/>
          </p:nvPr>
        </p:nvSpPr>
        <p:spPr/>
        <p:txBody>
          <a:bodyPr/>
          <a:lstStyle/>
          <a:p>
            <a:endParaRPr lang="en-CA" dirty="0"/>
          </a:p>
        </p:txBody>
      </p:sp>
      <p:grpSp>
        <p:nvGrpSpPr>
          <p:cNvPr id="4" name="Group 3"/>
          <p:cNvGrpSpPr/>
          <p:nvPr/>
        </p:nvGrpSpPr>
        <p:grpSpPr>
          <a:xfrm>
            <a:off x="969315" y="954769"/>
            <a:ext cx="6913618" cy="5669089"/>
            <a:chOff x="1315981" y="1140527"/>
            <a:chExt cx="6913618" cy="5669089"/>
          </a:xfrm>
        </p:grpSpPr>
        <p:sp>
          <p:nvSpPr>
            <p:cNvPr id="5" name="Oval 4"/>
            <p:cNvSpPr>
              <a:spLocks noChangeArrowheads="1"/>
            </p:cNvSpPr>
            <p:nvPr/>
          </p:nvSpPr>
          <p:spPr bwMode="auto">
            <a:xfrm>
              <a:off x="2514600" y="1752600"/>
              <a:ext cx="4495800" cy="4724400"/>
            </a:xfrm>
            <a:prstGeom prst="ellipse">
              <a:avLst/>
            </a:prstGeom>
            <a:noFill/>
            <a:ln w="12700">
              <a:solidFill>
                <a:srgbClr val="000000"/>
              </a:solidFill>
              <a:round/>
              <a:headEnd/>
              <a:tailEnd/>
            </a:ln>
          </p:spPr>
          <p:txBody>
            <a:bodyPr wrap="none" anchor="ctr"/>
            <a:lstStyle/>
            <a:p>
              <a:endParaRPr lang="en-US"/>
            </a:p>
          </p:txBody>
        </p:sp>
        <p:sp>
          <p:nvSpPr>
            <p:cNvPr id="6" name="Rectangle 5"/>
            <p:cNvSpPr>
              <a:spLocks noChangeArrowheads="1"/>
            </p:cNvSpPr>
            <p:nvPr/>
          </p:nvSpPr>
          <p:spPr bwMode="auto">
            <a:xfrm>
              <a:off x="4229100" y="1140527"/>
              <a:ext cx="12954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Values – what is important to us</a:t>
              </a:r>
              <a:endParaRPr lang="en-US" sz="1800" dirty="0">
                <a:solidFill>
                  <a:srgbClr val="000000"/>
                </a:solidFill>
                <a:cs typeface="+mn-cs"/>
              </a:endParaRPr>
            </a:p>
          </p:txBody>
        </p:sp>
        <p:sp>
          <p:nvSpPr>
            <p:cNvPr id="7" name="Rectangle 6"/>
            <p:cNvSpPr>
              <a:spLocks noChangeArrowheads="1"/>
            </p:cNvSpPr>
            <p:nvPr/>
          </p:nvSpPr>
          <p:spPr bwMode="auto">
            <a:xfrm>
              <a:off x="2057400" y="2438400"/>
              <a:ext cx="1447800" cy="376238"/>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Relationships</a:t>
              </a:r>
              <a:endParaRPr lang="en-US" sz="1800" dirty="0">
                <a:solidFill>
                  <a:srgbClr val="000000"/>
                </a:solidFill>
                <a:cs typeface="+mn-cs"/>
              </a:endParaRPr>
            </a:p>
          </p:txBody>
        </p:sp>
        <p:sp>
          <p:nvSpPr>
            <p:cNvPr id="8" name="Rectangle 7"/>
            <p:cNvSpPr>
              <a:spLocks noChangeArrowheads="1"/>
            </p:cNvSpPr>
            <p:nvPr/>
          </p:nvSpPr>
          <p:spPr bwMode="auto">
            <a:xfrm>
              <a:off x="3962400" y="3639028"/>
              <a:ext cx="1828800" cy="951543"/>
            </a:xfrm>
            <a:prstGeom prst="rect">
              <a:avLst/>
            </a:prstGeom>
            <a:solidFill>
              <a:srgbClr val="333399"/>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2800" b="1" dirty="0" smtClean="0">
                  <a:cs typeface="+mn-cs"/>
                </a:rPr>
                <a:t>Sexual Health</a:t>
              </a:r>
              <a:endParaRPr lang="en-US" sz="2800" dirty="0">
                <a:cs typeface="+mn-cs"/>
              </a:endParaRPr>
            </a:p>
          </p:txBody>
        </p:sp>
        <p:sp>
          <p:nvSpPr>
            <p:cNvPr id="9" name="Rectangle 8"/>
            <p:cNvSpPr>
              <a:spLocks noChangeArrowheads="1"/>
            </p:cNvSpPr>
            <p:nvPr/>
          </p:nvSpPr>
          <p:spPr bwMode="auto">
            <a:xfrm>
              <a:off x="1315981" y="3435365"/>
              <a:ext cx="187072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en-US" sz="1800" b="1" dirty="0">
                  <a:solidFill>
                    <a:srgbClr val="000000"/>
                  </a:solidFill>
                  <a:cs typeface="+mn-cs"/>
                </a:rPr>
                <a:t>Body </a:t>
              </a:r>
              <a:r>
                <a:rPr lang="en-US" sz="1800" b="1" dirty="0" smtClean="0">
                  <a:solidFill>
                    <a:srgbClr val="000000"/>
                  </a:solidFill>
                  <a:cs typeface="+mn-cs"/>
                </a:rPr>
                <a:t>Image and Self-Esteem – how we feel about ourselves</a:t>
              </a:r>
              <a:endParaRPr lang="en-US" sz="1800" dirty="0">
                <a:solidFill>
                  <a:srgbClr val="000000"/>
                </a:solidFill>
                <a:cs typeface="+mn-cs"/>
              </a:endParaRPr>
            </a:p>
          </p:txBody>
        </p:sp>
        <p:sp>
          <p:nvSpPr>
            <p:cNvPr id="10" name="Rectangle 9"/>
            <p:cNvSpPr>
              <a:spLocks noChangeArrowheads="1"/>
            </p:cNvSpPr>
            <p:nvPr/>
          </p:nvSpPr>
          <p:spPr bwMode="auto">
            <a:xfrm>
              <a:off x="2057400" y="5105400"/>
              <a:ext cx="14478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a:solidFill>
                    <a:srgbClr val="000000"/>
                  </a:solidFill>
                  <a:cs typeface="+mn-cs"/>
                </a:rPr>
                <a:t>Physical </a:t>
              </a:r>
              <a:r>
                <a:rPr lang="en-US" sz="1800" b="1" dirty="0" smtClean="0">
                  <a:solidFill>
                    <a:srgbClr val="000000"/>
                  </a:solidFill>
                  <a:cs typeface="+mn-cs"/>
                </a:rPr>
                <a:t>Expression – sex</a:t>
              </a:r>
              <a:endParaRPr lang="en-US" sz="1800" dirty="0">
                <a:solidFill>
                  <a:srgbClr val="000000"/>
                </a:solidFill>
                <a:cs typeface="+mn-cs"/>
              </a:endParaRPr>
            </a:p>
          </p:txBody>
        </p:sp>
        <p:sp>
          <p:nvSpPr>
            <p:cNvPr id="11" name="Rectangle 10"/>
            <p:cNvSpPr>
              <a:spLocks noChangeArrowheads="1"/>
            </p:cNvSpPr>
            <p:nvPr/>
          </p:nvSpPr>
          <p:spPr bwMode="auto">
            <a:xfrm>
              <a:off x="6659562" y="3613936"/>
              <a:ext cx="1570037"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en-US" sz="1800" b="1" dirty="0" smtClean="0">
                  <a:solidFill>
                    <a:srgbClr val="000000"/>
                  </a:solidFill>
                  <a:cs typeface="+mn-cs"/>
                </a:rPr>
                <a:t>Anatomy and Physiology – body parts</a:t>
              </a:r>
              <a:endParaRPr lang="en-US" sz="1800" b="1" dirty="0">
                <a:solidFill>
                  <a:srgbClr val="000000"/>
                </a:solidFill>
                <a:cs typeface="+mn-cs"/>
              </a:endParaRPr>
            </a:p>
          </p:txBody>
        </p:sp>
        <p:sp>
          <p:nvSpPr>
            <p:cNvPr id="12" name="Rectangle 11"/>
            <p:cNvSpPr>
              <a:spLocks noChangeArrowheads="1"/>
            </p:cNvSpPr>
            <p:nvPr/>
          </p:nvSpPr>
          <p:spPr bwMode="auto">
            <a:xfrm>
              <a:off x="6057900" y="5105400"/>
              <a:ext cx="16764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Sexual orientation, gender roles, identity</a:t>
              </a:r>
              <a:endParaRPr lang="en-US" sz="1800" b="1" dirty="0">
                <a:solidFill>
                  <a:srgbClr val="000000"/>
                </a:solidFill>
                <a:cs typeface="+mn-cs"/>
              </a:endParaRPr>
            </a:p>
          </p:txBody>
        </p:sp>
        <p:sp>
          <p:nvSpPr>
            <p:cNvPr id="13" name="Rectangle 12"/>
            <p:cNvSpPr>
              <a:spLocks noChangeArrowheads="1"/>
            </p:cNvSpPr>
            <p:nvPr/>
          </p:nvSpPr>
          <p:spPr bwMode="auto">
            <a:xfrm>
              <a:off x="4140200" y="6165850"/>
              <a:ext cx="1600200" cy="643766"/>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Decision Making</a:t>
              </a:r>
              <a:endParaRPr lang="en-US" sz="1800" b="1" dirty="0">
                <a:solidFill>
                  <a:srgbClr val="000000"/>
                </a:solidFill>
                <a:cs typeface="+mn-cs"/>
              </a:endParaRPr>
            </a:p>
          </p:txBody>
        </p:sp>
        <p:sp>
          <p:nvSpPr>
            <p:cNvPr id="14" name="Line 13"/>
            <p:cNvSpPr>
              <a:spLocks noChangeShapeType="1"/>
            </p:cNvSpPr>
            <p:nvPr/>
          </p:nvSpPr>
          <p:spPr bwMode="auto">
            <a:xfrm>
              <a:off x="4876800" y="2362200"/>
              <a:ext cx="0" cy="1296988"/>
            </a:xfrm>
            <a:prstGeom prst="line">
              <a:avLst/>
            </a:prstGeom>
            <a:noFill/>
            <a:ln w="12700">
              <a:solidFill>
                <a:srgbClr val="000000"/>
              </a:solidFill>
              <a:round/>
              <a:headEnd/>
              <a:tailEnd/>
            </a:ln>
          </p:spPr>
          <p:txBody>
            <a:bodyPr wrap="none" anchor="ctr"/>
            <a:lstStyle/>
            <a:p>
              <a:endParaRPr lang="en-US"/>
            </a:p>
          </p:txBody>
        </p:sp>
        <p:sp>
          <p:nvSpPr>
            <p:cNvPr id="15" name="Line 14"/>
            <p:cNvSpPr>
              <a:spLocks noChangeShapeType="1"/>
            </p:cNvSpPr>
            <p:nvPr/>
          </p:nvSpPr>
          <p:spPr bwMode="auto">
            <a:xfrm>
              <a:off x="5943600" y="4114800"/>
              <a:ext cx="595313" cy="0"/>
            </a:xfrm>
            <a:prstGeom prst="line">
              <a:avLst/>
            </a:prstGeom>
            <a:noFill/>
            <a:ln w="12700">
              <a:solidFill>
                <a:srgbClr val="000000"/>
              </a:solidFill>
              <a:round/>
              <a:headEnd/>
              <a:tailEnd/>
            </a:ln>
          </p:spPr>
          <p:txBody>
            <a:bodyPr wrap="none" anchor="ctr"/>
            <a:lstStyle/>
            <a:p>
              <a:endParaRPr lang="en-US"/>
            </a:p>
          </p:txBody>
        </p:sp>
        <p:sp>
          <p:nvSpPr>
            <p:cNvPr id="16" name="Line 15"/>
            <p:cNvSpPr>
              <a:spLocks noChangeShapeType="1"/>
            </p:cNvSpPr>
            <p:nvPr/>
          </p:nvSpPr>
          <p:spPr bwMode="auto">
            <a:xfrm>
              <a:off x="3581400" y="3048000"/>
              <a:ext cx="831850" cy="603250"/>
            </a:xfrm>
            <a:prstGeom prst="line">
              <a:avLst/>
            </a:prstGeom>
            <a:noFill/>
            <a:ln w="12700">
              <a:solidFill>
                <a:srgbClr val="000000"/>
              </a:solidFill>
              <a:round/>
              <a:headEnd/>
              <a:tailEnd/>
            </a:ln>
          </p:spPr>
          <p:txBody>
            <a:bodyPr wrap="none" anchor="ctr"/>
            <a:lstStyle/>
            <a:p>
              <a:endParaRPr lang="en-US"/>
            </a:p>
          </p:txBody>
        </p:sp>
        <p:sp>
          <p:nvSpPr>
            <p:cNvPr id="17" name="Line 16"/>
            <p:cNvSpPr>
              <a:spLocks noChangeShapeType="1"/>
            </p:cNvSpPr>
            <p:nvPr/>
          </p:nvSpPr>
          <p:spPr bwMode="auto">
            <a:xfrm flipH="1">
              <a:off x="5334000" y="3048000"/>
              <a:ext cx="800100" cy="603250"/>
            </a:xfrm>
            <a:prstGeom prst="line">
              <a:avLst/>
            </a:prstGeom>
            <a:noFill/>
            <a:ln w="12700">
              <a:solidFill>
                <a:srgbClr val="000000"/>
              </a:solidFill>
              <a:round/>
              <a:headEnd/>
              <a:tailEnd/>
            </a:ln>
          </p:spPr>
          <p:txBody>
            <a:bodyPr wrap="none" anchor="ctr"/>
            <a:lstStyle/>
            <a:p>
              <a:endParaRPr lang="en-US"/>
            </a:p>
          </p:txBody>
        </p:sp>
        <p:sp>
          <p:nvSpPr>
            <p:cNvPr id="18" name="Line 17"/>
            <p:cNvSpPr>
              <a:spLocks noChangeShapeType="1"/>
            </p:cNvSpPr>
            <p:nvPr/>
          </p:nvSpPr>
          <p:spPr bwMode="auto">
            <a:xfrm flipV="1">
              <a:off x="3733800" y="4648200"/>
              <a:ext cx="609600" cy="457200"/>
            </a:xfrm>
            <a:prstGeom prst="line">
              <a:avLst/>
            </a:prstGeom>
            <a:noFill/>
            <a:ln w="12700">
              <a:solidFill>
                <a:srgbClr val="000000"/>
              </a:solidFill>
              <a:round/>
              <a:headEnd/>
              <a:tailEnd/>
            </a:ln>
          </p:spPr>
          <p:txBody>
            <a:bodyPr wrap="none" anchor="ctr"/>
            <a:lstStyle/>
            <a:p>
              <a:endParaRPr lang="en-US"/>
            </a:p>
          </p:txBody>
        </p:sp>
        <p:sp>
          <p:nvSpPr>
            <p:cNvPr id="19" name="Line 18"/>
            <p:cNvSpPr>
              <a:spLocks noChangeShapeType="1"/>
            </p:cNvSpPr>
            <p:nvPr/>
          </p:nvSpPr>
          <p:spPr bwMode="auto">
            <a:xfrm>
              <a:off x="5257800" y="4648200"/>
              <a:ext cx="685800" cy="457200"/>
            </a:xfrm>
            <a:prstGeom prst="line">
              <a:avLst/>
            </a:prstGeom>
            <a:noFill/>
            <a:ln w="12700">
              <a:solidFill>
                <a:srgbClr val="000000"/>
              </a:solidFill>
              <a:round/>
              <a:headEnd/>
              <a:tailEnd/>
            </a:ln>
          </p:spPr>
          <p:txBody>
            <a:bodyPr wrap="none" anchor="ctr"/>
            <a:lstStyle/>
            <a:p>
              <a:endParaRPr lang="en-US"/>
            </a:p>
          </p:txBody>
        </p:sp>
        <p:sp>
          <p:nvSpPr>
            <p:cNvPr id="20" name="Line 19"/>
            <p:cNvSpPr>
              <a:spLocks noChangeShapeType="1"/>
            </p:cNvSpPr>
            <p:nvPr/>
          </p:nvSpPr>
          <p:spPr bwMode="auto">
            <a:xfrm>
              <a:off x="4876800" y="4648200"/>
              <a:ext cx="0" cy="1296988"/>
            </a:xfrm>
            <a:prstGeom prst="line">
              <a:avLst/>
            </a:prstGeom>
            <a:noFill/>
            <a:ln w="12700">
              <a:solidFill>
                <a:srgbClr val="000000"/>
              </a:solidFill>
              <a:round/>
              <a:headEnd/>
              <a:tailEnd/>
            </a:ln>
          </p:spPr>
          <p:txBody>
            <a:bodyPr wrap="none" anchor="ctr"/>
            <a:lstStyle/>
            <a:p>
              <a:endParaRPr lang="en-US"/>
            </a:p>
          </p:txBody>
        </p:sp>
        <p:sp>
          <p:nvSpPr>
            <p:cNvPr id="21" name="Rectangle 20"/>
            <p:cNvSpPr>
              <a:spLocks noChangeArrowheads="1"/>
            </p:cNvSpPr>
            <p:nvPr/>
          </p:nvSpPr>
          <p:spPr bwMode="auto">
            <a:xfrm>
              <a:off x="5843798" y="2166136"/>
              <a:ext cx="20574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Communication – how we talk to others</a:t>
              </a:r>
              <a:endParaRPr lang="en-US" sz="1800" dirty="0">
                <a:solidFill>
                  <a:srgbClr val="000000"/>
                </a:solidFill>
                <a:cs typeface="+mn-cs"/>
              </a:endParaRPr>
            </a:p>
          </p:txBody>
        </p:sp>
        <p:sp>
          <p:nvSpPr>
            <p:cNvPr id="22" name="Line 21"/>
            <p:cNvSpPr>
              <a:spLocks noChangeShapeType="1"/>
            </p:cNvSpPr>
            <p:nvPr/>
          </p:nvSpPr>
          <p:spPr bwMode="auto">
            <a:xfrm>
              <a:off x="3200400" y="4114800"/>
              <a:ext cx="595313" cy="0"/>
            </a:xfrm>
            <a:prstGeom prst="line">
              <a:avLst/>
            </a:prstGeom>
            <a:noFill/>
            <a:ln w="12700">
              <a:solidFill>
                <a:srgbClr val="000000"/>
              </a:solidFill>
              <a:round/>
              <a:headEnd/>
              <a:tailEnd/>
            </a:ln>
          </p:spPr>
          <p:txBody>
            <a:bodyPr wrap="none" anchor="ctr"/>
            <a:lstStyle/>
            <a:p>
              <a:endParaRPr lang="en-US"/>
            </a:p>
          </p:txBody>
        </p:sp>
      </p:grpSp>
    </p:spTree>
    <p:extLst>
      <p:ext uri="{BB962C8B-B14F-4D97-AF65-F5344CB8AC3E}">
        <p14:creationId xmlns:p14="http://schemas.microsoft.com/office/powerpoint/2010/main" val="963235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 Sex</a:t>
            </a:r>
            <a:endParaRPr lang="en-CA" dirty="0"/>
          </a:p>
        </p:txBody>
      </p:sp>
      <p:sp>
        <p:nvSpPr>
          <p:cNvPr id="3" name="Content Placeholder 2"/>
          <p:cNvSpPr>
            <a:spLocks noGrp="1"/>
          </p:cNvSpPr>
          <p:nvPr>
            <p:ph idx="1"/>
          </p:nvPr>
        </p:nvSpPr>
        <p:spPr/>
        <p:txBody>
          <a:bodyPr/>
          <a:lstStyle/>
          <a:p>
            <a:r>
              <a:rPr lang="en-CA" dirty="0" smtClean="0"/>
              <a:t>Categories that people are assigned at birth based on body parts (male, female) </a:t>
            </a:r>
          </a:p>
          <a:p>
            <a:r>
              <a:rPr lang="en-CA" dirty="0" smtClean="0"/>
              <a:t>Sexual activity/ intercourse</a:t>
            </a:r>
          </a:p>
          <a:p>
            <a:pPr marL="0" indent="0">
              <a:buNone/>
            </a:pPr>
            <a:endParaRPr lang="en-CA" dirty="0"/>
          </a:p>
        </p:txBody>
      </p:sp>
    </p:spTree>
    <p:extLst>
      <p:ext uri="{BB962C8B-B14F-4D97-AF65-F5344CB8AC3E}">
        <p14:creationId xmlns:p14="http://schemas.microsoft.com/office/powerpoint/2010/main" val="593134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 Sexuality/ Sexual Health</a:t>
            </a:r>
            <a:endParaRPr lang="en-CA" dirty="0"/>
          </a:p>
        </p:txBody>
      </p:sp>
      <p:sp>
        <p:nvSpPr>
          <p:cNvPr id="3" name="Content Placeholder 2"/>
          <p:cNvSpPr>
            <a:spLocks noGrp="1"/>
          </p:cNvSpPr>
          <p:nvPr>
            <p:ph idx="1"/>
          </p:nvPr>
        </p:nvSpPr>
        <p:spPr/>
        <p:txBody>
          <a:bodyPr>
            <a:normAutofit/>
          </a:bodyPr>
          <a:lstStyle/>
          <a:p>
            <a:r>
              <a:rPr lang="en-CA" dirty="0" smtClean="0"/>
              <a:t>How we feel about ourselves (self-esteem)</a:t>
            </a:r>
          </a:p>
          <a:p>
            <a:r>
              <a:rPr lang="en-CA" dirty="0" smtClean="0"/>
              <a:t>How we think we should behave as males or females (gender expression)</a:t>
            </a:r>
          </a:p>
          <a:p>
            <a:r>
              <a:rPr lang="en-CA" dirty="0" smtClean="0"/>
              <a:t>Who we love (sexual orientation)</a:t>
            </a:r>
          </a:p>
          <a:p>
            <a:r>
              <a:rPr lang="en-CA" dirty="0" smtClean="0"/>
              <a:t>How we think about sex – values, attitudes, desires</a:t>
            </a:r>
          </a:p>
          <a:p>
            <a:r>
              <a:rPr lang="en-CA" dirty="0" smtClean="0"/>
              <a:t>Overall well-being – not just STIs and unplanned pregnancy!</a:t>
            </a:r>
          </a:p>
          <a:p>
            <a:endParaRPr lang="en-CA" dirty="0" smtClean="0"/>
          </a:p>
          <a:p>
            <a:endParaRPr lang="en-CA" dirty="0"/>
          </a:p>
        </p:txBody>
      </p:sp>
    </p:spTree>
    <p:extLst>
      <p:ext uri="{BB962C8B-B14F-4D97-AF65-F5344CB8AC3E}">
        <p14:creationId xmlns:p14="http://schemas.microsoft.com/office/powerpoint/2010/main" val="212577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other words…</a:t>
            </a:r>
            <a:endParaRPr lang="en-CA" dirty="0"/>
          </a:p>
        </p:txBody>
      </p:sp>
      <p:sp>
        <p:nvSpPr>
          <p:cNvPr id="3" name="Content Placeholder 2"/>
          <p:cNvSpPr>
            <a:spLocks noGrp="1"/>
          </p:cNvSpPr>
          <p:nvPr>
            <p:ph idx="1"/>
          </p:nvPr>
        </p:nvSpPr>
        <p:spPr/>
        <p:txBody>
          <a:bodyPr/>
          <a:lstStyle/>
          <a:p>
            <a:r>
              <a:rPr lang="en-CA" dirty="0" smtClean="0"/>
              <a:t>Sex is an act or a body part</a:t>
            </a:r>
          </a:p>
          <a:p>
            <a:r>
              <a:rPr lang="en-CA" dirty="0" smtClean="0"/>
              <a:t>Sexuality and sexual health are about being human and general well-being.</a:t>
            </a:r>
          </a:p>
          <a:p>
            <a:r>
              <a:rPr lang="en-CA" b="1" dirty="0" smtClean="0"/>
              <a:t>We teach sexuality education and sexual health education!</a:t>
            </a:r>
            <a:endParaRPr lang="en-CA" dirty="0"/>
          </a:p>
        </p:txBody>
      </p:sp>
    </p:spTree>
    <p:extLst>
      <p:ext uri="{BB962C8B-B14F-4D97-AF65-F5344CB8AC3E}">
        <p14:creationId xmlns:p14="http://schemas.microsoft.com/office/powerpoint/2010/main" val="17195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do we need to start talking about sexuality when children are young?</a:t>
            </a:r>
            <a:endParaRPr lang="en-CA" dirty="0"/>
          </a:p>
        </p:txBody>
      </p:sp>
      <p:sp>
        <p:nvSpPr>
          <p:cNvPr id="3" name="Content Placeholder 2"/>
          <p:cNvSpPr>
            <a:spLocks noGrp="1"/>
          </p:cNvSpPr>
          <p:nvPr>
            <p:ph idx="1"/>
          </p:nvPr>
        </p:nvSpPr>
        <p:spPr/>
        <p:txBody>
          <a:bodyPr/>
          <a:lstStyle/>
          <a:p>
            <a:r>
              <a:rPr lang="en-CA" dirty="0" smtClean="0"/>
              <a:t>Because sexuality is about communication, relationships, feelings, and self-esteem.</a:t>
            </a:r>
          </a:p>
          <a:p>
            <a:r>
              <a:rPr lang="en-CA" dirty="0" smtClean="0"/>
              <a:t>When we talk about communication, relationships, feelings, and self-esteem at a young age, children learn how to behave as adults.</a:t>
            </a:r>
            <a:endParaRPr lang="en-CA" dirty="0"/>
          </a:p>
        </p:txBody>
      </p:sp>
    </p:spTree>
    <p:extLst>
      <p:ext uri="{BB962C8B-B14F-4D97-AF65-F5344CB8AC3E}">
        <p14:creationId xmlns:p14="http://schemas.microsoft.com/office/powerpoint/2010/main" val="4199171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1996566" y="1600200"/>
            <a:ext cx="4229056" cy="36004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899592" y="3237101"/>
            <a:ext cx="1557880" cy="523220"/>
          </a:xfrm>
          <a:prstGeom prst="rect">
            <a:avLst/>
          </a:prstGeom>
          <a:noFill/>
        </p:spPr>
        <p:txBody>
          <a:bodyPr wrap="square" rtlCol="0">
            <a:spAutoFit/>
          </a:bodyPr>
          <a:lstStyle/>
          <a:p>
            <a:r>
              <a:rPr lang="en-CA" sz="2800" dirty="0" smtClean="0"/>
              <a:t>Thoughts</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a:buNone/>
            </a:pPr>
            <a:endParaRPr lang="en-CA" sz="2800" dirty="0"/>
          </a:p>
        </p:txBody>
      </p:sp>
      <p:sp>
        <p:nvSpPr>
          <p:cNvPr id="7" name="TextBox 6"/>
          <p:cNvSpPr txBox="1"/>
          <p:nvPr/>
        </p:nvSpPr>
        <p:spPr>
          <a:xfrm>
            <a:off x="5580112" y="3173106"/>
            <a:ext cx="2907712" cy="523220"/>
          </a:xfrm>
          <a:prstGeom prst="rect">
            <a:avLst/>
          </a:prstGeom>
          <a:noFill/>
        </p:spPr>
        <p:txBody>
          <a:bodyPr wrap="square" rtlCol="0">
            <a:spAutoFit/>
          </a:bodyPr>
          <a:lstStyle/>
          <a:p>
            <a:r>
              <a:rPr lang="en-CA" sz="2800" dirty="0" smtClean="0"/>
              <a:t>Feelings </a:t>
            </a:r>
            <a:endParaRPr lang="en-CA" sz="2800" dirty="0"/>
          </a:p>
        </p:txBody>
      </p:sp>
      <p:sp>
        <p:nvSpPr>
          <p:cNvPr id="8" name="TextBox 7"/>
          <p:cNvSpPr txBox="1"/>
          <p:nvPr/>
        </p:nvSpPr>
        <p:spPr>
          <a:xfrm>
            <a:off x="3169818" y="5472583"/>
            <a:ext cx="1882552" cy="523220"/>
          </a:xfrm>
          <a:prstGeom prst="rect">
            <a:avLst/>
          </a:prstGeom>
          <a:noFill/>
        </p:spPr>
        <p:txBody>
          <a:bodyPr wrap="square" rtlCol="0">
            <a:spAutoFit/>
          </a:bodyPr>
          <a:lstStyle/>
          <a:p>
            <a:r>
              <a:rPr lang="en-CA" sz="2800" dirty="0" smtClean="0"/>
              <a:t>Behaviours</a:t>
            </a:r>
            <a:endParaRPr lang="en-CA" sz="2800" dirty="0"/>
          </a:p>
        </p:txBody>
      </p:sp>
      <p:sp>
        <p:nvSpPr>
          <p:cNvPr id="3" name="Curved Down Arrow 2"/>
          <p:cNvSpPr/>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urved Left Arrow 8"/>
          <p:cNvSpPr/>
          <p:nvPr/>
        </p:nvSpPr>
        <p:spPr>
          <a:xfrm rot="1759648">
            <a:off x="5857000" y="4144304"/>
            <a:ext cx="1372887" cy="2656558"/>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266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1996566" y="1600200"/>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899592" y="2707902"/>
            <a:ext cx="1557880" cy="1384995"/>
          </a:xfrm>
          <a:prstGeom prst="rect">
            <a:avLst/>
          </a:prstGeom>
          <a:noFill/>
        </p:spPr>
        <p:txBody>
          <a:bodyPr wrap="square" rtlCol="0">
            <a:spAutoFit/>
          </a:bodyPr>
          <a:lstStyle/>
          <a:p>
            <a:r>
              <a:rPr lang="en-CA" sz="2800" dirty="0" smtClean="0"/>
              <a:t>I’m ugly and stupid.</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a:buNone/>
            </a:pPr>
            <a:endParaRPr lang="en-CA" sz="2800" dirty="0"/>
          </a:p>
        </p:txBody>
      </p:sp>
      <p:sp>
        <p:nvSpPr>
          <p:cNvPr id="7" name="TextBox 6"/>
          <p:cNvSpPr txBox="1"/>
          <p:nvPr/>
        </p:nvSpPr>
        <p:spPr>
          <a:xfrm>
            <a:off x="6225622" y="2847087"/>
            <a:ext cx="2907712" cy="1815882"/>
          </a:xfrm>
          <a:prstGeom prst="rect">
            <a:avLst/>
          </a:prstGeom>
          <a:noFill/>
        </p:spPr>
        <p:txBody>
          <a:bodyPr wrap="square" rtlCol="0">
            <a:spAutoFit/>
          </a:bodyPr>
          <a:lstStyle/>
          <a:p>
            <a:r>
              <a:rPr lang="en-CA" sz="2800" dirty="0"/>
              <a:t>No one will ever love me. </a:t>
            </a:r>
            <a:r>
              <a:rPr lang="en-CA" sz="2800" dirty="0" smtClean="0"/>
              <a:t>I don’t deserve a good relationship. </a:t>
            </a:r>
            <a:endParaRPr lang="en-CA" sz="2800" dirty="0"/>
          </a:p>
        </p:txBody>
      </p:sp>
      <p:sp>
        <p:nvSpPr>
          <p:cNvPr id="8" name="TextBox 7"/>
          <p:cNvSpPr txBox="1"/>
          <p:nvPr/>
        </p:nvSpPr>
        <p:spPr>
          <a:xfrm>
            <a:off x="457200" y="5397222"/>
            <a:ext cx="8229600" cy="1384995"/>
          </a:xfrm>
          <a:prstGeom prst="rect">
            <a:avLst/>
          </a:prstGeom>
          <a:noFill/>
        </p:spPr>
        <p:txBody>
          <a:bodyPr wrap="square" rtlCol="0">
            <a:spAutoFit/>
          </a:bodyPr>
          <a:lstStyle/>
          <a:p>
            <a:r>
              <a:rPr lang="en-CA" sz="2800" dirty="0" smtClean="0"/>
              <a:t>I’ll stay in this relationship, even though he/ she hurts me and won’t agree to use a condom, because it’s what I deserve and the best I can get.</a:t>
            </a:r>
            <a:endParaRPr lang="en-CA" sz="2800" dirty="0"/>
          </a:p>
        </p:txBody>
      </p:sp>
      <p:sp>
        <p:nvSpPr>
          <p:cNvPr id="10" name="Curved Down Arrow 9"/>
          <p:cNvSpPr/>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Curved Left Arrow 10"/>
          <p:cNvSpPr/>
          <p:nvPr/>
        </p:nvSpPr>
        <p:spPr>
          <a:xfrm rot="441954">
            <a:off x="8384285" y="4608917"/>
            <a:ext cx="605031" cy="118336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1526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a:t>
            </a:r>
            <a:endParaRPr lang="en-CA" dirty="0"/>
          </a:p>
        </p:txBody>
      </p:sp>
      <p:sp>
        <p:nvSpPr>
          <p:cNvPr id="3" name="Content Placeholder 2"/>
          <p:cNvSpPr>
            <a:spLocks noGrp="1"/>
          </p:cNvSpPr>
          <p:nvPr>
            <p:ph idx="1"/>
          </p:nvPr>
        </p:nvSpPr>
        <p:spPr/>
        <p:txBody>
          <a:bodyPr>
            <a:normAutofit/>
          </a:bodyPr>
          <a:lstStyle/>
          <a:p>
            <a:r>
              <a:rPr lang="en-CA" dirty="0" smtClean="0"/>
              <a:t>Sexual health in Nunavut</a:t>
            </a:r>
          </a:p>
          <a:p>
            <a:r>
              <a:rPr lang="en-CA" dirty="0" smtClean="0"/>
              <a:t>What is sexual health?</a:t>
            </a:r>
          </a:p>
          <a:p>
            <a:r>
              <a:rPr lang="en-CA" dirty="0" smtClean="0"/>
              <a:t>Why should we talk about sexual health?</a:t>
            </a:r>
          </a:p>
          <a:p>
            <a:r>
              <a:rPr lang="en-CA" dirty="0" smtClean="0"/>
              <a:t>Sexuality values</a:t>
            </a:r>
          </a:p>
          <a:p>
            <a:r>
              <a:rPr lang="en-CA" dirty="0" smtClean="0"/>
              <a:t>Age-appropriate sexual health education</a:t>
            </a:r>
          </a:p>
          <a:p>
            <a:r>
              <a:rPr lang="en-CA" dirty="0"/>
              <a:t>Best ways to teach sexual health</a:t>
            </a:r>
          </a:p>
          <a:p>
            <a:r>
              <a:rPr lang="en-CA" dirty="0" smtClean="0"/>
              <a:t>Tips and tools for teaching sexual health</a:t>
            </a:r>
            <a:endParaRPr lang="en-CA" dirty="0"/>
          </a:p>
        </p:txBody>
      </p:sp>
    </p:spTree>
    <p:extLst>
      <p:ext uri="{BB962C8B-B14F-4D97-AF65-F5344CB8AC3E}">
        <p14:creationId xmlns:p14="http://schemas.microsoft.com/office/powerpoint/2010/main" val="23552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2457472" y="2103177"/>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664458" y="2311045"/>
            <a:ext cx="2611397" cy="2246769"/>
          </a:xfrm>
          <a:prstGeom prst="rect">
            <a:avLst/>
          </a:prstGeom>
          <a:noFill/>
        </p:spPr>
        <p:txBody>
          <a:bodyPr wrap="square" rtlCol="0">
            <a:spAutoFit/>
          </a:bodyPr>
          <a:lstStyle/>
          <a:p>
            <a:r>
              <a:rPr lang="en-CA" sz="2800" dirty="0" smtClean="0"/>
              <a:t>Boys are strong. Strength means not crying, and never showing weakness.</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a:buNone/>
            </a:pPr>
            <a:endParaRPr lang="en-CA" sz="2800" dirty="0"/>
          </a:p>
        </p:txBody>
      </p:sp>
      <p:sp>
        <p:nvSpPr>
          <p:cNvPr id="7" name="TextBox 6"/>
          <p:cNvSpPr txBox="1"/>
          <p:nvPr/>
        </p:nvSpPr>
        <p:spPr>
          <a:xfrm>
            <a:off x="6225622" y="2847087"/>
            <a:ext cx="2907712" cy="1384995"/>
          </a:xfrm>
          <a:prstGeom prst="rect">
            <a:avLst/>
          </a:prstGeom>
          <a:noFill/>
        </p:spPr>
        <p:txBody>
          <a:bodyPr wrap="square" rtlCol="0">
            <a:spAutoFit/>
          </a:bodyPr>
          <a:lstStyle/>
          <a:p>
            <a:r>
              <a:rPr lang="en-CA" sz="2800" dirty="0" smtClean="0"/>
              <a:t>I can’t cry, I can’t be vulnerable, but I’m hurting. </a:t>
            </a:r>
            <a:endParaRPr lang="en-CA" sz="2800" dirty="0"/>
          </a:p>
        </p:txBody>
      </p:sp>
      <p:sp>
        <p:nvSpPr>
          <p:cNvPr id="8" name="TextBox 7"/>
          <p:cNvSpPr txBox="1"/>
          <p:nvPr/>
        </p:nvSpPr>
        <p:spPr>
          <a:xfrm>
            <a:off x="2121142" y="5807610"/>
            <a:ext cx="4901716" cy="954107"/>
          </a:xfrm>
          <a:prstGeom prst="rect">
            <a:avLst/>
          </a:prstGeom>
          <a:noFill/>
        </p:spPr>
        <p:txBody>
          <a:bodyPr wrap="square" rtlCol="0">
            <a:spAutoFit/>
          </a:bodyPr>
          <a:lstStyle/>
          <a:p>
            <a:r>
              <a:rPr lang="en-CA" sz="2800" dirty="0"/>
              <a:t>Drinking to numb </a:t>
            </a:r>
            <a:r>
              <a:rPr lang="en-CA" sz="2800" dirty="0" smtClean="0"/>
              <a:t>pain and hurt. </a:t>
            </a:r>
          </a:p>
          <a:p>
            <a:r>
              <a:rPr lang="en-CA" sz="2800" dirty="0" smtClean="0"/>
              <a:t>Violence, anger, frustration. </a:t>
            </a:r>
            <a:endParaRPr lang="en-CA" sz="2800" dirty="0"/>
          </a:p>
        </p:txBody>
      </p:sp>
      <p:sp>
        <p:nvSpPr>
          <p:cNvPr id="9" name="Curved Down Arrow 8"/>
          <p:cNvSpPr/>
          <p:nvPr/>
        </p:nvSpPr>
        <p:spPr>
          <a:xfrm>
            <a:off x="3176748" y="1143000"/>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Left Arrow 9"/>
          <p:cNvSpPr/>
          <p:nvPr/>
        </p:nvSpPr>
        <p:spPr>
          <a:xfrm rot="1759648">
            <a:off x="7273936" y="4497911"/>
            <a:ext cx="811084" cy="220657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5081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42973" y="1886112"/>
            <a:ext cx="2818655" cy="2677656"/>
          </a:xfrm>
          <a:prstGeom prst="rect">
            <a:avLst/>
          </a:prstGeom>
          <a:noFill/>
        </p:spPr>
        <p:txBody>
          <a:bodyPr wrap="square" rtlCol="0">
            <a:spAutoFit/>
          </a:bodyPr>
          <a:lstStyle/>
          <a:p>
            <a:r>
              <a:rPr lang="en-CA" sz="2800" dirty="0" smtClean="0"/>
              <a:t>Sex is dirty and something I’m not supposed to do. The words are shameful and embarrassing. </a:t>
            </a:r>
            <a:endParaRPr lang="en-CA" sz="2800" dirty="0"/>
          </a:p>
        </p:txBody>
      </p:sp>
      <p:sp>
        <p:nvSpPr>
          <p:cNvPr id="7" name="TextBox 6"/>
          <p:cNvSpPr txBox="1"/>
          <p:nvPr/>
        </p:nvSpPr>
        <p:spPr>
          <a:xfrm>
            <a:off x="6012160" y="2305982"/>
            <a:ext cx="2907712" cy="2246769"/>
          </a:xfrm>
          <a:prstGeom prst="rect">
            <a:avLst/>
          </a:prstGeom>
          <a:noFill/>
        </p:spPr>
        <p:txBody>
          <a:bodyPr wrap="square" rtlCol="0">
            <a:spAutoFit/>
          </a:bodyPr>
          <a:lstStyle/>
          <a:p>
            <a:r>
              <a:rPr lang="en-CA" sz="2800" dirty="0" smtClean="0"/>
              <a:t>I’m ashamed of the way I feel. I feel like I can’t talk to anyone about this.  </a:t>
            </a:r>
            <a:endParaRPr lang="en-CA" sz="2800" dirty="0"/>
          </a:p>
        </p:txBody>
      </p:sp>
      <p:sp>
        <p:nvSpPr>
          <p:cNvPr id="8" name="TextBox 7"/>
          <p:cNvSpPr txBox="1"/>
          <p:nvPr/>
        </p:nvSpPr>
        <p:spPr>
          <a:xfrm>
            <a:off x="750404" y="5494527"/>
            <a:ext cx="7643192" cy="1384995"/>
          </a:xfrm>
          <a:prstGeom prst="rect">
            <a:avLst/>
          </a:prstGeom>
          <a:noFill/>
        </p:spPr>
        <p:txBody>
          <a:bodyPr wrap="square" rtlCol="0">
            <a:spAutoFit/>
          </a:bodyPr>
          <a:lstStyle/>
          <a:p>
            <a:r>
              <a:rPr lang="en-CA" sz="2800" dirty="0" smtClean="0"/>
              <a:t>I can’t ask my parents for advice. I can’t talk to my partner about using a condom. I can’t ask a nurse about getting an STI test. </a:t>
            </a:r>
            <a:endParaRPr lang="en-CA" sz="2800" dirty="0"/>
          </a:p>
        </p:txBody>
      </p:sp>
      <p:sp>
        <p:nvSpPr>
          <p:cNvPr id="9" name="Curved Down Arrow 8"/>
          <p:cNvSpPr/>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Left Arrow 9"/>
          <p:cNvSpPr/>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0995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the thoughts</a:t>
            </a:r>
            <a:endParaRPr lang="en-CA" dirty="0"/>
          </a:p>
        </p:txBody>
      </p:sp>
      <p:sp>
        <p:nvSpPr>
          <p:cNvPr id="3" name="Content Placeholder 2"/>
          <p:cNvSpPr>
            <a:spLocks noGrp="1"/>
          </p:cNvSpPr>
          <p:nvPr>
            <p:ph idx="1"/>
          </p:nvPr>
        </p:nvSpPr>
        <p:spPr/>
        <p:txBody>
          <a:bodyPr/>
          <a:lstStyle/>
          <a:p>
            <a:pPr marL="0" indent="0">
              <a:buNone/>
            </a:pPr>
            <a:r>
              <a:rPr lang="en-CA" dirty="0" smtClean="0"/>
              <a:t>What can CHRs and other health educators do?</a:t>
            </a:r>
          </a:p>
          <a:p>
            <a:r>
              <a:rPr lang="en-CA" dirty="0" smtClean="0"/>
              <a:t>Talk about the “extras” – self-esteem, body image, communication, relationships, feelings. </a:t>
            </a:r>
          </a:p>
          <a:p>
            <a:r>
              <a:rPr lang="en-CA" dirty="0" smtClean="0"/>
              <a:t>From a young age, tell children they are good and smart and deserve good things.</a:t>
            </a:r>
          </a:p>
          <a:p>
            <a:r>
              <a:rPr lang="en-CA" dirty="0" smtClean="0"/>
              <a:t>Talk about “sexual health” in all sorts of places – not just sexual health class</a:t>
            </a:r>
            <a:r>
              <a:rPr lang="en-CA" dirty="0" smtClean="0"/>
              <a:t>.</a:t>
            </a:r>
          </a:p>
          <a:p>
            <a:pPr marL="0" indent="0">
              <a:buNone/>
            </a:pPr>
            <a:endParaRPr lang="en-CA" dirty="0" smtClean="0"/>
          </a:p>
          <a:p>
            <a:pPr lvl="1"/>
            <a:endParaRPr lang="en-CA" dirty="0"/>
          </a:p>
        </p:txBody>
      </p:sp>
    </p:spTree>
    <p:extLst>
      <p:ext uri="{BB962C8B-B14F-4D97-AF65-F5344CB8AC3E}">
        <p14:creationId xmlns:p14="http://schemas.microsoft.com/office/powerpoint/2010/main" val="31009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228600" y="2200623"/>
            <a:ext cx="2819400" cy="2677656"/>
          </a:xfrm>
          <a:prstGeom prst="rect">
            <a:avLst/>
          </a:prstGeom>
          <a:noFill/>
        </p:spPr>
        <p:txBody>
          <a:bodyPr wrap="square" rtlCol="0">
            <a:spAutoFit/>
          </a:bodyPr>
          <a:lstStyle/>
          <a:p>
            <a:r>
              <a:rPr lang="en-CA" sz="2800" dirty="0" smtClean="0"/>
              <a:t>I’m smart. I deserve good things. My parent/ teacher/ neighbour told me so.</a:t>
            </a:r>
            <a:endParaRPr lang="en-CA" sz="2800" dirty="0"/>
          </a:p>
        </p:txBody>
      </p:sp>
      <p:sp>
        <p:nvSpPr>
          <p:cNvPr id="7" name="TextBox 6"/>
          <p:cNvSpPr txBox="1"/>
          <p:nvPr/>
        </p:nvSpPr>
        <p:spPr>
          <a:xfrm>
            <a:off x="6012160" y="2305982"/>
            <a:ext cx="2907712" cy="2246769"/>
          </a:xfrm>
          <a:prstGeom prst="rect">
            <a:avLst/>
          </a:prstGeom>
          <a:noFill/>
        </p:spPr>
        <p:txBody>
          <a:bodyPr wrap="square" rtlCol="0">
            <a:spAutoFit/>
          </a:bodyPr>
          <a:lstStyle/>
          <a:p>
            <a:r>
              <a:rPr lang="en-CA" sz="2800" dirty="0" smtClean="0"/>
              <a:t>I’m proud of who I am. I’m confident that I can keep myself safe. I want to BE someone!</a:t>
            </a:r>
            <a:endParaRPr lang="en-CA" sz="2800" dirty="0"/>
          </a:p>
        </p:txBody>
      </p:sp>
      <p:sp>
        <p:nvSpPr>
          <p:cNvPr id="8" name="TextBox 7"/>
          <p:cNvSpPr txBox="1"/>
          <p:nvPr/>
        </p:nvSpPr>
        <p:spPr>
          <a:xfrm>
            <a:off x="750404" y="5494527"/>
            <a:ext cx="7643192" cy="954107"/>
          </a:xfrm>
          <a:prstGeom prst="rect">
            <a:avLst/>
          </a:prstGeom>
          <a:noFill/>
        </p:spPr>
        <p:txBody>
          <a:bodyPr wrap="square" rtlCol="0">
            <a:spAutoFit/>
          </a:bodyPr>
          <a:lstStyle/>
          <a:p>
            <a:r>
              <a:rPr lang="en-CA" sz="2800" dirty="0" smtClean="0"/>
              <a:t>I’m going to ask my partner to use a condom. I’m going to use birth control. </a:t>
            </a:r>
            <a:endParaRPr lang="en-CA" sz="2800" dirty="0"/>
          </a:p>
        </p:txBody>
      </p:sp>
      <p:sp>
        <p:nvSpPr>
          <p:cNvPr id="9" name="Curved Down Arrow 8"/>
          <p:cNvSpPr/>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Left Arrow 9"/>
          <p:cNvSpPr/>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4511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Talking to our children about sexual health can help them</a:t>
            </a:r>
            <a:r>
              <a:rPr lang="en-CA" b="1" dirty="0" smtClean="0"/>
              <a:t>:</a:t>
            </a:r>
            <a:endParaRPr lang="en-CA" dirty="0"/>
          </a:p>
        </p:txBody>
      </p:sp>
      <p:sp>
        <p:nvSpPr>
          <p:cNvPr id="3" name="Content Placeholder 2"/>
          <p:cNvSpPr>
            <a:spLocks noGrp="1"/>
          </p:cNvSpPr>
          <p:nvPr>
            <p:ph idx="1"/>
          </p:nvPr>
        </p:nvSpPr>
        <p:spPr/>
        <p:txBody>
          <a:bodyPr>
            <a:normAutofit/>
          </a:bodyPr>
          <a:lstStyle/>
          <a:p>
            <a:pPr marL="457200" lvl="1" indent="0" algn="ctr">
              <a:buNone/>
            </a:pPr>
            <a:r>
              <a:rPr lang="en-CA" sz="3200" dirty="0" smtClean="0"/>
              <a:t>Be </a:t>
            </a:r>
            <a:r>
              <a:rPr lang="en-CA" sz="3200" dirty="0"/>
              <a:t>safe</a:t>
            </a:r>
          </a:p>
          <a:p>
            <a:pPr marL="457200" lvl="1" indent="0" algn="ctr">
              <a:buNone/>
            </a:pPr>
            <a:r>
              <a:rPr lang="en-CA" sz="3200" dirty="0" smtClean="0"/>
              <a:t>Be happy</a:t>
            </a:r>
          </a:p>
          <a:p>
            <a:pPr marL="457200" lvl="1" indent="0" algn="ctr">
              <a:buNone/>
            </a:pPr>
            <a:r>
              <a:rPr lang="en-CA" sz="3200" dirty="0" smtClean="0"/>
              <a:t>Be healthy</a:t>
            </a:r>
          </a:p>
          <a:p>
            <a:pPr marL="457200" lvl="1" indent="0" algn="ctr">
              <a:buNone/>
            </a:pPr>
            <a:r>
              <a:rPr lang="en-CA" sz="3200" dirty="0" smtClean="0"/>
              <a:t>Have good relationships</a:t>
            </a:r>
          </a:p>
          <a:p>
            <a:pPr marL="457200" lvl="1" indent="0" algn="ctr">
              <a:buNone/>
            </a:pPr>
            <a:r>
              <a:rPr lang="en-CA" sz="3200" dirty="0"/>
              <a:t>Feel good about their bodies</a:t>
            </a:r>
          </a:p>
          <a:p>
            <a:pPr marL="457200" lvl="1" indent="0" algn="ctr">
              <a:buNone/>
            </a:pPr>
            <a:r>
              <a:rPr lang="en-CA" sz="3200" dirty="0" smtClean="0"/>
              <a:t>Have children when they’re ready</a:t>
            </a:r>
          </a:p>
          <a:p>
            <a:pPr marL="457200" lvl="1" indent="0" algn="ctr">
              <a:buNone/>
            </a:pPr>
            <a:r>
              <a:rPr lang="en-CA" sz="3200" dirty="0" smtClean="0"/>
              <a:t>Wait until they are ready to have sex</a:t>
            </a:r>
          </a:p>
        </p:txBody>
      </p:sp>
    </p:spTree>
    <p:extLst>
      <p:ext uri="{BB962C8B-B14F-4D97-AF65-F5344CB8AC3E}">
        <p14:creationId xmlns:p14="http://schemas.microsoft.com/office/powerpoint/2010/main" val="255871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Sexuality Values</a:t>
            </a:r>
            <a:endParaRPr lang="en-CA" dirty="0"/>
          </a:p>
        </p:txBody>
      </p:sp>
      <p:sp>
        <p:nvSpPr>
          <p:cNvPr id="3" name="Content Placeholder 2"/>
          <p:cNvSpPr>
            <a:spLocks noGrp="1"/>
          </p:cNvSpPr>
          <p:nvPr>
            <p:ph idx="1"/>
          </p:nvPr>
        </p:nvSpPr>
        <p:spPr/>
        <p:txBody>
          <a:bodyPr>
            <a:normAutofit/>
          </a:bodyPr>
          <a:lstStyle/>
          <a:p>
            <a:r>
              <a:rPr lang="en-CA" dirty="0" smtClean="0"/>
              <a:t>What we (personally) consider to be good or bad, right or wrong</a:t>
            </a:r>
          </a:p>
          <a:p>
            <a:r>
              <a:rPr lang="en-CA" dirty="0" smtClean="0"/>
              <a:t>Every person has different values</a:t>
            </a:r>
          </a:p>
          <a:p>
            <a:r>
              <a:rPr lang="en-CA" dirty="0" smtClean="0"/>
              <a:t>Values are often shared in families</a:t>
            </a:r>
          </a:p>
          <a:p>
            <a:endParaRPr lang="en-CA" dirty="0"/>
          </a:p>
        </p:txBody>
      </p:sp>
    </p:spTree>
    <p:extLst>
      <p:ext uri="{BB962C8B-B14F-4D97-AF65-F5344CB8AC3E}">
        <p14:creationId xmlns:p14="http://schemas.microsoft.com/office/powerpoint/2010/main" val="1173440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 of Sexuality Educators</a:t>
            </a:r>
            <a:endParaRPr lang="en-CA" dirty="0"/>
          </a:p>
        </p:txBody>
      </p:sp>
      <p:sp>
        <p:nvSpPr>
          <p:cNvPr id="3" name="Content Placeholder 2"/>
          <p:cNvSpPr>
            <a:spLocks noGrp="1"/>
          </p:cNvSpPr>
          <p:nvPr>
            <p:ph idx="1"/>
          </p:nvPr>
        </p:nvSpPr>
        <p:spPr/>
        <p:txBody>
          <a:bodyPr>
            <a:normAutofit lnSpcReduction="10000"/>
          </a:bodyPr>
          <a:lstStyle/>
          <a:p>
            <a:r>
              <a:rPr lang="en-CA" dirty="0" smtClean="0"/>
              <a:t>Provide </a:t>
            </a:r>
            <a:r>
              <a:rPr lang="en-CA" dirty="0"/>
              <a:t>information that is factual, up to date, and </a:t>
            </a:r>
            <a:r>
              <a:rPr lang="en-CA" dirty="0" smtClean="0"/>
              <a:t>objective</a:t>
            </a:r>
          </a:p>
          <a:p>
            <a:r>
              <a:rPr lang="en-CA" dirty="0" smtClean="0"/>
              <a:t>Help </a:t>
            </a:r>
            <a:r>
              <a:rPr lang="en-CA" dirty="0"/>
              <a:t>participants understand their own values and </a:t>
            </a:r>
            <a:r>
              <a:rPr lang="en-CA" dirty="0" smtClean="0"/>
              <a:t>beliefs</a:t>
            </a:r>
          </a:p>
          <a:p>
            <a:r>
              <a:rPr lang="en-CA" dirty="0" smtClean="0"/>
              <a:t>Provide </a:t>
            </a:r>
            <a:r>
              <a:rPr lang="en-CA" dirty="0"/>
              <a:t>an opportunity to develop </a:t>
            </a:r>
            <a:r>
              <a:rPr lang="en-CA" dirty="0" smtClean="0"/>
              <a:t>skills</a:t>
            </a:r>
          </a:p>
          <a:p>
            <a:r>
              <a:rPr lang="en-CA" dirty="0" smtClean="0"/>
              <a:t>Build confidence</a:t>
            </a:r>
          </a:p>
          <a:p>
            <a:r>
              <a:rPr lang="en-CA" dirty="0"/>
              <a:t>It’s best not to share our own values – because we don’t want participants to feel bad if our values are different from theirs</a:t>
            </a:r>
          </a:p>
          <a:p>
            <a:endParaRPr lang="en-CA" dirty="0"/>
          </a:p>
          <a:p>
            <a:endParaRPr lang="en-CA" dirty="0"/>
          </a:p>
        </p:txBody>
      </p:sp>
    </p:spTree>
    <p:extLst>
      <p:ext uri="{BB962C8B-B14F-4D97-AF65-F5344CB8AC3E}">
        <p14:creationId xmlns:p14="http://schemas.microsoft.com/office/powerpoint/2010/main" val="1418043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CA" dirty="0" smtClean="0"/>
              <a:t>What are </a:t>
            </a:r>
            <a:r>
              <a:rPr lang="en-CA" dirty="0" smtClean="0"/>
              <a:t>Inuit </a:t>
            </a:r>
            <a:r>
              <a:rPr lang="en-CA" dirty="0" smtClean="0"/>
              <a:t>values </a:t>
            </a:r>
            <a:r>
              <a:rPr lang="en-CA" dirty="0" smtClean="0"/>
              <a:t>and practices around sexuality (past and present)? </a:t>
            </a:r>
            <a:r>
              <a:rPr lang="en-CA" dirty="0" smtClean="0"/>
              <a:t>CHRs said:</a:t>
            </a:r>
            <a:endParaRPr lang="en-CA" dirty="0"/>
          </a:p>
        </p:txBody>
      </p:sp>
      <p:sp>
        <p:nvSpPr>
          <p:cNvPr id="4" name="Content Placeholder 3"/>
          <p:cNvSpPr>
            <a:spLocks noGrp="1"/>
          </p:cNvSpPr>
          <p:nvPr>
            <p:ph sz="half" idx="1"/>
          </p:nvPr>
        </p:nvSpPr>
        <p:spPr>
          <a:xfrm>
            <a:off x="457200" y="1981200"/>
            <a:ext cx="4038600" cy="4144963"/>
          </a:xfrm>
        </p:spPr>
        <p:txBody>
          <a:bodyPr>
            <a:normAutofit/>
          </a:bodyPr>
          <a:lstStyle/>
          <a:p>
            <a:pPr lvl="1"/>
            <a:r>
              <a:rPr lang="en-CA" dirty="0" smtClean="0"/>
              <a:t>Multiple partners sometimes – for building a family or for survival</a:t>
            </a:r>
          </a:p>
          <a:p>
            <a:pPr lvl="1"/>
            <a:r>
              <a:rPr lang="en-CA" dirty="0" smtClean="0"/>
              <a:t>Respect for yourself, respect for others</a:t>
            </a:r>
          </a:p>
          <a:p>
            <a:pPr lvl="1"/>
            <a:r>
              <a:rPr lang="en-CA" dirty="0" smtClean="0"/>
              <a:t>Don’t jump to conclusions – learn more</a:t>
            </a:r>
          </a:p>
          <a:p>
            <a:pPr lvl="1"/>
            <a:r>
              <a:rPr lang="en-CA" dirty="0" smtClean="0"/>
              <a:t>No discrimination</a:t>
            </a:r>
          </a:p>
          <a:p>
            <a:pPr lvl="1"/>
            <a:r>
              <a:rPr lang="en-CA" dirty="0" smtClean="0"/>
              <a:t>Don’t confuse respect with knowledge</a:t>
            </a:r>
            <a:endParaRPr lang="en-CA" dirty="0"/>
          </a:p>
        </p:txBody>
      </p:sp>
      <p:sp>
        <p:nvSpPr>
          <p:cNvPr id="5" name="Content Placeholder 4"/>
          <p:cNvSpPr>
            <a:spLocks noGrp="1"/>
          </p:cNvSpPr>
          <p:nvPr>
            <p:ph sz="half" idx="2"/>
          </p:nvPr>
        </p:nvSpPr>
        <p:spPr>
          <a:xfrm>
            <a:off x="4648200" y="1905000"/>
            <a:ext cx="4038600" cy="4221163"/>
          </a:xfrm>
        </p:spPr>
        <p:txBody>
          <a:bodyPr>
            <a:normAutofit/>
          </a:bodyPr>
          <a:lstStyle/>
          <a:p>
            <a:pPr lvl="1"/>
            <a:r>
              <a:rPr lang="en-CA" dirty="0" smtClean="0"/>
              <a:t>Have children when you can provide for a family</a:t>
            </a:r>
          </a:p>
          <a:p>
            <a:pPr lvl="1"/>
            <a:r>
              <a:rPr lang="en-CA" dirty="0" smtClean="0"/>
              <a:t>Have children when you’re ready to be a teacher</a:t>
            </a:r>
          </a:p>
          <a:p>
            <a:pPr lvl="1"/>
            <a:r>
              <a:rPr lang="en-CA" dirty="0" smtClean="0"/>
              <a:t>Gender roles start very young – hunting/ sewing</a:t>
            </a:r>
          </a:p>
          <a:p>
            <a:pPr lvl="1"/>
            <a:r>
              <a:rPr lang="en-CA" dirty="0" smtClean="0"/>
              <a:t>Arranged marriages – what is good for the community? </a:t>
            </a:r>
            <a:endParaRPr lang="en-CA" dirty="0"/>
          </a:p>
        </p:txBody>
      </p:sp>
    </p:spTree>
    <p:extLst>
      <p:ext uri="{BB962C8B-B14F-4D97-AF65-F5344CB8AC3E}">
        <p14:creationId xmlns:p14="http://schemas.microsoft.com/office/powerpoint/2010/main" val="4180428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smtClean="0"/>
              <a:t>Sexuality Values</a:t>
            </a:r>
            <a:endParaRPr lang="en-CA" dirty="0"/>
          </a:p>
        </p:txBody>
      </p:sp>
      <p:sp>
        <p:nvSpPr>
          <p:cNvPr id="6" name="Content Placeholder 5"/>
          <p:cNvSpPr>
            <a:spLocks noGrp="1"/>
          </p:cNvSpPr>
          <p:nvPr>
            <p:ph idx="1"/>
          </p:nvPr>
        </p:nvSpPr>
        <p:spPr/>
        <p:txBody>
          <a:bodyPr>
            <a:normAutofit fontScale="77500" lnSpcReduction="20000"/>
          </a:bodyPr>
          <a:lstStyle/>
          <a:p>
            <a:r>
              <a:rPr lang="en-CA" dirty="0"/>
              <a:t>Please watch the video “Two Soft Things, Two Hard Things” </a:t>
            </a:r>
            <a:r>
              <a:rPr lang="en-CA" dirty="0" smtClean="0"/>
              <a:t>(available through your local CHR, or by contacting </a:t>
            </a:r>
            <a:r>
              <a:rPr lang="en-CA" dirty="0" smtClean="0">
                <a:hlinkClick r:id="rId3"/>
              </a:rPr>
              <a:t>sexualhealth@gov.nu.ca</a:t>
            </a:r>
            <a:r>
              <a:rPr lang="en-CA" dirty="0" smtClean="0"/>
              <a:t>) </a:t>
            </a:r>
          </a:p>
          <a:p>
            <a:r>
              <a:rPr lang="en-CA" dirty="0" smtClean="0"/>
              <a:t>As you’re watching the video, think about your personal values about sexuality</a:t>
            </a:r>
          </a:p>
          <a:p>
            <a:pPr lvl="1"/>
            <a:r>
              <a:rPr lang="en-CA" dirty="0" smtClean="0"/>
              <a:t>What do you think about lesbian, gay, and transgender people?</a:t>
            </a:r>
          </a:p>
          <a:p>
            <a:pPr lvl="1"/>
            <a:r>
              <a:rPr lang="en-CA" dirty="0" smtClean="0"/>
              <a:t>Do you think there are lesbian, gay, or transgender people in your community?</a:t>
            </a:r>
          </a:p>
          <a:p>
            <a:pPr lvl="1"/>
            <a:r>
              <a:rPr lang="en-CA" dirty="0" smtClean="0"/>
              <a:t>How do you think it might feel to be lesbian, gay, or transgender in Nunavut?</a:t>
            </a:r>
          </a:p>
          <a:p>
            <a:pPr lvl="1"/>
            <a:r>
              <a:rPr lang="en-CA" dirty="0" smtClean="0"/>
              <a:t>What can you say or do to show in your community and as you are teaching to respect lesbian, gay, or transgender people?</a:t>
            </a:r>
            <a:endParaRPr lang="en-CA" dirty="0"/>
          </a:p>
        </p:txBody>
      </p:sp>
    </p:spTree>
    <p:extLst>
      <p:ext uri="{BB962C8B-B14F-4D97-AF65-F5344CB8AC3E}">
        <p14:creationId xmlns:p14="http://schemas.microsoft.com/office/powerpoint/2010/main" val="2111185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dirty="0"/>
          </a:p>
        </p:txBody>
      </p:sp>
      <p:sp>
        <p:nvSpPr>
          <p:cNvPr id="3" name="Content Placeholder 2"/>
          <p:cNvSpPr>
            <a:spLocks noGrp="1"/>
          </p:cNvSpPr>
          <p:nvPr>
            <p:ph idx="1"/>
          </p:nvPr>
        </p:nvSpPr>
        <p:spPr/>
        <p:txBody>
          <a:bodyPr>
            <a:normAutofit/>
          </a:bodyPr>
          <a:lstStyle/>
          <a:p>
            <a:pPr marL="0" indent="0" algn="ctr">
              <a:buNone/>
            </a:pPr>
            <a:r>
              <a:rPr lang="en-CA" sz="6000" dirty="0" smtClean="0"/>
              <a:t>Children and youth need different information at different ages</a:t>
            </a:r>
            <a:endParaRPr lang="en-CA" sz="6000" dirty="0"/>
          </a:p>
        </p:txBody>
      </p:sp>
    </p:spTree>
    <p:extLst>
      <p:ext uri="{BB962C8B-B14F-4D97-AF65-F5344CB8AC3E}">
        <p14:creationId xmlns:p14="http://schemas.microsoft.com/office/powerpoint/2010/main" val="2373920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Health Program Goal</a:t>
            </a:r>
            <a:endParaRPr lang="en-CA" dirty="0"/>
          </a:p>
        </p:txBody>
      </p:sp>
      <p:sp>
        <p:nvSpPr>
          <p:cNvPr id="3" name="Content Placeholder 2"/>
          <p:cNvSpPr>
            <a:spLocks noGrp="1"/>
          </p:cNvSpPr>
          <p:nvPr>
            <p:ph idx="1"/>
          </p:nvPr>
        </p:nvSpPr>
        <p:spPr/>
        <p:txBody>
          <a:bodyPr/>
          <a:lstStyle/>
          <a:p>
            <a:r>
              <a:rPr lang="en-CA" dirty="0"/>
              <a:t>Help Nunavummiut to have the knowledge, skills, and confidence to make choices about their sexual health. </a:t>
            </a:r>
          </a:p>
          <a:p>
            <a:endParaRPr lang="en-CA" dirty="0"/>
          </a:p>
        </p:txBody>
      </p:sp>
    </p:spTree>
    <p:extLst>
      <p:ext uri="{BB962C8B-B14F-4D97-AF65-F5344CB8AC3E}">
        <p14:creationId xmlns:p14="http://schemas.microsoft.com/office/powerpoint/2010/main" val="2162677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Ages 0-2</a:t>
            </a:r>
            <a:endParaRPr lang="en-CA" dirty="0"/>
          </a:p>
        </p:txBody>
      </p:sp>
      <p:sp>
        <p:nvSpPr>
          <p:cNvPr id="3" name="Content Placeholder 2"/>
          <p:cNvSpPr>
            <a:spLocks noGrp="1"/>
          </p:cNvSpPr>
          <p:nvPr>
            <p:ph idx="1"/>
          </p:nvPr>
        </p:nvSpPr>
        <p:spPr/>
        <p:txBody>
          <a:bodyPr/>
          <a:lstStyle/>
          <a:p>
            <a:r>
              <a:rPr lang="en-CA" dirty="0" smtClean="0"/>
              <a:t>Name body parts </a:t>
            </a:r>
          </a:p>
          <a:p>
            <a:pPr lvl="1"/>
            <a:r>
              <a:rPr lang="en-CA" dirty="0" smtClean="0"/>
              <a:t>penis, vagina, bum, breasts</a:t>
            </a:r>
          </a:p>
          <a:p>
            <a:pPr marL="0" indent="0">
              <a:buNone/>
            </a:pPr>
            <a:endParaRPr lang="en-CA"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924"/>
          <a:stretch/>
        </p:blipFill>
        <p:spPr bwMode="auto">
          <a:xfrm>
            <a:off x="2987824" y="3339476"/>
            <a:ext cx="3298785" cy="3487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6523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Ages 2-7</a:t>
            </a:r>
            <a:endParaRPr lang="en-CA" dirty="0"/>
          </a:p>
        </p:txBody>
      </p:sp>
      <p:sp>
        <p:nvSpPr>
          <p:cNvPr id="3" name="Content Placeholder 2"/>
          <p:cNvSpPr>
            <a:spLocks noGrp="1"/>
          </p:cNvSpPr>
          <p:nvPr>
            <p:ph idx="1"/>
          </p:nvPr>
        </p:nvSpPr>
        <p:spPr/>
        <p:txBody>
          <a:bodyPr>
            <a:normAutofit/>
          </a:bodyPr>
          <a:lstStyle/>
          <a:p>
            <a:r>
              <a:rPr lang="en-CA" dirty="0" smtClean="0"/>
              <a:t>Public and private parts and activities.</a:t>
            </a:r>
          </a:p>
          <a:p>
            <a:r>
              <a:rPr lang="en-CA" dirty="0" smtClean="0"/>
              <a:t>Who can touch them, when. Be specific!</a:t>
            </a:r>
          </a:p>
          <a:p>
            <a:r>
              <a:rPr lang="en-CA" dirty="0" smtClean="0"/>
              <a:t>Safe and unsafe touch. Tell them to tell you, that you won’t be mad, and it’s not their fault.</a:t>
            </a:r>
          </a:p>
          <a:p>
            <a:r>
              <a:rPr lang="en-CA" dirty="0" smtClean="0"/>
              <a:t>Recognize and name feelings.</a:t>
            </a:r>
          </a:p>
          <a:p>
            <a:r>
              <a:rPr lang="en-CA" dirty="0" smtClean="0"/>
              <a:t>Answer questions simply.</a:t>
            </a:r>
          </a:p>
          <a:p>
            <a:endParaRPr lang="en-CA" dirty="0"/>
          </a:p>
        </p:txBody>
      </p:sp>
    </p:spTree>
    <p:extLst>
      <p:ext uri="{BB962C8B-B14F-4D97-AF65-F5344CB8AC3E}">
        <p14:creationId xmlns:p14="http://schemas.microsoft.com/office/powerpoint/2010/main" val="12350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Ages 7-12</a:t>
            </a:r>
            <a:endParaRPr lang="en-CA" dirty="0"/>
          </a:p>
        </p:txBody>
      </p:sp>
      <p:sp>
        <p:nvSpPr>
          <p:cNvPr id="3" name="Content Placeholder 2"/>
          <p:cNvSpPr>
            <a:spLocks noGrp="1"/>
          </p:cNvSpPr>
          <p:nvPr>
            <p:ph idx="1"/>
          </p:nvPr>
        </p:nvSpPr>
        <p:spPr>
          <a:xfrm>
            <a:off x="457200" y="1600200"/>
            <a:ext cx="5266928" cy="4525963"/>
          </a:xfrm>
        </p:spPr>
        <p:txBody>
          <a:bodyPr>
            <a:normAutofit/>
          </a:bodyPr>
          <a:lstStyle/>
          <a:p>
            <a:r>
              <a:rPr lang="en-CA" dirty="0"/>
              <a:t>How babies are made</a:t>
            </a:r>
          </a:p>
          <a:p>
            <a:r>
              <a:rPr lang="en-CA" dirty="0"/>
              <a:t>Family values and expectations</a:t>
            </a:r>
          </a:p>
          <a:p>
            <a:r>
              <a:rPr lang="en-CA" dirty="0"/>
              <a:t>Build self-esteem</a:t>
            </a:r>
          </a:p>
          <a:p>
            <a:r>
              <a:rPr lang="en-CA" dirty="0" smtClean="0"/>
              <a:t>Puberty (age 8-9)</a:t>
            </a:r>
          </a:p>
          <a:p>
            <a:r>
              <a:rPr lang="en-CA" dirty="0" smtClean="0"/>
              <a:t>Sexually transmitted infections and birth control (ages 10-12)</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43" r="63638"/>
          <a:stretch/>
        </p:blipFill>
        <p:spPr bwMode="auto">
          <a:xfrm>
            <a:off x="5638800" y="1898151"/>
            <a:ext cx="3298786" cy="311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58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Ages 13-18</a:t>
            </a:r>
            <a:endParaRPr lang="en-CA" dirty="0"/>
          </a:p>
        </p:txBody>
      </p:sp>
      <p:sp>
        <p:nvSpPr>
          <p:cNvPr id="3" name="Content Placeholder 2"/>
          <p:cNvSpPr>
            <a:spLocks noGrp="1"/>
          </p:cNvSpPr>
          <p:nvPr>
            <p:ph idx="1"/>
          </p:nvPr>
        </p:nvSpPr>
        <p:spPr/>
        <p:txBody>
          <a:bodyPr>
            <a:normAutofit lnSpcReduction="10000"/>
          </a:bodyPr>
          <a:lstStyle/>
          <a:p>
            <a:r>
              <a:rPr lang="en-CA" dirty="0" smtClean="0"/>
              <a:t>Start conversations</a:t>
            </a:r>
          </a:p>
          <a:p>
            <a:r>
              <a:rPr lang="en-CA" dirty="0" smtClean="0"/>
              <a:t>More detail - STIs and birth control</a:t>
            </a:r>
          </a:p>
          <a:p>
            <a:r>
              <a:rPr lang="en-CA" dirty="0" smtClean="0"/>
              <a:t>Healthy and unhealthy relationships</a:t>
            </a:r>
          </a:p>
          <a:p>
            <a:r>
              <a:rPr lang="en-CA" dirty="0"/>
              <a:t>Decision making – be specific!</a:t>
            </a:r>
          </a:p>
          <a:p>
            <a:r>
              <a:rPr lang="en-CA" dirty="0" smtClean="0"/>
              <a:t>Build self-esteem</a:t>
            </a:r>
          </a:p>
          <a:p>
            <a:r>
              <a:rPr lang="en-CA" dirty="0" smtClean="0"/>
              <a:t>Promote safety</a:t>
            </a:r>
          </a:p>
          <a:p>
            <a:r>
              <a:rPr lang="en-CA" dirty="0" smtClean="0"/>
              <a:t>Build skills, including                    communication</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08" r="64304"/>
          <a:stretch/>
        </p:blipFill>
        <p:spPr bwMode="auto">
          <a:xfrm>
            <a:off x="5877048" y="3876521"/>
            <a:ext cx="3264061" cy="2946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424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Our role as sexuality </a:t>
            </a:r>
            <a:r>
              <a:rPr lang="en-CA" dirty="0" smtClean="0"/>
              <a:t>educators</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Build our participants’</a:t>
            </a:r>
          </a:p>
          <a:p>
            <a:r>
              <a:rPr lang="en-CA" dirty="0" smtClean="0"/>
              <a:t>Knowledge </a:t>
            </a:r>
          </a:p>
          <a:p>
            <a:r>
              <a:rPr lang="en-CA" dirty="0" smtClean="0"/>
              <a:t>Skills </a:t>
            </a:r>
          </a:p>
          <a:p>
            <a:r>
              <a:rPr lang="en-CA" dirty="0" smtClean="0"/>
              <a:t>Confidence</a:t>
            </a:r>
          </a:p>
          <a:p>
            <a:pPr marL="457200" lvl="1" indent="0">
              <a:buNone/>
            </a:pPr>
            <a:endParaRPr lang="en-CA" dirty="0" smtClean="0"/>
          </a:p>
          <a:p>
            <a:pPr marL="0" indent="0" algn="ctr">
              <a:buNone/>
            </a:pPr>
            <a:r>
              <a:rPr lang="en-CA" sz="4400" dirty="0" smtClean="0"/>
              <a:t>How can we do this?</a:t>
            </a:r>
          </a:p>
          <a:p>
            <a:pPr marL="457200" lvl="1" indent="0">
              <a:buNone/>
            </a:pPr>
            <a:endParaRPr lang="en-CA" dirty="0"/>
          </a:p>
        </p:txBody>
      </p:sp>
    </p:spTree>
    <p:extLst>
      <p:ext uri="{BB962C8B-B14F-4D97-AF65-F5344CB8AC3E}">
        <p14:creationId xmlns:p14="http://schemas.microsoft.com/office/powerpoint/2010/main" val="14998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Best Ways to Teach</a:t>
            </a:r>
            <a:br>
              <a:rPr lang="en-CA" dirty="0" smtClean="0"/>
            </a:br>
            <a:r>
              <a:rPr lang="en-CA" dirty="0" smtClean="0"/>
              <a:t>CHRs said:</a:t>
            </a:r>
            <a:endParaRPr lang="en-CA" dirty="0"/>
          </a:p>
        </p:txBody>
      </p:sp>
      <p:sp>
        <p:nvSpPr>
          <p:cNvPr id="4" name="Content Placeholder 3"/>
          <p:cNvSpPr>
            <a:spLocks noGrp="1"/>
          </p:cNvSpPr>
          <p:nvPr>
            <p:ph sz="half" idx="1"/>
          </p:nvPr>
        </p:nvSpPr>
        <p:spPr/>
        <p:txBody>
          <a:bodyPr>
            <a:normAutofit fontScale="70000" lnSpcReduction="20000"/>
          </a:bodyPr>
          <a:lstStyle/>
          <a:p>
            <a:r>
              <a:rPr lang="en-CA" dirty="0" smtClean="0"/>
              <a:t>Find out what they already know</a:t>
            </a:r>
          </a:p>
          <a:p>
            <a:r>
              <a:rPr lang="en-CA" dirty="0" smtClean="0"/>
              <a:t>Make them feel good about themselves – recognize success!</a:t>
            </a:r>
          </a:p>
          <a:p>
            <a:r>
              <a:rPr lang="en-CA" dirty="0" smtClean="0"/>
              <a:t>Make it relevant to their life</a:t>
            </a:r>
          </a:p>
          <a:p>
            <a:r>
              <a:rPr lang="en-CA" dirty="0" smtClean="0"/>
              <a:t>Focus on good things – not just fear</a:t>
            </a:r>
          </a:p>
          <a:p>
            <a:r>
              <a:rPr lang="en-CA" dirty="0"/>
              <a:t>Humour – get the giggles out</a:t>
            </a:r>
          </a:p>
          <a:p>
            <a:r>
              <a:rPr lang="en-CA" dirty="0" smtClean="0"/>
              <a:t>Drama/ Role Play</a:t>
            </a:r>
          </a:p>
          <a:p>
            <a:r>
              <a:rPr lang="en-CA" dirty="0" smtClean="0"/>
              <a:t>Telling stories</a:t>
            </a:r>
          </a:p>
          <a:p>
            <a:r>
              <a:rPr lang="en-CA" dirty="0" smtClean="0"/>
              <a:t>Yell out words to get comfortable saying them</a:t>
            </a:r>
          </a:p>
          <a:p>
            <a:r>
              <a:rPr lang="en-CA" dirty="0" smtClean="0"/>
              <a:t>Arts and crafts</a:t>
            </a:r>
          </a:p>
          <a:p>
            <a:r>
              <a:rPr lang="en-CA" dirty="0" smtClean="0"/>
              <a:t>Songs</a:t>
            </a:r>
          </a:p>
          <a:p>
            <a:r>
              <a:rPr lang="en-CA" dirty="0" smtClean="0"/>
              <a:t>Radio and TV script writing</a:t>
            </a:r>
            <a:endParaRPr lang="en-CA" dirty="0"/>
          </a:p>
        </p:txBody>
      </p:sp>
      <p:sp>
        <p:nvSpPr>
          <p:cNvPr id="5" name="Content Placeholder 4"/>
          <p:cNvSpPr>
            <a:spLocks noGrp="1"/>
          </p:cNvSpPr>
          <p:nvPr>
            <p:ph sz="half" idx="2"/>
          </p:nvPr>
        </p:nvSpPr>
        <p:spPr/>
        <p:txBody>
          <a:bodyPr>
            <a:normAutofit fontScale="70000" lnSpcReduction="20000"/>
          </a:bodyPr>
          <a:lstStyle/>
          <a:p>
            <a:r>
              <a:rPr lang="en-CA" dirty="0" smtClean="0"/>
              <a:t>Videos</a:t>
            </a:r>
          </a:p>
          <a:p>
            <a:r>
              <a:rPr lang="en-CA" dirty="0" smtClean="0"/>
              <a:t>Activities and games</a:t>
            </a:r>
          </a:p>
          <a:p>
            <a:r>
              <a:rPr lang="en-CA" dirty="0" smtClean="0"/>
              <a:t>Debates</a:t>
            </a:r>
          </a:p>
          <a:p>
            <a:r>
              <a:rPr lang="en-CA" dirty="0" smtClean="0"/>
              <a:t>Expert groups – have them teach themselves!</a:t>
            </a:r>
          </a:p>
          <a:p>
            <a:r>
              <a:rPr lang="en-CA" dirty="0" smtClean="0"/>
              <a:t>Storytelling</a:t>
            </a:r>
          </a:p>
          <a:p>
            <a:r>
              <a:rPr lang="en-CA" dirty="0" smtClean="0"/>
              <a:t>Hands-on</a:t>
            </a:r>
          </a:p>
          <a:p>
            <a:r>
              <a:rPr lang="en-CA" dirty="0" smtClean="0"/>
              <a:t>Pictures</a:t>
            </a:r>
          </a:p>
          <a:p>
            <a:r>
              <a:rPr lang="en-CA" dirty="0" smtClean="0"/>
              <a:t>Guest speakers</a:t>
            </a:r>
          </a:p>
          <a:p>
            <a:r>
              <a:rPr lang="en-CA" dirty="0" smtClean="0"/>
              <a:t>Field trips</a:t>
            </a:r>
          </a:p>
          <a:p>
            <a:r>
              <a:rPr lang="en-CA" dirty="0" smtClean="0"/>
              <a:t>Question box</a:t>
            </a:r>
          </a:p>
          <a:p>
            <a:r>
              <a:rPr lang="en-CA" dirty="0"/>
              <a:t>Ask questions to check participant’s </a:t>
            </a:r>
            <a:r>
              <a:rPr lang="en-CA" dirty="0" smtClean="0"/>
              <a:t>understanding</a:t>
            </a:r>
          </a:p>
          <a:p>
            <a:endParaRPr lang="en-CA" dirty="0" smtClean="0"/>
          </a:p>
        </p:txBody>
      </p:sp>
    </p:spTree>
    <p:extLst>
      <p:ext uri="{BB962C8B-B14F-4D97-AF65-F5344CB8AC3E}">
        <p14:creationId xmlns:p14="http://schemas.microsoft.com/office/powerpoint/2010/main" val="2325021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Tips for educators teaching sexual health</a:t>
            </a:r>
            <a:endParaRPr lang="en-CA" dirty="0"/>
          </a:p>
        </p:txBody>
      </p:sp>
      <p:sp>
        <p:nvSpPr>
          <p:cNvPr id="3" name="Content Placeholder 2"/>
          <p:cNvSpPr>
            <a:spLocks noGrp="1"/>
          </p:cNvSpPr>
          <p:nvPr>
            <p:ph idx="1"/>
          </p:nvPr>
        </p:nvSpPr>
        <p:spPr>
          <a:xfrm>
            <a:off x="755576" y="1340768"/>
            <a:ext cx="7920880" cy="3168352"/>
          </a:xfrm>
        </p:spPr>
        <p:txBody>
          <a:bodyPr>
            <a:normAutofit/>
          </a:bodyPr>
          <a:lstStyle/>
          <a:p>
            <a:r>
              <a:rPr lang="en-CA" dirty="0" smtClean="0"/>
              <a:t>Be honest, open, and welcoming</a:t>
            </a:r>
          </a:p>
          <a:p>
            <a:r>
              <a:rPr lang="en-CA" dirty="0" smtClean="0"/>
              <a:t>Keep your sense of humour</a:t>
            </a:r>
          </a:p>
          <a:p>
            <a:r>
              <a:rPr lang="en-CA" dirty="0" smtClean="0"/>
              <a:t>Don’t worry if the conversation isn’t perfect</a:t>
            </a:r>
          </a:p>
          <a:p>
            <a:r>
              <a:rPr lang="en-CA" dirty="0" smtClean="0"/>
              <a:t>Use TV shows, music, movies, the news, and real life to start a conversation.</a:t>
            </a:r>
            <a:endParaRPr lang="en-CA"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0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lgn="ctr">
              <a:buNone/>
            </a:pPr>
            <a:r>
              <a:rPr lang="en-CA" sz="5400" dirty="0" smtClean="0"/>
              <a:t>“People won’t remember what you said or what you did. They will remember how you made them feel.”</a:t>
            </a:r>
            <a:endParaRPr lang="en-CA" sz="5400" dirty="0"/>
          </a:p>
        </p:txBody>
      </p:sp>
    </p:spTree>
    <p:extLst>
      <p:ext uri="{BB962C8B-B14F-4D97-AF65-F5344CB8AC3E}">
        <p14:creationId xmlns:p14="http://schemas.microsoft.com/office/powerpoint/2010/main" val="1354623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Trauma-Informed Teaching</a:t>
            </a:r>
            <a:endParaRPr lang="en-CA"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CA" dirty="0"/>
              <a:t>Sexual health education may </a:t>
            </a:r>
            <a:r>
              <a:rPr lang="en-CA" dirty="0" smtClean="0"/>
              <a:t>feel unsafe for </a:t>
            </a:r>
            <a:r>
              <a:rPr lang="en-CA" dirty="0"/>
              <a:t>individuals who have experienced sexual violence. </a:t>
            </a:r>
            <a:endParaRPr lang="en-CA" dirty="0" smtClean="0"/>
          </a:p>
          <a:p>
            <a:r>
              <a:rPr lang="en-CA" dirty="0" smtClean="0"/>
              <a:t>Suggested Practices:</a:t>
            </a:r>
          </a:p>
          <a:p>
            <a:pPr lvl="1"/>
            <a:r>
              <a:rPr lang="en-CA" dirty="0" smtClean="0"/>
              <a:t>Create a safe space for participants to leave the room or not participate if necessary</a:t>
            </a:r>
          </a:p>
          <a:p>
            <a:pPr lvl="1"/>
            <a:r>
              <a:rPr lang="en-CA" dirty="0" smtClean="0"/>
              <a:t>Ask a nurse or mental health consultant to attend your session and provide support </a:t>
            </a:r>
          </a:p>
          <a:p>
            <a:pPr lvl="1"/>
            <a:r>
              <a:rPr lang="en-CA" dirty="0" smtClean="0"/>
              <a:t>Recognize that sexual activity and condom use are not always choices. There are alternative harm reduction strategies </a:t>
            </a:r>
            <a:r>
              <a:rPr lang="en-CA" dirty="0" smtClean="0"/>
              <a:t>for </a:t>
            </a:r>
            <a:r>
              <a:rPr lang="en-CA" dirty="0" smtClean="0"/>
              <a:t>these situations, </a:t>
            </a:r>
            <a:r>
              <a:rPr lang="en-CA" dirty="0" smtClean="0"/>
              <a:t>including </a:t>
            </a:r>
            <a:r>
              <a:rPr lang="en-CA" dirty="0" smtClean="0"/>
              <a:t>regular STI testing.</a:t>
            </a:r>
          </a:p>
          <a:p>
            <a:pPr lvl="1"/>
            <a:r>
              <a:rPr lang="en-CA" dirty="0" smtClean="0"/>
              <a:t>Talk about respect and confidentiality at the beginning of each session.</a:t>
            </a:r>
          </a:p>
          <a:p>
            <a:pPr lvl="1"/>
            <a:r>
              <a:rPr lang="en-CA" dirty="0" smtClean="0"/>
              <a:t>See “Child Sexual Abuse - Information for Educators” for more information on reacting to disclosures of abuse (</a:t>
            </a:r>
            <a:r>
              <a:rPr lang="en-CA" dirty="0" smtClean="0">
                <a:hlinkClick r:id="rId3"/>
              </a:rPr>
              <a:t>www.irespectmyself.ca</a:t>
            </a:r>
            <a:r>
              <a:rPr lang="en-CA" dirty="0" smtClean="0"/>
              <a:t>) </a:t>
            </a:r>
            <a:endParaRPr lang="en-CA" dirty="0"/>
          </a:p>
          <a:p>
            <a:endParaRPr lang="en-CA" dirty="0"/>
          </a:p>
        </p:txBody>
      </p:sp>
    </p:spTree>
    <p:extLst>
      <p:ext uri="{BB962C8B-B14F-4D97-AF65-F5344CB8AC3E}">
        <p14:creationId xmlns:p14="http://schemas.microsoft.com/office/powerpoint/2010/main" val="1614747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Asking a respected Elder to come in and speak about the topic to share traditional knowledge and values.</a:t>
            </a:r>
          </a:p>
          <a:p>
            <a:r>
              <a:rPr lang="en-CA" dirty="0" smtClean="0"/>
              <a:t>Meet with the Elder in advance to discuss the topic and ensure appropriate, inclusive, and respectful sharing of knowledge. Consider whether there is any potential for hurt or harm in the information being shared.</a:t>
            </a:r>
          </a:p>
          <a:p>
            <a:r>
              <a:rPr lang="en-CA" dirty="0" smtClean="0"/>
              <a:t>After the Elder leaves, have a discussion with your group about </a:t>
            </a:r>
            <a:r>
              <a:rPr lang="en-CA" dirty="0"/>
              <a:t>similarities </a:t>
            </a:r>
            <a:r>
              <a:rPr lang="en-CA" dirty="0" smtClean="0"/>
              <a:t>and </a:t>
            </a:r>
            <a:r>
              <a:rPr lang="en-CA" dirty="0"/>
              <a:t>differences between traditional and modern knowledge</a:t>
            </a:r>
            <a:r>
              <a:rPr lang="en-CA" dirty="0" smtClean="0"/>
              <a:t>. Be prepared to answer questions with objective, factual, and up-to-date information.</a:t>
            </a:r>
            <a:endParaRPr lang="en-CA" dirty="0"/>
          </a:p>
          <a:p>
            <a:endParaRPr lang="en-CA" dirty="0" smtClean="0"/>
          </a:p>
        </p:txBody>
      </p:sp>
    </p:spTree>
    <p:extLst>
      <p:ext uri="{BB962C8B-B14F-4D97-AF65-F5344CB8AC3E}">
        <p14:creationId xmlns:p14="http://schemas.microsoft.com/office/powerpoint/2010/main" val="56735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CHRs want to learn?</a:t>
            </a:r>
            <a:endParaRPr lang="en-CA" dirty="0"/>
          </a:p>
        </p:txBody>
      </p:sp>
      <p:sp>
        <p:nvSpPr>
          <p:cNvPr id="4" name="Content Placeholder 3"/>
          <p:cNvSpPr>
            <a:spLocks noGrp="1"/>
          </p:cNvSpPr>
          <p:nvPr>
            <p:ph sz="half" idx="1"/>
          </p:nvPr>
        </p:nvSpPr>
        <p:spPr/>
        <p:txBody>
          <a:bodyPr/>
          <a:lstStyle/>
          <a:p>
            <a:r>
              <a:rPr lang="en-CA" dirty="0" smtClean="0"/>
              <a:t>How to do presentations</a:t>
            </a:r>
          </a:p>
          <a:p>
            <a:r>
              <a:rPr lang="en-CA" dirty="0" smtClean="0"/>
              <a:t>How to encourage people to talk with their partners and parents to talk to their kids</a:t>
            </a:r>
          </a:p>
          <a:p>
            <a:r>
              <a:rPr lang="en-CA" dirty="0" smtClean="0"/>
              <a:t>How to teach more effectively</a:t>
            </a:r>
          </a:p>
        </p:txBody>
      </p:sp>
      <p:sp>
        <p:nvSpPr>
          <p:cNvPr id="5" name="Content Placeholder 4"/>
          <p:cNvSpPr>
            <a:spLocks noGrp="1"/>
          </p:cNvSpPr>
          <p:nvPr>
            <p:ph sz="half" idx="2"/>
          </p:nvPr>
        </p:nvSpPr>
        <p:spPr/>
        <p:txBody>
          <a:bodyPr/>
          <a:lstStyle/>
          <a:p>
            <a:r>
              <a:rPr lang="en-CA" dirty="0" smtClean="0"/>
              <a:t>What people need to know at different ages</a:t>
            </a:r>
          </a:p>
          <a:p>
            <a:r>
              <a:rPr lang="en-CA" dirty="0" smtClean="0"/>
              <a:t>What resources are available – suitable for young people, culturally appropriate</a:t>
            </a:r>
          </a:p>
          <a:p>
            <a:r>
              <a:rPr lang="en-CA" dirty="0" smtClean="0"/>
              <a:t>Inuit values about sexual health</a:t>
            </a:r>
          </a:p>
          <a:p>
            <a:pPr marL="0" indent="0">
              <a:buNone/>
            </a:pPr>
            <a:endParaRPr lang="en-CA" dirty="0"/>
          </a:p>
        </p:txBody>
      </p:sp>
    </p:spTree>
    <p:extLst>
      <p:ext uri="{BB962C8B-B14F-4D97-AF65-F5344CB8AC3E}">
        <p14:creationId xmlns:p14="http://schemas.microsoft.com/office/powerpoint/2010/main" val="3475689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Useful Tools for Teaching Sexual Health</a:t>
            </a:r>
            <a:endParaRPr lang="en-CA" dirty="0"/>
          </a:p>
        </p:txBody>
      </p:sp>
      <p:sp>
        <p:nvSpPr>
          <p:cNvPr id="3" name="Content Placeholder 2"/>
          <p:cNvSpPr>
            <a:spLocks noGrp="1"/>
          </p:cNvSpPr>
          <p:nvPr>
            <p:ph idx="1"/>
          </p:nvPr>
        </p:nvSpPr>
        <p:spPr/>
        <p:txBody>
          <a:bodyPr/>
          <a:lstStyle/>
          <a:p>
            <a:r>
              <a:rPr lang="en-CA" dirty="0" smtClean="0"/>
              <a:t>Group Agreement/ Ground Rules</a:t>
            </a:r>
          </a:p>
          <a:p>
            <a:r>
              <a:rPr lang="en-CA" dirty="0" smtClean="0"/>
              <a:t>Parking Lot</a:t>
            </a:r>
          </a:p>
          <a:p>
            <a:r>
              <a:rPr lang="en-CA" dirty="0" smtClean="0"/>
              <a:t>Icebreaker Activities</a:t>
            </a:r>
          </a:p>
          <a:p>
            <a:r>
              <a:rPr lang="en-CA" dirty="0" smtClean="0"/>
              <a:t>Question Box</a:t>
            </a:r>
          </a:p>
          <a:p>
            <a:r>
              <a:rPr lang="en-CA" dirty="0" smtClean="0"/>
              <a:t>Sexual Health Toolkit</a:t>
            </a:r>
          </a:p>
          <a:p>
            <a:r>
              <a:rPr lang="en-CA" dirty="0" smtClean="0">
                <a:hlinkClick r:id="rId2"/>
              </a:rPr>
              <a:t>www.irespectmyself.ca</a:t>
            </a:r>
            <a:r>
              <a:rPr lang="en-CA" dirty="0" smtClean="0"/>
              <a:t> </a:t>
            </a:r>
            <a:endParaRPr lang="en-CA" dirty="0"/>
          </a:p>
        </p:txBody>
      </p:sp>
    </p:spTree>
    <p:extLst>
      <p:ext uri="{BB962C8B-B14F-4D97-AF65-F5344CB8AC3E}">
        <p14:creationId xmlns:p14="http://schemas.microsoft.com/office/powerpoint/2010/main" val="1839845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Tool: Group Agreement/ Ground Rules</a:t>
            </a:r>
            <a:endParaRPr lang="en-CA" dirty="0"/>
          </a:p>
        </p:txBody>
      </p:sp>
      <p:sp>
        <p:nvSpPr>
          <p:cNvPr id="3" name="Content Placeholder 2"/>
          <p:cNvSpPr>
            <a:spLocks noGrp="1"/>
          </p:cNvSpPr>
          <p:nvPr>
            <p:ph idx="1"/>
          </p:nvPr>
        </p:nvSpPr>
        <p:spPr/>
        <p:txBody>
          <a:bodyPr/>
          <a:lstStyle/>
          <a:p>
            <a:r>
              <a:rPr lang="en-CA" dirty="0" smtClean="0"/>
              <a:t>All questions are ok, at any time.</a:t>
            </a:r>
          </a:p>
          <a:p>
            <a:r>
              <a:rPr lang="en-CA" dirty="0" smtClean="0"/>
              <a:t>If someone tells a personal story inside this room, it stays in this room.</a:t>
            </a:r>
          </a:p>
          <a:p>
            <a:r>
              <a:rPr lang="en-CA" dirty="0" smtClean="0"/>
              <a:t>No judgement – we all have our personal values and beliefs.</a:t>
            </a:r>
          </a:p>
          <a:p>
            <a:r>
              <a:rPr lang="en-CA" dirty="0" smtClean="0"/>
              <a:t>No putting anyone down.</a:t>
            </a:r>
          </a:p>
        </p:txBody>
      </p:sp>
    </p:spTree>
    <p:extLst>
      <p:ext uri="{BB962C8B-B14F-4D97-AF65-F5344CB8AC3E}">
        <p14:creationId xmlns:p14="http://schemas.microsoft.com/office/powerpoint/2010/main" val="30720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Tool: Parking Lot</a:t>
            </a:r>
            <a:endParaRPr lang="en-CA" dirty="0"/>
          </a:p>
        </p:txBody>
      </p:sp>
      <p:sp>
        <p:nvSpPr>
          <p:cNvPr id="3" name="Content Placeholder 2"/>
          <p:cNvSpPr>
            <a:spLocks noGrp="1"/>
          </p:cNvSpPr>
          <p:nvPr>
            <p:ph idx="1"/>
          </p:nvPr>
        </p:nvSpPr>
        <p:spPr/>
        <p:txBody>
          <a:bodyPr/>
          <a:lstStyle/>
          <a:p>
            <a:r>
              <a:rPr lang="en-CA" dirty="0" smtClean="0"/>
              <a:t>Use the parking lot when you have an off-topic question or comment </a:t>
            </a:r>
          </a:p>
          <a:p>
            <a:r>
              <a:rPr lang="en-CA" dirty="0" smtClean="0"/>
              <a:t>It helps you stay on track</a:t>
            </a:r>
          </a:p>
          <a:p>
            <a:r>
              <a:rPr lang="en-CA" dirty="0" smtClean="0"/>
              <a:t>Write the off-topic question/ comment on a piece of flip-chart paper or on the board – so that you remember to answer it later</a:t>
            </a:r>
            <a:endParaRPr lang="en-CA" dirty="0"/>
          </a:p>
        </p:txBody>
      </p:sp>
    </p:spTree>
    <p:extLst>
      <p:ext uri="{BB962C8B-B14F-4D97-AF65-F5344CB8AC3E}">
        <p14:creationId xmlns:p14="http://schemas.microsoft.com/office/powerpoint/2010/main" val="666579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Icebreaker Activities</a:t>
            </a:r>
            <a:endParaRPr lang="en-CA" dirty="0"/>
          </a:p>
        </p:txBody>
      </p:sp>
      <p:sp>
        <p:nvSpPr>
          <p:cNvPr id="3" name="Content Placeholder 2"/>
          <p:cNvSpPr>
            <a:spLocks noGrp="1"/>
          </p:cNvSpPr>
          <p:nvPr>
            <p:ph idx="1"/>
          </p:nvPr>
        </p:nvSpPr>
        <p:spPr/>
        <p:txBody>
          <a:bodyPr/>
          <a:lstStyle/>
          <a:p>
            <a:r>
              <a:rPr lang="en-CA" dirty="0" smtClean="0"/>
              <a:t>These activities are used at the beginning of a presentation to “break the ice”, introduce the topic gently, and increase comfort.</a:t>
            </a:r>
          </a:p>
          <a:p>
            <a:r>
              <a:rPr lang="en-CA" dirty="0"/>
              <a:t>I</a:t>
            </a:r>
            <a:r>
              <a:rPr lang="en-CA" dirty="0" smtClean="0"/>
              <a:t>cebreaker activity suggestions can be found here: </a:t>
            </a:r>
            <a:r>
              <a:rPr lang="en-CA" dirty="0">
                <a:hlinkClick r:id="rId2"/>
              </a:rPr>
              <a:t>http://www.iwtc.org/ideas/10_games.pdf</a:t>
            </a:r>
            <a:endParaRPr lang="en-CA" dirty="0"/>
          </a:p>
        </p:txBody>
      </p:sp>
    </p:spTree>
    <p:extLst>
      <p:ext uri="{BB962C8B-B14F-4D97-AF65-F5344CB8AC3E}">
        <p14:creationId xmlns:p14="http://schemas.microsoft.com/office/powerpoint/2010/main" val="3645842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Tool: Question Box</a:t>
            </a:r>
            <a:endParaRPr lang="en-CA" dirty="0"/>
          </a:p>
        </p:txBody>
      </p:sp>
      <p:sp>
        <p:nvSpPr>
          <p:cNvPr id="3" name="Content Placeholder 2"/>
          <p:cNvSpPr>
            <a:spLocks noGrp="1"/>
          </p:cNvSpPr>
          <p:nvPr>
            <p:ph idx="1"/>
          </p:nvPr>
        </p:nvSpPr>
        <p:spPr/>
        <p:txBody>
          <a:bodyPr>
            <a:normAutofit fontScale="92500"/>
          </a:bodyPr>
          <a:lstStyle/>
          <a:p>
            <a:r>
              <a:rPr lang="en-CA" dirty="0" smtClean="0"/>
              <a:t>Provide an opportunity for participants to ask questions anonymously.</a:t>
            </a:r>
          </a:p>
          <a:p>
            <a:r>
              <a:rPr lang="en-CA" dirty="0" smtClean="0"/>
              <a:t>You don’t have to know the answer to everything - Don’t answer the questions on the spot!</a:t>
            </a:r>
          </a:p>
          <a:p>
            <a:r>
              <a:rPr lang="en-CA" dirty="0" smtClean="0"/>
              <a:t>Go back to the office, prepare your responses, and follow up with the group to share the answers.</a:t>
            </a:r>
          </a:p>
          <a:p>
            <a:r>
              <a:rPr lang="en-CA" dirty="0" smtClean="0"/>
              <a:t>Answer the question clearly, objectively, and factually.</a:t>
            </a:r>
            <a:endParaRPr lang="en-CA" dirty="0"/>
          </a:p>
        </p:txBody>
      </p:sp>
    </p:spTree>
    <p:extLst>
      <p:ext uri="{BB962C8B-B14F-4D97-AF65-F5344CB8AC3E}">
        <p14:creationId xmlns:p14="http://schemas.microsoft.com/office/powerpoint/2010/main" val="2939141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Tool: Question Box</a:t>
            </a:r>
            <a:endParaRPr lang="en-CA" dirty="0"/>
          </a:p>
        </p:txBody>
      </p:sp>
      <p:sp>
        <p:nvSpPr>
          <p:cNvPr id="3" name="Content Placeholder 2"/>
          <p:cNvSpPr>
            <a:spLocks noGrp="1"/>
          </p:cNvSpPr>
          <p:nvPr>
            <p:ph idx="1"/>
          </p:nvPr>
        </p:nvSpPr>
        <p:spPr/>
        <p:txBody>
          <a:bodyPr/>
          <a:lstStyle/>
          <a:p>
            <a:r>
              <a:rPr lang="en-CA" dirty="0" smtClean="0"/>
              <a:t>There are four types of questions</a:t>
            </a:r>
          </a:p>
          <a:p>
            <a:pPr lvl="1"/>
            <a:r>
              <a:rPr lang="en-CA" dirty="0" smtClean="0"/>
              <a:t>Request for information</a:t>
            </a:r>
          </a:p>
          <a:p>
            <a:pPr lvl="1"/>
            <a:r>
              <a:rPr lang="en-CA" dirty="0" smtClean="0"/>
              <a:t>“Am I normal?”</a:t>
            </a:r>
          </a:p>
          <a:p>
            <a:pPr lvl="1"/>
            <a:r>
              <a:rPr lang="en-CA" dirty="0" smtClean="0"/>
              <a:t>Values based/ permission seeking</a:t>
            </a:r>
          </a:p>
          <a:p>
            <a:pPr lvl="1"/>
            <a:r>
              <a:rPr lang="en-CA" dirty="0" smtClean="0"/>
              <a:t>Shock questions (are often requests for information)</a:t>
            </a:r>
            <a:endParaRPr lang="en-CA" dirty="0"/>
          </a:p>
        </p:txBody>
      </p:sp>
    </p:spTree>
    <p:extLst>
      <p:ext uri="{BB962C8B-B14F-4D97-AF65-F5344CB8AC3E}">
        <p14:creationId xmlns:p14="http://schemas.microsoft.com/office/powerpoint/2010/main" val="2547918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Tool: Question Box</a:t>
            </a:r>
            <a:endParaRPr lang="en-CA" dirty="0"/>
          </a:p>
        </p:txBody>
      </p:sp>
      <p:sp>
        <p:nvSpPr>
          <p:cNvPr id="3" name="Content Placeholder 2"/>
          <p:cNvSpPr>
            <a:spLocks noGrp="1"/>
          </p:cNvSpPr>
          <p:nvPr>
            <p:ph idx="1"/>
          </p:nvPr>
        </p:nvSpPr>
        <p:spPr/>
        <p:txBody>
          <a:bodyPr/>
          <a:lstStyle/>
          <a:p>
            <a:r>
              <a:rPr lang="en-CA" dirty="0" smtClean="0"/>
              <a:t>You don’t have to answer questions that:</a:t>
            </a:r>
          </a:p>
          <a:p>
            <a:pPr lvl="1"/>
            <a:r>
              <a:rPr lang="en-CA" dirty="0" smtClean="0"/>
              <a:t>Are not about sexuality</a:t>
            </a:r>
          </a:p>
          <a:p>
            <a:pPr lvl="1"/>
            <a:r>
              <a:rPr lang="en-CA" dirty="0" smtClean="0"/>
              <a:t>Are about you, your personal life, or your sexuality</a:t>
            </a:r>
          </a:p>
          <a:p>
            <a:pPr lvl="1"/>
            <a:r>
              <a:rPr lang="en-CA" dirty="0" smtClean="0"/>
              <a:t>Are beyond the grade level </a:t>
            </a:r>
          </a:p>
          <a:p>
            <a:pPr lvl="1"/>
            <a:r>
              <a:rPr lang="en-CA" dirty="0" smtClean="0"/>
              <a:t>Are about animals</a:t>
            </a:r>
          </a:p>
          <a:p>
            <a:pPr lvl="1"/>
            <a:r>
              <a:rPr lang="en-CA" dirty="0" smtClean="0"/>
              <a:t>That you can’t read</a:t>
            </a:r>
            <a:endParaRPr lang="en-CA" dirty="0"/>
          </a:p>
        </p:txBody>
      </p:sp>
    </p:spTree>
    <p:extLst>
      <p:ext uri="{BB962C8B-B14F-4D97-AF65-F5344CB8AC3E}">
        <p14:creationId xmlns:p14="http://schemas.microsoft.com/office/powerpoint/2010/main" val="129482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Tool: Sexual Health Toolkit</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Anatomically correct models (penis and vagina) – practice putting on condoms!</a:t>
            </a:r>
          </a:p>
          <a:p>
            <a:r>
              <a:rPr lang="en-CA" dirty="0" smtClean="0"/>
              <a:t>Drunk goggles – for students to see how hard it is to put on a condom while drunk</a:t>
            </a:r>
          </a:p>
          <a:p>
            <a:r>
              <a:rPr lang="en-CA" dirty="0" smtClean="0"/>
              <a:t>Stuffed “critters” – for an activity to learn about different types of STIs</a:t>
            </a:r>
          </a:p>
          <a:p>
            <a:r>
              <a:rPr lang="en-CA" dirty="0" smtClean="0"/>
              <a:t>Pamphlets</a:t>
            </a:r>
          </a:p>
          <a:p>
            <a:r>
              <a:rPr lang="en-CA" dirty="0" smtClean="0"/>
              <a:t>CDs, DVDs</a:t>
            </a:r>
          </a:p>
          <a:p>
            <a:r>
              <a:rPr lang="en-CA" dirty="0" smtClean="0"/>
              <a:t>2 USBs – one with an activity guide, videos, and video player; one where Rosie Kagak demonstrates how to use the toolkit</a:t>
            </a:r>
          </a:p>
          <a:p>
            <a:r>
              <a:rPr lang="en-CA" dirty="0" smtClean="0"/>
              <a:t>All CHRs have a sexual health toolkit; some schools do</a:t>
            </a:r>
            <a:endParaRPr lang="en-CA" dirty="0"/>
          </a:p>
        </p:txBody>
      </p:sp>
    </p:spTree>
    <p:extLst>
      <p:ext uri="{BB962C8B-B14F-4D97-AF65-F5344CB8AC3E}">
        <p14:creationId xmlns:p14="http://schemas.microsoft.com/office/powerpoint/2010/main" val="456816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Tool: </a:t>
            </a:r>
            <a:r>
              <a:rPr lang="en-CA" dirty="0" smtClean="0">
                <a:hlinkClick r:id="rId2"/>
              </a:rPr>
              <a:t>www.irespectmyself.ca</a:t>
            </a:r>
            <a:r>
              <a:rPr lang="en-CA" dirty="0" smtClean="0"/>
              <a:t> </a:t>
            </a:r>
            <a:endParaRPr lang="en-CA" dirty="0"/>
          </a:p>
        </p:txBody>
      </p:sp>
      <p:sp>
        <p:nvSpPr>
          <p:cNvPr id="5" name="Content Placeholder 4"/>
          <p:cNvSpPr>
            <a:spLocks noGrp="1"/>
          </p:cNvSpPr>
          <p:nvPr>
            <p:ph idx="1"/>
          </p:nvPr>
        </p:nvSpPr>
        <p:spPr/>
        <p:txBody>
          <a:bodyPr/>
          <a:lstStyle/>
          <a:p>
            <a:r>
              <a:rPr lang="en-CA" dirty="0" smtClean="0"/>
              <a:t>Information</a:t>
            </a:r>
          </a:p>
          <a:p>
            <a:r>
              <a:rPr lang="en-CA" dirty="0" smtClean="0"/>
              <a:t>Resources</a:t>
            </a:r>
          </a:p>
          <a:p>
            <a:r>
              <a:rPr lang="en-CA" dirty="0" smtClean="0"/>
              <a:t>Lesson plans</a:t>
            </a:r>
          </a:p>
          <a:p>
            <a:endParaRPr lang="en-CA"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564" y="1295401"/>
            <a:ext cx="4799436" cy="2819400"/>
          </a:xfrm>
          <a:prstGeom prst="rect">
            <a:avLst/>
          </a:prstGeom>
          <a:ln>
            <a:solidFill>
              <a:schemeClr val="tx1"/>
            </a:solidFill>
          </a:ln>
        </p:spPr>
      </p:pic>
      <p:grpSp>
        <p:nvGrpSpPr>
          <p:cNvPr id="7" name="Group 6"/>
          <p:cNvGrpSpPr/>
          <p:nvPr/>
        </p:nvGrpSpPr>
        <p:grpSpPr>
          <a:xfrm>
            <a:off x="533400" y="3718201"/>
            <a:ext cx="3733800" cy="2225399"/>
            <a:chOff x="3809062" y="3284791"/>
            <a:chExt cx="5203107" cy="2629865"/>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8642">
              <a:off x="3809062" y="3795718"/>
              <a:ext cx="1550096" cy="2118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96446">
              <a:off x="5030540" y="3284791"/>
              <a:ext cx="1375182" cy="2145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5582">
              <a:off x="6262853" y="3285113"/>
              <a:ext cx="1657799" cy="2119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783138">
              <a:off x="7551975" y="3772942"/>
              <a:ext cx="1460194" cy="2120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12" name="Group 11"/>
          <p:cNvGrpSpPr/>
          <p:nvPr/>
        </p:nvGrpSpPr>
        <p:grpSpPr>
          <a:xfrm>
            <a:off x="4800600" y="4572000"/>
            <a:ext cx="3350531" cy="1833129"/>
            <a:chOff x="1504952" y="4179024"/>
            <a:chExt cx="4923886" cy="2531732"/>
          </a:xfrm>
        </p:grpSpPr>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03592">
              <a:off x="1504952" y="4600804"/>
              <a:ext cx="1319210"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20368">
              <a:off x="2743200" y="4191000"/>
              <a:ext cx="1317956"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62255">
              <a:off x="4019551" y="4179024"/>
              <a:ext cx="1332728"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527675">
              <a:off x="4969563" y="4672610"/>
              <a:ext cx="1459275" cy="2038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734606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p:txBody>
          <a:bodyPr>
            <a:normAutofit fontScale="85000" lnSpcReduction="20000"/>
          </a:bodyPr>
          <a:lstStyle/>
          <a:p>
            <a:r>
              <a:rPr lang="en-CA" dirty="0"/>
              <a:t>Further education</a:t>
            </a:r>
          </a:p>
          <a:p>
            <a:pPr lvl="1"/>
            <a:r>
              <a:rPr lang="en-CA" dirty="0"/>
              <a:t>Alberta Society for the Promotion of Sexual Health: Online Workshop for Sexual Health Educators </a:t>
            </a:r>
            <a:r>
              <a:rPr lang="en-CA" dirty="0">
                <a:hlinkClick r:id="rId2"/>
              </a:rPr>
              <a:t>http://www.aspsh.ca/#!online-workshops/c191s</a:t>
            </a:r>
            <a:r>
              <a:rPr lang="en-CA" dirty="0"/>
              <a:t> </a:t>
            </a:r>
          </a:p>
          <a:p>
            <a:r>
              <a:rPr lang="en-CA" dirty="0" smtClean="0">
                <a:hlinkClick r:id="rId3"/>
              </a:rPr>
              <a:t>Putting sexuality back into Comprehensive Sexuality Education: Making the case for a rights-based, sex-positive approach</a:t>
            </a:r>
            <a:endParaRPr lang="en-CA" dirty="0" smtClean="0"/>
          </a:p>
          <a:p>
            <a:r>
              <a:rPr lang="en-CA" dirty="0"/>
              <a:t>Activities for teaching sexual health</a:t>
            </a:r>
          </a:p>
          <a:p>
            <a:pPr lvl="1"/>
            <a:r>
              <a:rPr lang="en-CA" dirty="0"/>
              <a:t>Games for teaching adolescent reproductive health </a:t>
            </a:r>
            <a:r>
              <a:rPr lang="en-CA" dirty="0">
                <a:hlinkClick r:id="rId4"/>
              </a:rPr>
              <a:t>http://www.iwtc.org/ideas/10_games.pdf</a:t>
            </a:r>
            <a:endParaRPr lang="en-CA" dirty="0"/>
          </a:p>
          <a:p>
            <a:pPr lvl="1"/>
            <a:r>
              <a:rPr lang="en-CA" dirty="0"/>
              <a:t>Embodied Sex Ed Games </a:t>
            </a:r>
            <a:r>
              <a:rPr lang="en-CA" dirty="0">
                <a:hlinkClick r:id="rId5"/>
              </a:rPr>
              <a:t>http://www.fluidexchange.org/uploads/1/9/1/4/19148883/embodied_games_-_karenbkchan.pdf</a:t>
            </a:r>
            <a:endParaRPr lang="en-CA" dirty="0"/>
          </a:p>
          <a:p>
            <a:endParaRPr lang="en-CA" dirty="0"/>
          </a:p>
        </p:txBody>
      </p:sp>
    </p:spTree>
    <p:extLst>
      <p:ext uri="{BB962C8B-B14F-4D97-AF65-F5344CB8AC3E}">
        <p14:creationId xmlns:p14="http://schemas.microsoft.com/office/powerpoint/2010/main" val="168030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are CHRs worried about in teaching sexual health?</a:t>
            </a:r>
            <a:endParaRPr lang="en-CA" dirty="0"/>
          </a:p>
        </p:txBody>
      </p:sp>
      <p:sp>
        <p:nvSpPr>
          <p:cNvPr id="3" name="Content Placeholder 2"/>
          <p:cNvSpPr>
            <a:spLocks noGrp="1"/>
          </p:cNvSpPr>
          <p:nvPr>
            <p:ph sz="half" idx="1"/>
          </p:nvPr>
        </p:nvSpPr>
        <p:spPr/>
        <p:txBody>
          <a:bodyPr>
            <a:normAutofit fontScale="92500" lnSpcReduction="10000"/>
          </a:bodyPr>
          <a:lstStyle/>
          <a:p>
            <a:r>
              <a:rPr lang="en-CA" dirty="0" smtClean="0"/>
              <a:t>People (parents, principals, Elders, community) disagreeing with the topic being taught</a:t>
            </a:r>
          </a:p>
          <a:p>
            <a:r>
              <a:rPr lang="en-CA" dirty="0" smtClean="0"/>
              <a:t>Not answering questions professionally</a:t>
            </a:r>
          </a:p>
          <a:p>
            <a:r>
              <a:rPr lang="en-CA" dirty="0" smtClean="0"/>
              <a:t>Not giving the information that people need</a:t>
            </a:r>
            <a:endParaRPr lang="en-CA" dirty="0"/>
          </a:p>
        </p:txBody>
      </p:sp>
      <p:sp>
        <p:nvSpPr>
          <p:cNvPr id="4" name="Content Placeholder 3"/>
          <p:cNvSpPr>
            <a:spLocks noGrp="1"/>
          </p:cNvSpPr>
          <p:nvPr>
            <p:ph sz="half" idx="2"/>
          </p:nvPr>
        </p:nvSpPr>
        <p:spPr/>
        <p:txBody>
          <a:bodyPr>
            <a:normAutofit fontScale="92500" lnSpcReduction="10000"/>
          </a:bodyPr>
          <a:lstStyle/>
          <a:p>
            <a:r>
              <a:rPr lang="en-CA" dirty="0" smtClean="0"/>
              <a:t>Audience asking questions you don’t know the answers to</a:t>
            </a:r>
          </a:p>
          <a:p>
            <a:r>
              <a:rPr lang="en-CA" dirty="0" smtClean="0"/>
              <a:t>Intersection between mental health and sexual health</a:t>
            </a:r>
          </a:p>
          <a:p>
            <a:r>
              <a:rPr lang="en-CA" dirty="0" smtClean="0"/>
              <a:t>How to start conversations</a:t>
            </a:r>
          </a:p>
          <a:p>
            <a:r>
              <a:rPr lang="en-CA" dirty="0" smtClean="0"/>
              <a:t>Saying “</a:t>
            </a:r>
            <a:r>
              <a:rPr lang="en-CA" dirty="0" err="1" smtClean="0"/>
              <a:t>oochook</a:t>
            </a:r>
            <a:r>
              <a:rPr lang="en-CA" dirty="0" smtClean="0"/>
              <a:t>” and “</a:t>
            </a:r>
            <a:r>
              <a:rPr lang="en-CA" dirty="0" err="1" smtClean="0"/>
              <a:t>ooshook</a:t>
            </a:r>
            <a:r>
              <a:rPr lang="en-CA" dirty="0" smtClean="0"/>
              <a:t>”(penis and vagina in Inuktitut)</a:t>
            </a:r>
            <a:endParaRPr lang="en-CA" dirty="0"/>
          </a:p>
        </p:txBody>
      </p:sp>
    </p:spTree>
    <p:extLst>
      <p:ext uri="{BB962C8B-B14F-4D97-AF65-F5344CB8AC3E}">
        <p14:creationId xmlns:p14="http://schemas.microsoft.com/office/powerpoint/2010/main" val="28759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Context of SRH in Nunavut</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Colonization and historical trauma – effects on parenting, alcohol use, relationships, sexual violence, child sexual abuse, stigma, risky sexual behaviours.</a:t>
            </a:r>
          </a:p>
          <a:p>
            <a:r>
              <a:rPr lang="en-CA" dirty="0" smtClean="0"/>
              <a:t>Determinants of SRH – housing, food security, safety and security, education, poverty, health services, gender.</a:t>
            </a:r>
          </a:p>
          <a:p>
            <a:r>
              <a:rPr lang="en-CA" dirty="0" smtClean="0"/>
              <a:t>Sexual health educators in Nunavut must be aware of these issues and their impact on the sexual health of Nunavummiut. </a:t>
            </a:r>
          </a:p>
        </p:txBody>
      </p:sp>
    </p:spTree>
    <p:extLst>
      <p:ext uri="{BB962C8B-B14F-4D97-AF65-F5344CB8AC3E}">
        <p14:creationId xmlns:p14="http://schemas.microsoft.com/office/powerpoint/2010/main" val="1065527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Nunavut Sexual Health Statistics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0357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04800" y="6248400"/>
            <a:ext cx="3733800" cy="369332"/>
          </a:xfrm>
          <a:prstGeom prst="rect">
            <a:avLst/>
          </a:prstGeom>
          <a:noFill/>
        </p:spPr>
        <p:txBody>
          <a:bodyPr wrap="square" rtlCol="0">
            <a:spAutoFit/>
          </a:bodyPr>
          <a:lstStyle/>
          <a:p>
            <a:r>
              <a:rPr lang="en-CA" dirty="0" smtClean="0"/>
              <a:t>Nunavut Baseline LQAS Survey 2016</a:t>
            </a:r>
            <a:endParaRPr lang="en-CA" dirty="0"/>
          </a:p>
        </p:txBody>
      </p:sp>
    </p:spTree>
    <p:extLst>
      <p:ext uri="{BB962C8B-B14F-4D97-AF65-F5344CB8AC3E}">
        <p14:creationId xmlns:p14="http://schemas.microsoft.com/office/powerpoint/2010/main" val="2814618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Nunavut Sexual Health Statistics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69553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248400"/>
            <a:ext cx="3733800" cy="369332"/>
          </a:xfrm>
          <a:prstGeom prst="rect">
            <a:avLst/>
          </a:prstGeom>
          <a:noFill/>
        </p:spPr>
        <p:txBody>
          <a:bodyPr wrap="square" rtlCol="0">
            <a:spAutoFit/>
          </a:bodyPr>
          <a:lstStyle/>
          <a:p>
            <a:r>
              <a:rPr lang="en-CA" dirty="0" smtClean="0"/>
              <a:t>Inuit Health Survey 2007-2008</a:t>
            </a:r>
            <a:endParaRPr lang="en-CA" dirty="0"/>
          </a:p>
        </p:txBody>
      </p:sp>
    </p:spTree>
    <p:extLst>
      <p:ext uri="{BB962C8B-B14F-4D97-AF65-F5344CB8AC3E}">
        <p14:creationId xmlns:p14="http://schemas.microsoft.com/office/powerpoint/2010/main" val="4120888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Nunavut Sexual Health Statistics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7328246" cy="33123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248400"/>
            <a:ext cx="4114800" cy="646331"/>
          </a:xfrm>
          <a:prstGeom prst="rect">
            <a:avLst/>
          </a:prstGeom>
          <a:noFill/>
        </p:spPr>
        <p:txBody>
          <a:bodyPr wrap="square" rtlCol="0">
            <a:spAutoFit/>
          </a:bodyPr>
          <a:lstStyle/>
          <a:p>
            <a:r>
              <a:rPr lang="en-CA" dirty="0" smtClean="0"/>
              <a:t>Government of Nunavut Population Health Information Unit 2015</a:t>
            </a:r>
            <a:endParaRPr lang="en-CA" dirty="0"/>
          </a:p>
        </p:txBody>
      </p:sp>
    </p:spTree>
    <p:extLst>
      <p:ext uri="{BB962C8B-B14F-4D97-AF65-F5344CB8AC3E}">
        <p14:creationId xmlns:p14="http://schemas.microsoft.com/office/powerpoint/2010/main" val="1175869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139</TotalTime>
  <Words>2584</Words>
  <Application>Microsoft Office PowerPoint</Application>
  <PresentationFormat>On-screen Show (4:3)</PresentationFormat>
  <Paragraphs>326</Paragraphs>
  <Slides>49</Slides>
  <Notes>13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GN Powerpoint HSS</vt:lpstr>
      <vt:lpstr>Teaching Sexual Health – Information for Educators</vt:lpstr>
      <vt:lpstr>Content</vt:lpstr>
      <vt:lpstr>Sexual Health Program Goal</vt:lpstr>
      <vt:lpstr>What do CHRs want to learn?</vt:lpstr>
      <vt:lpstr>What are CHRs worried about in teaching sexual health?</vt:lpstr>
      <vt:lpstr>Context of SRH in Nunavut</vt:lpstr>
      <vt:lpstr>Nunavut Sexual Health Statistics</vt:lpstr>
      <vt:lpstr>Nunavut Sexual Health Statistics</vt:lpstr>
      <vt:lpstr>Nunavut Sexual Health Statistics</vt:lpstr>
      <vt:lpstr>Nunavut Sexual Health Statistics</vt:lpstr>
      <vt:lpstr>What are the most important sexual health issues in Nunavut? CHRs said:</vt:lpstr>
      <vt:lpstr>What is sexual health?  CHRs said:</vt:lpstr>
      <vt:lpstr>What is sexual health?</vt:lpstr>
      <vt:lpstr>Definition: Sex</vt:lpstr>
      <vt:lpstr>Definition: Sexuality/ Sexual Health</vt:lpstr>
      <vt:lpstr>In other words…</vt:lpstr>
      <vt:lpstr>Why do we need to start talking about sexuality when children are young?</vt:lpstr>
      <vt:lpstr>Thoughts-Feelings-Behaviour Triangle</vt:lpstr>
      <vt:lpstr>Thoughts-Feelings-Behaviour Triangle</vt:lpstr>
      <vt:lpstr>Thoughts-Feelings-Behaviour Triangle</vt:lpstr>
      <vt:lpstr>Thoughts-Feelings-Behaviour Triangle</vt:lpstr>
      <vt:lpstr>Changing the thoughts</vt:lpstr>
      <vt:lpstr>Thoughts-Feelings-Behaviour Triangle</vt:lpstr>
      <vt:lpstr>Talking to our children about sexual health can help them:</vt:lpstr>
      <vt:lpstr>Sexuality Values</vt:lpstr>
      <vt:lpstr>Role of Sexuality Educators</vt:lpstr>
      <vt:lpstr>What are Inuit values and practices around sexuality (past and present)? CHRs said:</vt:lpstr>
      <vt:lpstr>Sexuality Values</vt:lpstr>
      <vt:lpstr>PowerPoint Presentation</vt:lpstr>
      <vt:lpstr>Ages 0-2</vt:lpstr>
      <vt:lpstr>Ages 2-7</vt:lpstr>
      <vt:lpstr>Ages 7-12</vt:lpstr>
      <vt:lpstr>Ages 13-18</vt:lpstr>
      <vt:lpstr>Our role as sexuality educators</vt:lpstr>
      <vt:lpstr>Best Ways to Teach CHRs said:</vt:lpstr>
      <vt:lpstr>Tips for educators teaching sexual health</vt:lpstr>
      <vt:lpstr>PowerPoint Presentation</vt:lpstr>
      <vt:lpstr>Trauma-Informed Teaching</vt:lpstr>
      <vt:lpstr>Consider…</vt:lpstr>
      <vt:lpstr>Useful Tools for Teaching Sexual Health</vt:lpstr>
      <vt:lpstr>Tool: Group Agreement/ Ground Rules</vt:lpstr>
      <vt:lpstr>Tool: Parking Lot</vt:lpstr>
      <vt:lpstr>Icebreaker Activities</vt:lpstr>
      <vt:lpstr>Tool: Question Box</vt:lpstr>
      <vt:lpstr>Tool: Question Box</vt:lpstr>
      <vt:lpstr>Tool: Question Box</vt:lpstr>
      <vt:lpstr>Tool: Sexual Health Toolkit</vt:lpstr>
      <vt:lpstr>Tool: www.irespectmyself.ca </vt:lpstr>
      <vt:lpstr>Resources</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24</cp:revision>
  <cp:lastPrinted>2012-06-13T22:26:17Z</cp:lastPrinted>
  <dcterms:created xsi:type="dcterms:W3CDTF">2013-03-27T20:38:35Z</dcterms:created>
  <dcterms:modified xsi:type="dcterms:W3CDTF">2017-03-01T18:41:54Z</dcterms:modified>
</cp:coreProperties>
</file>